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08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mailto:dana.minca1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dit.fekete@insp.gov.ro" TargetMode="External"/><Relationship Id="rId5" Type="http://schemas.openxmlformats.org/officeDocument/2006/relationships/hyperlink" Target="mailto:cnepss@insp.gov.ro" TargetMode="External"/><Relationship Id="rId4" Type="http://schemas.openxmlformats.org/officeDocument/2006/relationships/hyperlink" Target="mailto:margaflorea@vahoo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1600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ZIUA MONDIAL</a:t>
            </a:r>
            <a:r>
              <a:rPr lang="ro-R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Ă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 CONTRACEP</a:t>
            </a:r>
            <a:r>
              <a:rPr lang="ro-R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Ţ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IEI</a:t>
            </a:r>
          </a:p>
        </p:txBody>
      </p:sp>
      <p:pic>
        <p:nvPicPr>
          <p:cNvPr id="7" name="Picture 2" descr="banner_st_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81075" cy="73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ject 2"/>
          <p:cNvPicPr>
            <a:picLocks noChangeArrowheads="1"/>
          </p:cNvPicPr>
          <p:nvPr/>
        </p:nvPicPr>
        <p:blipFill>
          <a:blip r:embed="rId5" cstate="print"/>
          <a:srcRect l="-2921" t="-768" r="-2565" b="-8820"/>
          <a:stretch>
            <a:fillRect/>
          </a:stretch>
        </p:blipFill>
        <p:spPr bwMode="auto">
          <a:xfrm>
            <a:off x="1214437" y="1"/>
            <a:ext cx="7929563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371600" y="3429000"/>
            <a:ext cx="5410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600" b="1" i="1" dirty="0" smtClean="0">
                <a:latin typeface="Broadway" pitchFamily="82" charset="0"/>
              </a:rPr>
              <a:t>“CONTRACEP</a:t>
            </a:r>
            <a:r>
              <a:rPr lang="ro-RO" sz="3600" b="1" i="1" dirty="0" smtClean="0">
                <a:latin typeface="Broadway" pitchFamily="82" charset="0"/>
              </a:rPr>
              <a:t>ŢIA: </a:t>
            </a:r>
          </a:p>
          <a:p>
            <a:pPr algn="ctr">
              <a:lnSpc>
                <a:spcPct val="90000"/>
              </a:lnSpc>
            </a:pPr>
            <a:r>
              <a:rPr lang="ro-RO" sz="3600" b="1" i="1" dirty="0" smtClean="0">
                <a:latin typeface="Broadway" pitchFamily="82" charset="0"/>
              </a:rPr>
              <a:t>ESTE VIAŢA TA; </a:t>
            </a:r>
          </a:p>
          <a:p>
            <a:pPr algn="ctr">
              <a:lnSpc>
                <a:spcPct val="90000"/>
              </a:lnSpc>
            </a:pPr>
            <a:r>
              <a:rPr lang="ro-RO" sz="3600" b="1" i="1" dirty="0" smtClean="0">
                <a:latin typeface="Broadway" pitchFamily="82" charset="0"/>
              </a:rPr>
              <a:t>ESTE RESPONSABILITATEA TA</a:t>
            </a:r>
            <a:r>
              <a:rPr lang="en-US" sz="3600" b="1" i="1" dirty="0" smtClean="0">
                <a:latin typeface="Broadway" pitchFamily="82" charset="0"/>
              </a:rPr>
              <a:t>!“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04800" y="381000"/>
            <a:ext cx="59558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hangingPunct="0"/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REZULTATE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AŞTEPTATE: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167640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Creşterea numărului de tinere informate asupra metodelor contraceptive şi a serviciilor de sănătate.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Cre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şterea accesului şi a posibilităţilor de alegere a metodelor contraceptive.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Creşterea numărului de femei care adoptă un comportament sănătos privind contracepţia.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ro-RO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Scăderea numărului de sarcini nedorite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la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tinere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152400"/>
            <a:ext cx="8686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3600" b="1" dirty="0" smtClean="0">
                <a:latin typeface="Times New Roman" pitchFamily="18" charset="0"/>
              </a:rPr>
              <a:t>GRUPURI ŢINTĂ</a:t>
            </a:r>
            <a:endParaRPr lang="en-US" sz="3600" b="1" dirty="0" smtClean="0">
              <a:latin typeface="Times New Roman" pitchFamily="18" charset="0"/>
            </a:endParaRPr>
          </a:p>
          <a:p>
            <a:pPr algn="just">
              <a:buBlip>
                <a:blip r:embed="rId4"/>
              </a:buBlip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F</a:t>
            </a:r>
            <a:r>
              <a:rPr lang="ro-RO" sz="3200" b="1" dirty="0" smtClean="0">
                <a:latin typeface="Times New Roman" pitchFamily="18" charset="0"/>
              </a:rPr>
              <a:t>emei de vârstă fertilă</a:t>
            </a:r>
            <a:r>
              <a:rPr lang="en-US" sz="3200" b="1" dirty="0" smtClean="0">
                <a:latin typeface="Times New Roman" pitchFamily="18" charset="0"/>
              </a:rPr>
              <a:t>, </a:t>
            </a:r>
            <a:r>
              <a:rPr lang="ro-RO" sz="3200" b="1" dirty="0" smtClean="0">
                <a:latin typeface="Times New Roman" pitchFamily="18" charset="0"/>
              </a:rPr>
              <a:t>în special adolescente şi tinere adulte</a:t>
            </a:r>
          </a:p>
          <a:p>
            <a:pPr algn="just">
              <a:buBlip>
                <a:blip r:embed="rId4"/>
              </a:buBlip>
            </a:pPr>
            <a:r>
              <a:rPr lang="ro-RO" sz="3200" b="1" dirty="0" smtClean="0">
                <a:latin typeface="Times New Roman" pitchFamily="18" charset="0"/>
              </a:rPr>
              <a:t> Cupluri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362200"/>
            <a:ext cx="89154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PARTENERI </a:t>
            </a:r>
          </a:p>
          <a:p>
            <a:pPr algn="just">
              <a:buFontTx/>
              <a:buBlip>
                <a:blip r:embed="rId5"/>
              </a:buBlip>
            </a:pP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Direcţiile de Sănătate Publică Judeţene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5"/>
              </a:buBlip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Organizaţii nonguvernamentale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5"/>
              </a:buBlip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Maternităţi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5"/>
              </a:buBlip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Cabinete de planificare familială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5"/>
              </a:buBlip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Cabinete ale medicilor de familie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5"/>
              </a:buBlip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Inspectoratul Şcolar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5"/>
              </a:buBlip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Mass-media scrisă şi audio-vizuală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81000" y="838200"/>
            <a:ext cx="66609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ACTIVIT</a:t>
            </a: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ĂŢ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 </a:t>
            </a: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ÎN CADRUL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DSP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828800"/>
            <a:ext cx="8915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Informarea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corect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ă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a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popula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ţiei cu privire la importanţa metodelor contraceptive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Întâlniri de lucru cu partenerii din cadrul campaniei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Distribuirea de materiale specifice temei.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Difuzarea de informaţii pentru populaţia generală pe website-ul instituţiei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228600"/>
            <a:ext cx="2709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OBSTACOLE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838200"/>
            <a:ext cx="883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Blip>
                <a:blip r:embed="rId4"/>
              </a:buBlip>
            </a:pPr>
            <a:r>
              <a:rPr lang="en-US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Participare socială deficitară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Lipsă de interes a populaţiei ţintă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Lipsă de cooperare intra- şi intersectorială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Deficit de resurse umane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materiale</a:t>
            </a:r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2743200"/>
            <a:ext cx="5585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EVALUARE ŞI RAPORTARE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3410902"/>
            <a:ext cx="86106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INDICATORI FIZICI:</a:t>
            </a: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ro-RO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Număr de materiale distribuite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Număr de website-uri care afişează informaţii ale campaniei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Num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ăr de personal implicat în campanie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Număr de instituţii implicate în campanie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Număr estimat de beneficiari.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925194" y="3089561"/>
          <a:ext cx="7293612" cy="1547241"/>
        </p:xfrm>
        <a:graphic>
          <a:graphicData uri="http://schemas.openxmlformats.org/drawingml/2006/table">
            <a:tbl>
              <a:tblPr/>
              <a:tblGrid>
                <a:gridCol w="636991"/>
                <a:gridCol w="1063814"/>
                <a:gridCol w="907485"/>
                <a:gridCol w="166059"/>
                <a:gridCol w="576665"/>
                <a:gridCol w="567583"/>
                <a:gridCol w="576665"/>
                <a:gridCol w="599368"/>
                <a:gridCol w="96003"/>
                <a:gridCol w="166059"/>
                <a:gridCol w="699912"/>
                <a:gridCol w="612990"/>
                <a:gridCol w="624018"/>
              </a:tblGrid>
              <a:tr h="332105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Județ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Activități planificate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Parteneri de campanile identificați (enumerare)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Nr. Material IEC (nr. De exemplare ptr. Fiecare tip de pliant, poster, etc.)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Obstacole identificate (enumerare)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Numar estimat de beneficiari din grupul tinta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Buget estimate al campaniei IEC (RON)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Pliante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Postere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Fluturași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Prezentări ppt.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/>
                          <a:ea typeface="Calibri"/>
                          <a:cs typeface="Times New Roman"/>
                        </a:rPr>
                        <a:t>Altele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3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676400" y="304800"/>
            <a:ext cx="5956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</a:rPr>
              <a:t>TERMEN DE RAPORTARE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90600"/>
            <a:ext cx="899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Către CRSP IAŞI: 30.10.2015, prin email: </a:t>
            </a:r>
            <a:r>
              <a:rPr lang="en-US" sz="1200" b="1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danacotea</a:t>
            </a:r>
            <a:r>
              <a:rPr lang="en-US" sz="1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hlinkClick r:id="rId4"/>
              </a:rPr>
              <a:t>@</a:t>
            </a:r>
            <a:r>
              <a:rPr lang="ro-RO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hlinkClick r:id="rId4"/>
              </a:rPr>
              <a:t>yahoo.com</a:t>
            </a:r>
            <a:endParaRPr lang="ro-RO" sz="1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r>
              <a:rPr lang="ro-RO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şi în cc </a:t>
            </a:r>
            <a:r>
              <a:rPr lang="en-US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 </a:t>
            </a:r>
            <a:r>
              <a:rPr lang="en-US" sz="1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adresele</a:t>
            </a:r>
            <a:r>
              <a:rPr lang="en-US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12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hlinkClick r:id="rId5"/>
              </a:rPr>
              <a:t>cnepss</a:t>
            </a:r>
            <a:r>
              <a:rPr lang="en-US" sz="12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hlinkClick r:id="rId5"/>
              </a:rPr>
              <a:t>@</a:t>
            </a:r>
            <a:r>
              <a:rPr lang="en-US" sz="1200" b="1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hlinkClick r:id="rId5"/>
              </a:rPr>
              <a:t>insp.gov.ro</a:t>
            </a:r>
            <a:r>
              <a:rPr lang="ro-RO" sz="1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cclaici@yahoo.com, ileanamirestean@yahoo.com, icozos@yahoo.com, molzita@yahoo.com, cdomnariu@yahoo.com, </a:t>
            </a:r>
            <a:r>
              <a:rPr lang="ro-RO" sz="1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hlinkClick r:id="rId6"/>
              </a:rPr>
              <a:t>edit.fekete@insp.gov.ro</a:t>
            </a:r>
            <a:r>
              <a:rPr lang="ro-RO" sz="1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 feketeedit@yahoo.com, elena.lungu@insp.gov.ro, radu.negoescu@insp.gov.ro, juanitta.lucia@yahoo.com,</a:t>
            </a:r>
            <a:r>
              <a:rPr lang="en-US" sz="1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1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hlinkClick r:id="rId7"/>
              </a:rPr>
              <a:t>dana.minca1@gmail.com</a:t>
            </a:r>
            <a:r>
              <a:rPr lang="ro-RO" sz="1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ro-RO" sz="1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" y="4876800"/>
          <a:ext cx="8839200" cy="1390619"/>
        </p:xfrm>
        <a:graphic>
          <a:graphicData uri="http://schemas.openxmlformats.org/drawingml/2006/table">
            <a:tbl>
              <a:tblPr/>
              <a:tblGrid>
                <a:gridCol w="733582"/>
                <a:gridCol w="1214077"/>
                <a:gridCol w="1126779"/>
                <a:gridCol w="788148"/>
                <a:gridCol w="669027"/>
                <a:gridCol w="726187"/>
                <a:gridCol w="914400"/>
                <a:gridCol w="533400"/>
                <a:gridCol w="1293650"/>
                <a:gridCol w="839950"/>
              </a:tblGrid>
              <a:tr h="276764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Județ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Activități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realizate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Parteneri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 de campanile </a:t>
                      </a: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identificați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enumerare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Nr. Material IEC (nr. De exemplare ptr. Fiecare tip de pliant, poster, etc.)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Buget alocat campaniei IEC (RON)- sursa de finanțare PNV anul 2016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Numar estimat de beneficiari din grupul tinta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Pliante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Postere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Fluturași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Prezentări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ppt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Altele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62" marR="57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04801" y="2743200"/>
          <a:ext cx="8610602" cy="1401183"/>
        </p:xfrm>
        <a:graphic>
          <a:graphicData uri="http://schemas.openxmlformats.org/drawingml/2006/table">
            <a:tbl>
              <a:tblPr/>
              <a:tblGrid>
                <a:gridCol w="604253"/>
                <a:gridCol w="981910"/>
                <a:gridCol w="981910"/>
                <a:gridCol w="755316"/>
                <a:gridCol w="604253"/>
                <a:gridCol w="755316"/>
                <a:gridCol w="755316"/>
                <a:gridCol w="604253"/>
                <a:gridCol w="906379"/>
                <a:gridCol w="755316"/>
                <a:gridCol w="906380"/>
              </a:tblGrid>
              <a:tr h="27757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Județ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Activități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planificate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Parteneri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 de campanile </a:t>
                      </a: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identificați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enumerare</a:t>
                      </a:r>
                      <a:r>
                        <a:rPr lang="en-US" sz="110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Nr. Material IEC (nr. De exemplare ptr. Fiecare tip de pliant, poster, etc.)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Obstacole identificate (enumerare)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Numar estimat de beneficiari din grupul tinta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Buget estimate al campaniei IEC (RON)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Pliante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Postere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Fluturași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Prezentări ppt.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Calibri"/>
                          <a:cs typeface="Times New Roman"/>
                        </a:rPr>
                        <a:t>Altele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53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9" marR="57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381000"/>
            <a:ext cx="23903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CUP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</a:t>
            </a: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INS: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219200"/>
            <a:ext cx="7543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Sloganul campaniei</a:t>
            </a:r>
          </a:p>
          <a:p>
            <a:pPr algn="just">
              <a:buBlip>
                <a:blip r:embed="rId5"/>
              </a:buBlip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Mesaje cheie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P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erioada de desfăşurare a campaniei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T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ema campaniei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S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copul campaniei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O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biective generale şi specifice ale campaniei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R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ezultate aşteptate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G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rupuri ţintă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P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arteneri propuşi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A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ctivităţi în cadrul DSP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O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bstacole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E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valuare şi raportare</a:t>
            </a:r>
            <a:endParaRPr lang="ro-RO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19200" y="1524000"/>
            <a:ext cx="5715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SLOGANUL CAMPANIEI</a:t>
            </a:r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  <a:r>
              <a:rPr lang="ro-RO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o-RO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en-US" sz="36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3200400"/>
            <a:ext cx="6096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600" b="1" i="1" dirty="0" smtClean="0">
                <a:latin typeface="Broadway" pitchFamily="82" charset="0"/>
              </a:rPr>
              <a:t>“CONTRACEP</a:t>
            </a:r>
            <a:r>
              <a:rPr lang="ro-RO" sz="3600" b="1" i="1" dirty="0" smtClean="0">
                <a:latin typeface="Broadway" pitchFamily="82" charset="0"/>
              </a:rPr>
              <a:t>ŢIA:</a:t>
            </a:r>
            <a:r>
              <a:rPr lang="en-US" sz="3600" b="1" i="1" dirty="0" smtClean="0">
                <a:latin typeface="Broadway" pitchFamily="82" charset="0"/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ro-RO" sz="3600" b="1" i="1" dirty="0" smtClean="0">
                <a:latin typeface="Broadway" pitchFamily="82" charset="0"/>
              </a:rPr>
              <a:t>ESTE VIAŢA TA; </a:t>
            </a:r>
          </a:p>
          <a:p>
            <a:pPr algn="ctr">
              <a:lnSpc>
                <a:spcPct val="90000"/>
              </a:lnSpc>
            </a:pPr>
            <a:r>
              <a:rPr lang="ro-RO" sz="3600" b="1" i="1" dirty="0" smtClean="0">
                <a:latin typeface="Broadway" pitchFamily="82" charset="0"/>
              </a:rPr>
              <a:t>ESTE RESPONSABILITATEA TA</a:t>
            </a:r>
            <a:r>
              <a:rPr lang="en-US" sz="3600" b="1" i="1" dirty="0" smtClean="0">
                <a:latin typeface="Broadway" pitchFamily="82" charset="0"/>
              </a:rPr>
              <a:t>!"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04800" y="152400"/>
            <a:ext cx="38138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MESAJE CHEIE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  <a:endParaRPr lang="ro-RO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1066800"/>
            <a:ext cx="883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4"/>
              </a:buBlip>
            </a:pPr>
            <a:r>
              <a:rPr lang="ro-RO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OPŢIUNEA TA: T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inerii pot învăța despre toate opțiunile contraceptive disponibile, folosind o sursă de încredere, imparțial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ă,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de informații. </a:t>
            </a:r>
            <a:endParaRPr lang="ro-RO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4"/>
              </a:buBlip>
            </a:pP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 VIITORUL TĂU: Î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nțelegerea modului în care 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pot apare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sarcini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le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neplanificate și cum se schimbă corpul 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n timpul pubert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4"/>
              </a:buBlip>
            </a:pP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 PARTENERUL TĂU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nva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vorbe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ti cu partenerul t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u despre contracepție și de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modul de a construi o relație de încredere bazat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pe informații de încredere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o-RO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15240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PERIOADA DE DESFĂŞURARE A CAMPANIEI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42672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26 SEPTEMBRIE – 15 OCTOMBRIE 201</a:t>
            </a:r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228600"/>
            <a:ext cx="44979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TEMA CAMPANIEI: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037496"/>
            <a:ext cx="8839200" cy="4989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algn="ctr">
              <a:lnSpc>
                <a:spcPct val="150000"/>
              </a:lnSpc>
              <a:spcBef>
                <a:spcPts val="600"/>
              </a:spcBef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Campanie de informare şi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de </a:t>
            </a:r>
            <a:r>
              <a:rPr lang="en-US" sz="36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cre</a:t>
            </a:r>
            <a:r>
              <a:rPr lang="ro-RO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ş</a:t>
            </a:r>
            <a:r>
              <a:rPr lang="en-US" sz="36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tere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a </a:t>
            </a:r>
            <a:r>
              <a:rPr lang="en-US" sz="36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interesului</a:t>
            </a:r>
            <a:r>
              <a:rPr lang="ro-RO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populaţiei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generale</a:t>
            </a:r>
            <a:r>
              <a:rPr lang="ro-RO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mai ales a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ad</a:t>
            </a:r>
            <a:r>
              <a:rPr lang="ro-RO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olescenţilor şi tinerilor adulţi, cu privire la importanţa utilizării metodelor contraceptive, cunoaşterea tuturor opţiunilor, pentru prevenirea sarcinilor nedorite.</a:t>
            </a:r>
            <a:endParaRPr lang="en-US" sz="3600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33400" y="609600"/>
            <a:ext cx="49852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SCOPUL CAMPANIEI: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600200"/>
            <a:ext cx="8686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Blip>
                <a:blip r:embed="rId4"/>
              </a:buBlip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Informarea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popula</a:t>
            </a:r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ţ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iei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generale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despre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metodel</a:t>
            </a:r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contraceptive.</a:t>
            </a:r>
            <a:endParaRPr lang="ro-RO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ro-RO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Creşterea gradului de conştientizare şi de informare a tinerilor, în special, pentru a face alegeri corecte legate de sănătatea sexuală şi reproductivă.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0"/>
            <a:ext cx="891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OBIECTIVE GENERALE Ş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 </a:t>
            </a: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SPECIFICE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85800"/>
            <a:ext cx="91440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OBIECTIVE GENERALE</a:t>
            </a: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Creşterea numărului de femei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tinere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informate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corect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despre metodele contraceptive, despre accesul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liber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  acest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Creşterea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interesului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femei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lor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ţă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de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contracepţie.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Creşterea numărului de femei informate asupra serviciilor de sănătate corespunzătoare.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Scăderea numărului de sarcini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nedorite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r>
              <a:rPr lang="ro-RO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323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3048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OBIECTIVE GENERALE Ş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 </a:t>
            </a:r>
            <a:r>
              <a:rPr lang="ro-RO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SPECIFICE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ro-RO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r>
              <a:rPr lang="ro-RO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OBIECTIVE SPECIFICE</a:t>
            </a: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ro-RO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en-U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Diseminare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de informaţii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complete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în special în rândul tinerelor (eleve, studente) privind metodele  contraceptive.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ro-RO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Con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ş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tientizarea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tinerelor şi a tuturor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femei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lor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de vârstă fertilă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asupra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riscului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apari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ţ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iei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unei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sarcini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nedorite</a:t>
            </a: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endParaRPr lang="ro-RO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buFontTx/>
              <a:buBlip>
                <a:blip r:embed="rId4"/>
              </a:buBlip>
            </a:pPr>
            <a:r>
              <a:rPr lang="ro-RO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Reducerea numărului de avorturi la tinere.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/>
            <a:r>
              <a:rPr lang="ro-RO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o-RO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826</Words>
  <Application>Microsoft Office PowerPoint</Application>
  <PresentationFormat>On-screen Show (4:3)</PresentationFormat>
  <Paragraphs>136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Emilia Alexandru</dc:creator>
  <cp:lastModifiedBy>user</cp:lastModifiedBy>
  <cp:revision>26</cp:revision>
  <dcterms:created xsi:type="dcterms:W3CDTF">2006-08-16T00:00:00Z</dcterms:created>
  <dcterms:modified xsi:type="dcterms:W3CDTF">2016-08-10T06:46:19Z</dcterms:modified>
</cp:coreProperties>
</file>