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1" r:id="rId2"/>
    <p:sldId id="292" r:id="rId3"/>
    <p:sldId id="264" r:id="rId4"/>
    <p:sldId id="265" r:id="rId5"/>
    <p:sldId id="266" r:id="rId6"/>
    <p:sldId id="313" r:id="rId7"/>
    <p:sldId id="294" r:id="rId8"/>
    <p:sldId id="297" r:id="rId9"/>
    <p:sldId id="267" r:id="rId10"/>
    <p:sldId id="307" r:id="rId11"/>
    <p:sldId id="295" r:id="rId12"/>
    <p:sldId id="296" r:id="rId13"/>
    <p:sldId id="299" r:id="rId14"/>
    <p:sldId id="308" r:id="rId15"/>
    <p:sldId id="309" r:id="rId16"/>
    <p:sldId id="314" r:id="rId17"/>
    <p:sldId id="312" r:id="rId18"/>
    <p:sldId id="310" r:id="rId19"/>
    <p:sldId id="300" r:id="rId20"/>
    <p:sldId id="298" r:id="rId21"/>
    <p:sldId id="293" r:id="rId22"/>
    <p:sldId id="276" r:id="rId23"/>
    <p:sldId id="277" r:id="rId24"/>
    <p:sldId id="278" r:id="rId25"/>
    <p:sldId id="301" r:id="rId26"/>
    <p:sldId id="303" r:id="rId27"/>
    <p:sldId id="304" r:id="rId28"/>
    <p:sldId id="305" r:id="rId29"/>
    <p:sldId id="302" r:id="rId30"/>
    <p:sldId id="306" r:id="rId31"/>
    <p:sldId id="311" r:id="rId32"/>
    <p:sldId id="315" r:id="rId33"/>
    <p:sldId id="319" r:id="rId34"/>
    <p:sldId id="280" r:id="rId35"/>
    <p:sldId id="281" r:id="rId36"/>
    <p:sldId id="317" r:id="rId37"/>
    <p:sldId id="318" r:id="rId38"/>
    <p:sldId id="285" r:id="rId39"/>
    <p:sldId id="316" r:id="rId40"/>
    <p:sldId id="320" r:id="rId41"/>
    <p:sldId id="321" r:id="rId42"/>
    <p:sldId id="288" r:id="rId43"/>
    <p:sldId id="290" r:id="rId44"/>
    <p:sldId id="289" r:id="rId45"/>
    <p:sldId id="322" r:id="rId4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6" d="100"/>
          <a:sy n="86" d="100"/>
        </p:scale>
        <p:origin x="-138" y="-3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CCCCFF"/>
            </a:gs>
            <a:gs pos="17999">
              <a:srgbClr val="99CCFF"/>
            </a:gs>
            <a:gs pos="36000">
              <a:srgbClr val="9966FF"/>
            </a:gs>
            <a:gs pos="61000">
              <a:srgbClr val="CC99FF"/>
            </a:gs>
            <a:gs pos="82001">
              <a:srgbClr val="99CCFF"/>
            </a:gs>
            <a:gs pos="100000">
              <a:srgbClr val="CCCCFF"/>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8/9/2016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data.euro.who.int/hfadb/"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s://www.facebook.com/consiliultineretului/"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hyperlink" Target="http://www.mdgs.un.org/"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8" Type="http://schemas.openxmlformats.org/officeDocument/2006/relationships/hyperlink" Target="http://www.ippfen.org/news/know-it-own-it-your-sexual-rights-matter" TargetMode="External"/><Relationship Id="rId13" Type="http://schemas.openxmlformats.org/officeDocument/2006/relationships/hyperlink" Target="http://www.un.org/en/development/desa/population/publications/pdf/ageing/WPA2015_Report.pdf" TargetMode="External"/><Relationship Id="rId18" Type="http://schemas.openxmlformats.org/officeDocument/2006/relationships/hyperlink" Target="http://apps.who.int/iris/bitstream/10665/173585/1/9789241549257_eng.pdf" TargetMode="External"/><Relationship Id="rId3" Type="http://schemas.openxmlformats.org/officeDocument/2006/relationships/hyperlink" Target="http://www.brookings.edu/blogs/social-mobility-memos/posts/2013/11/01-reducing-unplanned-pregnancy-sawhill-karpilow" TargetMode="External"/><Relationship Id="rId7" Type="http://schemas.openxmlformats.org/officeDocument/2006/relationships/hyperlink" Target="http://www.ippfen.org/news/ippf-ens-2015-annual-report-out" TargetMode="External"/><Relationship Id="rId12" Type="http://schemas.openxmlformats.org/officeDocument/2006/relationships/hyperlink" Target="http://www.unece.org/fileadmin/DAM/pau/icpd/Conference/Regional_Report/Chapter_1.pdf" TargetMode="External"/><Relationship Id="rId17" Type="http://schemas.openxmlformats.org/officeDocument/2006/relationships/hyperlink" Target="http://who.int/reproductivehealth/publications/family_planning/Ex-Summ-MEC-5/en/" TargetMode="External"/><Relationship Id="rId2" Type="http://schemas.openxmlformats.org/officeDocument/2006/relationships/hyperlink" Target="http://www.ippf.org/" TargetMode="External"/><Relationship Id="rId16" Type="http://schemas.openxmlformats.org/officeDocument/2006/relationships/hyperlink" Target="http://apps.who.int/iris/bitstrea/10665/172915/1/WHO_RHR_15.07_eng.pdf?ua=1&amp;ua=1" TargetMode="External"/><Relationship Id="rId20" Type="http://schemas.openxmlformats.org/officeDocument/2006/relationships/hyperlink" Target="http://www.who.int/reproductivehealth/publications/family_planning/human-rights-contraception/en/" TargetMode="External"/><Relationship Id="rId1" Type="http://schemas.openxmlformats.org/officeDocument/2006/relationships/slideLayout" Target="../slideLayouts/slideLayout2.xml"/><Relationship Id="rId6" Type="http://schemas.openxmlformats.org/officeDocument/2006/relationships/hyperlink" Target="https://www.your-life.com/en/contraception-methods/which-contraception-is-right-for-me/" TargetMode="External"/><Relationship Id="rId11" Type="http://schemas.openxmlformats.org/officeDocument/2006/relationships/hyperlink" Target="http://www.ippf.org/sites/default/files/v2020_manifesto_en_web.pdf" TargetMode="External"/><Relationship Id="rId5" Type="http://schemas.openxmlformats.org/officeDocument/2006/relationships/hyperlink" Target="https://www.guttmacher.org/article/2016/07/laws-affecting-reproductive-health-and-rights-state-trends-midyear-2016" TargetMode="External"/><Relationship Id="rId15" Type="http://schemas.openxmlformats.org/officeDocument/2006/relationships/hyperlink" Target="http://www.who.int/hiv/mediacentre/news/ARV-gdg2015/en/" TargetMode="External"/><Relationship Id="rId10" Type="http://schemas.openxmlformats.org/officeDocument/2006/relationships/hyperlink" Target="https://secsromania.wordpress.com/vision-2020/" TargetMode="External"/><Relationship Id="rId19" Type="http://schemas.openxmlformats.org/officeDocument/2006/relationships/hyperlink" Target="http://www.who.int/reproductivehealth/topics/family_planning/statements-reversible-hc/en/" TargetMode="External"/><Relationship Id="rId4" Type="http://schemas.openxmlformats.org/officeDocument/2006/relationships/hyperlink" Target="http://www.un.org/en/development/desa/population/publications/pdf/family/trendsContraceptiveUse2015Report.pdf" TargetMode="External"/><Relationship Id="rId9" Type="http://schemas.openxmlformats.org/officeDocument/2006/relationships/hyperlink" Target="http://www.ippfen.org/news/launch-high-ground-alliance-choice-and-dignity-europe" TargetMode="External"/><Relationship Id="rId14" Type="http://schemas.openxmlformats.org/officeDocument/2006/relationships/hyperlink" Target="http://www.who.int/reproductivehealth/publications/family_planning/HC_and_HIV_2014/en/" TargetMode="External"/></Relationships>
</file>

<file path=ppt/slides/_rels/slide44.xml.rels><?xml version="1.0" encoding="UTF-8" standalone="yes"?>
<Relationships xmlns="http://schemas.openxmlformats.org/package/2006/relationships"><Relationship Id="rId8" Type="http://schemas.openxmlformats.org/officeDocument/2006/relationships/hyperlink" Target="http://www.cdc.gov/vitalsigns/larc/index.html" TargetMode="External"/><Relationship Id="rId13" Type="http://schemas.openxmlformats.org/officeDocument/2006/relationships/hyperlink" Target="https://ec.europa.eu/anti-trafficking/eu-policy/strategic-engagement-gender-equality-2016-2019_en" TargetMode="External"/><Relationship Id="rId18" Type="http://schemas.openxmlformats.org/officeDocument/2006/relationships/hyperlink" Target="http://www.escrh.eu/about-esc/news/new-tools-emergency-contraception" TargetMode="External"/><Relationship Id="rId3" Type="http://schemas.openxmlformats.org/officeDocument/2006/relationships/hyperlink" Target="http://www.cdc.gov/art/nass/index.html" TargetMode="External"/><Relationship Id="rId7" Type="http://schemas.openxmlformats.org/officeDocument/2006/relationships/hyperlink" Target="http://www.who.int/reproductivehealth/news/pfpc/en/" TargetMode="External"/><Relationship Id="rId12" Type="http://schemas.openxmlformats.org/officeDocument/2006/relationships/hyperlink" Target="http://ec.europa.eu/justice/gender-equality/" TargetMode="External"/><Relationship Id="rId17" Type="http://schemas.openxmlformats.org/officeDocument/2006/relationships/hyperlink" Target="http://www.escrh.eu/sites/escrh.eu/files/world_contraception_day_2016.pdf" TargetMode="External"/><Relationship Id="rId2" Type="http://schemas.openxmlformats.org/officeDocument/2006/relationships/hyperlink" Target="http://www.un.org/en/development/desa/population/theme/family-planning/cp_model.shtml" TargetMode="External"/><Relationship Id="rId16" Type="http://schemas.openxmlformats.org/officeDocument/2006/relationships/hyperlink" Target="http://www.euro.who.int/en/health-topics/Life-stages/sexual-and-reproductive-health/policy/new-european-action-plan/regional-consultation-on-the-development-of-the-european-action-plan-for-sexual-and-reproductive-health-and-rights-srhr-20172021" TargetMode="External"/><Relationship Id="rId1" Type="http://schemas.openxmlformats.org/officeDocument/2006/relationships/slideLayout" Target="../slideLayouts/slideLayout2.xml"/><Relationship Id="rId6" Type="http://schemas.openxmlformats.org/officeDocument/2006/relationships/hyperlink" Target="http://humrep.oxfordjournals.org/content/early/2015/02/02/humrep.deu348.full" TargetMode="External"/><Relationship Id="rId11" Type="http://schemas.openxmlformats.org/officeDocument/2006/relationships/hyperlink" Target="http://www.europarl.europa.eu/sides/getDoc.do?pubRef=-//EP//TEXT+REPORT+A8-2015-0163+0+DOC+XML+V0//RO" TargetMode="External"/><Relationship Id="rId5" Type="http://schemas.openxmlformats.org/officeDocument/2006/relationships/hyperlink" Target="http://www.escrh.eu/" TargetMode="External"/><Relationship Id="rId15" Type="http://schemas.openxmlformats.org/officeDocument/2006/relationships/hyperlink" Target="http://www.euro.who.int/en/health-topics/Life-stages/sexual-and-reproductive-health/policy/new-european-action-plan" TargetMode="External"/><Relationship Id="rId10" Type="http://schemas.openxmlformats.org/officeDocument/2006/relationships/hyperlink" Target="https://secsromania.wordpress.com/2015/03/12/882/" TargetMode="External"/><Relationship Id="rId4" Type="http://schemas.openxmlformats.org/officeDocument/2006/relationships/hyperlink" Target="http://www.escrh.eu/events/esc-events/2016" TargetMode="External"/><Relationship Id="rId9" Type="http://schemas.openxmlformats.org/officeDocument/2006/relationships/hyperlink" Target="http://data.euro.who.int/hfadb/" TargetMode="External"/><Relationship Id="rId14" Type="http://schemas.openxmlformats.org/officeDocument/2006/relationships/hyperlink" Target="http://www.euro.who.int/en/health-topics/Life-stages/sexual-and-reproductive-health" TargetMode="External"/></Relationships>
</file>

<file path=ppt/slides/_rels/slide45.xml.rels><?xml version="1.0" encoding="UTF-8" standalone="yes"?>
<Relationships xmlns="http://schemas.openxmlformats.org/package/2006/relationships"><Relationship Id="rId8" Type="http://schemas.openxmlformats.org/officeDocument/2006/relationships/hyperlink" Target="https://secsromania.wordpress.com/2015/01/08/manual-pentru-tinerii-cu-dizabilitati/" TargetMode="External"/><Relationship Id="rId13" Type="http://schemas.openxmlformats.org/officeDocument/2006/relationships/hyperlink" Target="https://secsromania.wordpress.com/2015/05/21/secs-este-organizatie-membra-ippf-pentru-urmatorii-5-ani/" TargetMode="External"/><Relationship Id="rId18" Type="http://schemas.openxmlformats.org/officeDocument/2006/relationships/hyperlink" Target="https://secsromania.wordpress.com/2015/05/11/ONGFEST-2015/" TargetMode="External"/><Relationship Id="rId3" Type="http://schemas.openxmlformats.org/officeDocument/2006/relationships/hyperlink" Target="http://www.escrh.eu/%5bmenupath-or-title-raw%5d-6" TargetMode="External"/><Relationship Id="rId21" Type="http://schemas.openxmlformats.org/officeDocument/2006/relationships/hyperlink" Target="http://www.ippfen.org/sites/default/files/Barometer_final%20version%20for%20web%20(2)_0.pdf" TargetMode="External"/><Relationship Id="rId7" Type="http://schemas.openxmlformats.org/officeDocument/2006/relationships/hyperlink" Target="http://fiapac.org/static/media/uploads/fiapac_lisbon2016_1st_announce_english.pdf" TargetMode="External"/><Relationship Id="rId12" Type="http://schemas.openxmlformats.org/officeDocument/2006/relationships/hyperlink" Target="http://statistici.insse.ro/shop/" TargetMode="External"/><Relationship Id="rId17" Type="http://schemas.openxmlformats.org/officeDocument/2006/relationships/hyperlink" Target="http://www.accept-romania.ro/" TargetMode="External"/><Relationship Id="rId2" Type="http://schemas.openxmlformats.org/officeDocument/2006/relationships/hyperlink" Target="http://www.escrh.eu/%5bmenupath-or-title-raw%5d-21" TargetMode="External"/><Relationship Id="rId16" Type="http://schemas.openxmlformats.org/officeDocument/2006/relationships/hyperlink" Target="http://www.ippfen.org/resources/i-decide-campaign-women-and-girls-sexual-reproductive-health-rights" TargetMode="External"/><Relationship Id="rId20" Type="http://schemas.openxmlformats.org/officeDocument/2006/relationships/hyperlink" Target="http://www.ippfen.org/resources/barometer-2015-womens-access-modern-contraceptive-choice" TargetMode="External"/><Relationship Id="rId1" Type="http://schemas.openxmlformats.org/officeDocument/2006/relationships/slideLayout" Target="../slideLayouts/slideLayout2.xml"/><Relationship Id="rId6" Type="http://schemas.openxmlformats.org/officeDocument/2006/relationships/hyperlink" Target="http://www.escrh.eu/%5bmenupath-or-title-raw%5d-19" TargetMode="External"/><Relationship Id="rId11" Type="http://schemas.openxmlformats.org/officeDocument/2006/relationships/hyperlink" Target="http://www.ccss.ro/public_html/sites/default/files/buletin%20informativ%20an%202014%20sandu.pdf" TargetMode="External"/><Relationship Id="rId5" Type="http://schemas.openxmlformats.org/officeDocument/2006/relationships/hyperlink" Target="http://www.escrh.eu/%5bmenupath-or-title-raw%5d-15" TargetMode="External"/><Relationship Id="rId15" Type="http://schemas.openxmlformats.org/officeDocument/2006/relationships/hyperlink" Target="https://secsromania.wordpress.com/2015/02/02/EU-DECID-O-CAMPANIE-PENTRU-DREPTUL-FETELOR-DE-A-SI-DECIDE-VIITORUL/" TargetMode="External"/><Relationship Id="rId10" Type="http://schemas.openxmlformats.org/officeDocument/2006/relationships/hyperlink" Target="http://www.ccss.ro/public_html/?q=content/date-statistice-0" TargetMode="External"/><Relationship Id="rId19" Type="http://schemas.openxmlformats.org/officeDocument/2006/relationships/hyperlink" Target="https://secsromania.wordpress.com/2016/04/07/raportul-de-analiza-a-disciplinei-optionale-educatie-pentru-sanatate-componenta-educatie-sexuala/" TargetMode="External"/><Relationship Id="rId4" Type="http://schemas.openxmlformats.org/officeDocument/2006/relationships/hyperlink" Target="http://www.escrh.eu/%5bmenupath-or-title-raw%5d-13" TargetMode="External"/><Relationship Id="rId9" Type="http://schemas.openxmlformats.org/officeDocument/2006/relationships/hyperlink" Target="https://www.mediasinfo.ro/strategia-nationala-de-sanatate-2014-2020-cele-mai-importante-schimbari-pentru-pacienti/2014/12/02/" TargetMode="External"/><Relationship Id="rId14" Type="http://schemas.openxmlformats.org/officeDocument/2006/relationships/hyperlink" Target="http://www.secs.ro/index.php?option=com_content&amp;task=view&amp;id=49&amp;Itemid=33"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unpopulation.or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banner_st_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 y="1"/>
            <a:ext cx="981075" cy="737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Object 2"/>
          <p:cNvPicPr>
            <a:picLocks noChangeArrowheads="1"/>
          </p:cNvPicPr>
          <p:nvPr/>
        </p:nvPicPr>
        <p:blipFill>
          <a:blip r:embed="rId3" cstate="print"/>
          <a:srcRect l="-2921" t="-768" r="-2565" b="-8820"/>
          <a:stretch>
            <a:fillRect/>
          </a:stretch>
        </p:blipFill>
        <p:spPr bwMode="auto">
          <a:xfrm>
            <a:off x="1214437" y="1"/>
            <a:ext cx="7929563" cy="981075"/>
          </a:xfrm>
          <a:prstGeom prst="rect">
            <a:avLst/>
          </a:prstGeom>
          <a:noFill/>
          <a:ln w="9525">
            <a:noFill/>
            <a:miter lim="800000"/>
            <a:headEnd/>
            <a:tailEnd/>
          </a:ln>
        </p:spPr>
      </p:pic>
      <p:sp>
        <p:nvSpPr>
          <p:cNvPr id="7" name="Rectangle 6"/>
          <p:cNvSpPr/>
          <p:nvPr/>
        </p:nvSpPr>
        <p:spPr>
          <a:xfrm>
            <a:off x="378074" y="1371600"/>
            <a:ext cx="8765926" cy="590931"/>
          </a:xfrm>
          <a:prstGeom prst="rect">
            <a:avLst/>
          </a:prstGeom>
        </p:spPr>
        <p:txBody>
          <a:bodyPr wrap="none">
            <a:spAutoFit/>
          </a:bodyPr>
          <a:lstStyle/>
          <a:p>
            <a:pPr algn="just">
              <a:lnSpc>
                <a:spcPct val="90000"/>
              </a:lnSpc>
            </a:pPr>
            <a:r>
              <a:rPr lang="en-US" sz="3600" b="1" dirty="0" smtClean="0">
                <a:latin typeface="Broadway" pitchFamily="82" charset="0"/>
                <a:cs typeface="Shonar Bangla" pitchFamily="34" charset="0"/>
              </a:rPr>
              <a:t>ZIUA MONDIAL</a:t>
            </a:r>
            <a:r>
              <a:rPr lang="ro-RO" sz="3600" b="1" dirty="0" smtClean="0">
                <a:latin typeface="Broadway" pitchFamily="82" charset="0"/>
                <a:cs typeface="Shonar Bangla" pitchFamily="34" charset="0"/>
              </a:rPr>
              <a:t>Ă</a:t>
            </a:r>
            <a:r>
              <a:rPr lang="en-US" sz="3600" b="1" dirty="0" smtClean="0">
                <a:latin typeface="Broadway" pitchFamily="82" charset="0"/>
                <a:cs typeface="Shonar Bangla" pitchFamily="34" charset="0"/>
              </a:rPr>
              <a:t> A CONTRACEP</a:t>
            </a:r>
            <a:r>
              <a:rPr lang="ro-RO" sz="3600" b="1" dirty="0" smtClean="0">
                <a:latin typeface="Broadway" pitchFamily="82" charset="0"/>
                <a:cs typeface="Shonar Bangla" pitchFamily="34" charset="0"/>
              </a:rPr>
              <a:t>Ţ</a:t>
            </a:r>
            <a:r>
              <a:rPr lang="en-US" sz="3600" b="1" dirty="0" smtClean="0">
                <a:latin typeface="Broadway" pitchFamily="82" charset="0"/>
                <a:cs typeface="Shonar Bangla" pitchFamily="34" charset="0"/>
              </a:rPr>
              <a:t>IEI</a:t>
            </a:r>
          </a:p>
        </p:txBody>
      </p:sp>
      <p:sp>
        <p:nvSpPr>
          <p:cNvPr id="8" name="Rectangle 7"/>
          <p:cNvSpPr/>
          <p:nvPr/>
        </p:nvSpPr>
        <p:spPr>
          <a:xfrm>
            <a:off x="533400" y="1905000"/>
            <a:ext cx="8382000" cy="1588127"/>
          </a:xfrm>
          <a:prstGeom prst="rect">
            <a:avLst/>
          </a:prstGeom>
        </p:spPr>
        <p:txBody>
          <a:bodyPr wrap="square">
            <a:spAutoFit/>
          </a:bodyPr>
          <a:lstStyle/>
          <a:p>
            <a:pPr algn="ctr">
              <a:lnSpc>
                <a:spcPct val="90000"/>
              </a:lnSpc>
            </a:pPr>
            <a:r>
              <a:rPr lang="en-US" sz="3600" b="1" i="1" dirty="0" smtClean="0">
                <a:solidFill>
                  <a:srgbClr val="7030A0"/>
                </a:solidFill>
                <a:latin typeface="Broadway" pitchFamily="82" charset="0"/>
              </a:rPr>
              <a:t>“CONTRACEP</a:t>
            </a:r>
            <a:r>
              <a:rPr lang="ro-RO" sz="3600" b="1" i="1" dirty="0" smtClean="0">
                <a:solidFill>
                  <a:srgbClr val="7030A0"/>
                </a:solidFill>
                <a:latin typeface="Broadway" pitchFamily="82" charset="0"/>
              </a:rPr>
              <a:t>ŢIA: </a:t>
            </a:r>
            <a:r>
              <a:rPr lang="en-US" sz="3600" b="1" i="1" dirty="0" smtClean="0">
                <a:solidFill>
                  <a:srgbClr val="7030A0"/>
                </a:solidFill>
                <a:latin typeface="Broadway" pitchFamily="82" charset="0"/>
              </a:rPr>
              <a:t> </a:t>
            </a:r>
            <a:r>
              <a:rPr lang="ro-RO" sz="3600" b="1" i="1" dirty="0" smtClean="0">
                <a:solidFill>
                  <a:srgbClr val="7030A0"/>
                </a:solidFill>
                <a:latin typeface="Broadway" pitchFamily="82" charset="0"/>
              </a:rPr>
              <a:t>ESTE VIAŢA TA; </a:t>
            </a:r>
            <a:r>
              <a:rPr lang="en-US" sz="3600" b="1" i="1" dirty="0" smtClean="0">
                <a:solidFill>
                  <a:srgbClr val="7030A0"/>
                </a:solidFill>
                <a:latin typeface="Broadway" pitchFamily="82" charset="0"/>
              </a:rPr>
              <a:t> </a:t>
            </a:r>
            <a:r>
              <a:rPr lang="ro-RO" sz="3600" b="1" i="1" dirty="0" smtClean="0">
                <a:solidFill>
                  <a:srgbClr val="7030A0"/>
                </a:solidFill>
                <a:latin typeface="Broadway" pitchFamily="82" charset="0"/>
              </a:rPr>
              <a:t>ESTE RESPONSABILITATEA TA</a:t>
            </a:r>
            <a:r>
              <a:rPr lang="en-US" sz="3600" b="1" i="1" dirty="0" smtClean="0">
                <a:solidFill>
                  <a:srgbClr val="7030A0"/>
                </a:solidFill>
                <a:latin typeface="Broadway" pitchFamily="82" charset="0"/>
              </a:rPr>
              <a:t>!“</a:t>
            </a:r>
          </a:p>
        </p:txBody>
      </p:sp>
      <p:sp>
        <p:nvSpPr>
          <p:cNvPr id="9" name="Rectangle 8"/>
          <p:cNvSpPr/>
          <p:nvPr/>
        </p:nvSpPr>
        <p:spPr>
          <a:xfrm>
            <a:off x="3429000" y="5486400"/>
            <a:ext cx="2762295" cy="584775"/>
          </a:xfrm>
          <a:prstGeom prst="rect">
            <a:avLst/>
          </a:prstGeom>
        </p:spPr>
        <p:txBody>
          <a:bodyPr wrap="none">
            <a:spAutoFit/>
          </a:bodyPr>
          <a:lstStyle/>
          <a:p>
            <a:pPr algn="ctr"/>
            <a:r>
              <a:rPr lang="en-US" sz="3200" b="1" u="sng" dirty="0" smtClean="0">
                <a:solidFill>
                  <a:srgbClr val="7030A0"/>
                </a:solidFill>
                <a:latin typeface="Times New Roman" pitchFamily="18" charset="0"/>
              </a:rPr>
              <a:t>INFORMARE</a:t>
            </a:r>
            <a:endParaRPr lang="en-US" sz="3200" dirty="0">
              <a:solidFill>
                <a:srgbClr val="7030A0"/>
              </a:solidFill>
            </a:endParaRPr>
          </a:p>
        </p:txBody>
      </p:sp>
      <p:sp>
        <p:nvSpPr>
          <p:cNvPr id="10" name="Rectangle 9"/>
          <p:cNvSpPr/>
          <p:nvPr/>
        </p:nvSpPr>
        <p:spPr>
          <a:xfrm>
            <a:off x="3124200" y="6172200"/>
            <a:ext cx="3196709" cy="480131"/>
          </a:xfrm>
          <a:prstGeom prst="rect">
            <a:avLst/>
          </a:prstGeom>
        </p:spPr>
        <p:txBody>
          <a:bodyPr wrap="none">
            <a:spAutoFit/>
          </a:bodyPr>
          <a:lstStyle/>
          <a:p>
            <a:pPr algn="ctr">
              <a:lnSpc>
                <a:spcPct val="90000"/>
              </a:lnSpc>
            </a:pPr>
            <a:r>
              <a:rPr lang="en-US" sz="2800" b="1" dirty="0" smtClean="0">
                <a:solidFill>
                  <a:srgbClr val="FF0000"/>
                </a:solidFill>
                <a:latin typeface="Times New Roman" pitchFamily="18" charset="0"/>
              </a:rPr>
              <a:t>26 </a:t>
            </a:r>
            <a:r>
              <a:rPr lang="en-US" sz="2800" b="1" dirty="0" err="1" smtClean="0">
                <a:solidFill>
                  <a:srgbClr val="FF0000"/>
                </a:solidFill>
                <a:latin typeface="Times New Roman" pitchFamily="18" charset="0"/>
              </a:rPr>
              <a:t>Septembrie</a:t>
            </a:r>
            <a:r>
              <a:rPr lang="en-US" sz="2800" b="1" dirty="0" smtClean="0">
                <a:solidFill>
                  <a:srgbClr val="FF0000"/>
                </a:solidFill>
                <a:latin typeface="Times New Roman" pitchFamily="18" charset="0"/>
              </a:rPr>
              <a:t> 2016</a:t>
            </a:r>
            <a:endParaRPr lang="en-US" sz="2800" b="1" dirty="0">
              <a:solidFill>
                <a:srgbClr val="FF0000"/>
              </a:solidFill>
            </a:endParaRPr>
          </a:p>
        </p:txBody>
      </p:sp>
      <p:sp>
        <p:nvSpPr>
          <p:cNvPr id="1026" name="AutoShape 2" descr="Imagini pentru ziua mondiala a contraceptiei"/>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028" name="Picture 4" descr="http://jurnaluldedrajna.ro/wp-content/uploads/2014/09/Contraceptie.jpg"/>
          <p:cNvPicPr>
            <a:picLocks noChangeAspect="1" noChangeArrowheads="1"/>
          </p:cNvPicPr>
          <p:nvPr/>
        </p:nvPicPr>
        <p:blipFill>
          <a:blip r:embed="rId4" cstate="print"/>
          <a:srcRect/>
          <a:stretch>
            <a:fillRect/>
          </a:stretch>
        </p:blipFill>
        <p:spPr bwMode="auto">
          <a:xfrm>
            <a:off x="3200400" y="3581400"/>
            <a:ext cx="3124200" cy="190500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304800" y="152400"/>
            <a:ext cx="8839200"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 typeface="Wingdings" pitchFamily="2" charset="2"/>
              <a:buChar char="q"/>
              <a:tabLst/>
            </a:pPr>
            <a:r>
              <a:rPr kumimoji="0" lang="ro-RO" b="0" i="1" u="none" strike="noStrike" cap="none" normalizeH="0" baseline="0" dirty="0" smtClean="0">
                <a:ln>
                  <a:noFill/>
                </a:ln>
                <a:effectLst/>
                <a:latin typeface="Times New Roman" pitchFamily="18" charset="0"/>
                <a:ea typeface="Times New Roman" pitchFamily="18" charset="0"/>
                <a:cs typeface="Times New Roman" pitchFamily="18" charset="0"/>
              </a:rPr>
              <a:t>Criteriile Medicale de Eligibilitate pentru Utilizarea Contraceptivelo</a:t>
            </a:r>
            <a:r>
              <a:rPr kumimoji="0" lang="ro-RO" b="0" i="0" u="none" strike="noStrike" cap="none" normalizeH="0" baseline="0" dirty="0" smtClean="0">
                <a:ln>
                  <a:noFill/>
                </a:ln>
                <a:effectLst/>
                <a:latin typeface="Times New Roman" pitchFamily="18" charset="0"/>
                <a:ea typeface="Times New Roman" pitchFamily="18" charset="0"/>
                <a:cs typeface="Times New Roman" pitchFamily="18" charset="0"/>
              </a:rPr>
              <a:t>r  sunt redate sub forma unui dispozitiv în formă de cerc care, bazat de</a:t>
            </a:r>
            <a:r>
              <a:rPr kumimoji="0" lang="ro-RO" b="1" i="0" u="none" strike="noStrike" cap="none" normalizeH="0" baseline="0" dirty="0" smtClean="0">
                <a:ln>
                  <a:noFill/>
                </a:ln>
                <a:effectLst/>
                <a:latin typeface="Times New Roman" pitchFamily="18" charset="0"/>
                <a:ea typeface="Times New Roman" pitchFamily="18" charset="0"/>
                <a:cs typeface="Times New Roman" pitchFamily="18" charset="0"/>
              </a:rPr>
              <a:t> Criteriile Medicale de Eligibilitate pentru Utilizarea Contraceptivelor</a:t>
            </a:r>
            <a:r>
              <a:rPr kumimoji="0" lang="ro-RO" b="0" i="0" u="none" strike="noStrike" cap="none" normalizeH="0" baseline="0" dirty="0" smtClean="0">
                <a:ln>
                  <a:noFill/>
                </a:ln>
                <a:effectLst/>
                <a:latin typeface="Times New Roman" pitchFamily="18" charset="0"/>
                <a:ea typeface="Times New Roman" pitchFamily="18" charset="0"/>
                <a:cs typeface="Times New Roman" pitchFamily="18" charset="0"/>
              </a:rPr>
              <a:t>, ediția a 5-a (</a:t>
            </a:r>
            <a:r>
              <a:rPr kumimoji="0" lang="ro-RO" b="1" i="0" u="none" strike="noStrike" cap="none" normalizeH="0" baseline="0" dirty="0" smtClean="0">
                <a:ln>
                  <a:noFill/>
                </a:ln>
                <a:effectLst/>
                <a:latin typeface="Times New Roman" pitchFamily="18" charset="0"/>
                <a:ea typeface="Times New Roman" pitchFamily="18" charset="0"/>
                <a:cs typeface="Times New Roman" pitchFamily="18" charset="0"/>
              </a:rPr>
              <a:t>2015</a:t>
            </a:r>
            <a:r>
              <a:rPr kumimoji="0" lang="ro-RO" b="0" i="0" u="none" strike="noStrike" cap="none" normalizeH="0" baseline="0" dirty="0" smtClean="0">
                <a:ln>
                  <a:noFill/>
                </a:ln>
                <a:effectLst/>
                <a:latin typeface="Times New Roman" pitchFamily="18" charset="0"/>
                <a:ea typeface="Times New Roman" pitchFamily="18" charset="0"/>
                <a:cs typeface="Times New Roman" pitchFamily="18" charset="0"/>
              </a:rPr>
              <a:t>), bazate pe ghiduri OMS (16, 17, 18). </a:t>
            </a:r>
          </a:p>
          <a:p>
            <a:pPr marL="0" marR="0" lvl="0" indent="457200" algn="just" defTabSz="914400" rtl="0" eaLnBrk="1" fontAlgn="base" latinLnBrk="0" hangingPunct="1">
              <a:lnSpc>
                <a:spcPct val="100000"/>
              </a:lnSpc>
              <a:spcBef>
                <a:spcPct val="0"/>
              </a:spcBef>
              <a:spcAft>
                <a:spcPct val="0"/>
              </a:spcAft>
              <a:buClrTx/>
              <a:buSzTx/>
              <a:tabLst/>
            </a:pPr>
            <a:r>
              <a:rPr kumimoji="0" lang="ro-RO" b="0" i="0" u="none" strike="noStrike" cap="none" normalizeH="0" baseline="0" dirty="0" smtClean="0">
                <a:ln>
                  <a:noFill/>
                </a:ln>
                <a:effectLst/>
                <a:latin typeface="Times New Roman" pitchFamily="18" charset="0"/>
                <a:ea typeface="Times New Roman" pitchFamily="18" charset="0"/>
                <a:cs typeface="Times New Roman" pitchFamily="18" charset="0"/>
              </a:rPr>
              <a:t>Cercul include recomandări privind inițierea utilizării de nouă tipuri comune de metode contraceptive: </a:t>
            </a:r>
          </a:p>
          <a:p>
            <a:pPr marL="0" marR="0" lvl="0" indent="457200" algn="just" defTabSz="914400" rtl="0" eaLnBrk="1" fontAlgn="base" latinLnBrk="0" hangingPunct="1">
              <a:lnSpc>
                <a:spcPct val="100000"/>
              </a:lnSpc>
              <a:spcBef>
                <a:spcPct val="0"/>
              </a:spcBef>
              <a:spcAft>
                <a:spcPct val="0"/>
              </a:spcAft>
              <a:buClrTx/>
              <a:buSzTx/>
              <a:buAutoNum type="arabicPeriod"/>
              <a:tabLst/>
            </a:pPr>
            <a:r>
              <a:rPr kumimoji="0" lang="ro-RO" b="0" i="0" u="none" strike="noStrike" cap="none" normalizeH="0" baseline="0" dirty="0" smtClean="0">
                <a:ln>
                  <a:noFill/>
                </a:ln>
                <a:effectLst/>
                <a:latin typeface="Times New Roman" pitchFamily="18" charset="0"/>
                <a:ea typeface="Times New Roman" pitchFamily="18" charset="0"/>
                <a:cs typeface="Times New Roman" pitchFamily="18" charset="0"/>
              </a:rPr>
              <a:t>contraceptive orale combinate </a:t>
            </a:r>
          </a:p>
          <a:p>
            <a:pPr marL="0" marR="0" lvl="0" indent="457200" algn="just" defTabSz="914400" rtl="0" eaLnBrk="1" fontAlgn="base" latinLnBrk="0" hangingPunct="1">
              <a:lnSpc>
                <a:spcPct val="100000"/>
              </a:lnSpc>
              <a:spcBef>
                <a:spcPct val="0"/>
              </a:spcBef>
              <a:spcAft>
                <a:spcPct val="0"/>
              </a:spcAft>
              <a:buClrTx/>
              <a:buSzTx/>
              <a:buAutoNum type="arabicPeriod"/>
              <a:tabLst/>
            </a:pPr>
            <a:r>
              <a:rPr kumimoji="0" lang="ro-RO" b="0" i="0" u="none" strike="noStrike" cap="none" normalizeH="0" baseline="0" dirty="0" smtClean="0">
                <a:ln>
                  <a:noFill/>
                </a:ln>
                <a:effectLst/>
                <a:latin typeface="Times New Roman" pitchFamily="18" charset="0"/>
                <a:ea typeface="Times New Roman" pitchFamily="18" charset="0"/>
                <a:cs typeface="Times New Roman" pitchFamily="18" charset="0"/>
              </a:rPr>
              <a:t>plasture contraceptive combinate </a:t>
            </a:r>
          </a:p>
          <a:p>
            <a:pPr marL="0" marR="0" lvl="0" indent="457200" algn="just" defTabSz="914400" rtl="0" eaLnBrk="1" fontAlgn="base" latinLnBrk="0" hangingPunct="1">
              <a:lnSpc>
                <a:spcPct val="100000"/>
              </a:lnSpc>
              <a:spcBef>
                <a:spcPct val="0"/>
              </a:spcBef>
              <a:spcAft>
                <a:spcPct val="0"/>
              </a:spcAft>
              <a:buClrTx/>
              <a:buSzTx/>
              <a:buAutoNum type="arabicPeriod"/>
              <a:tabLst/>
            </a:pPr>
            <a:r>
              <a:rPr kumimoji="0" lang="ro-RO" b="0" i="0" u="none" strike="noStrike" cap="none" normalizeH="0" baseline="0" dirty="0" smtClean="0">
                <a:ln>
                  <a:noFill/>
                </a:ln>
                <a:effectLst/>
                <a:latin typeface="Times New Roman" pitchFamily="18" charset="0"/>
                <a:ea typeface="Times New Roman" pitchFamily="18" charset="0"/>
                <a:cs typeface="Times New Roman" pitchFamily="18" charset="0"/>
              </a:rPr>
              <a:t>inel vaginal combinat cu contraceptive </a:t>
            </a:r>
          </a:p>
          <a:p>
            <a:pPr marL="0" marR="0" lvl="0" indent="457200" algn="just" defTabSz="914400" rtl="0" eaLnBrk="1" fontAlgn="base" latinLnBrk="0" hangingPunct="1">
              <a:lnSpc>
                <a:spcPct val="100000"/>
              </a:lnSpc>
              <a:spcBef>
                <a:spcPct val="0"/>
              </a:spcBef>
              <a:spcAft>
                <a:spcPct val="0"/>
              </a:spcAft>
              <a:buClrTx/>
              <a:buSzTx/>
              <a:buAutoNum type="arabicPeriod"/>
              <a:tabLst/>
            </a:pPr>
            <a:r>
              <a:rPr kumimoji="0" lang="ro-RO" b="0" i="0" u="none" strike="noStrike" cap="none" normalizeH="0" baseline="0" dirty="0" smtClean="0">
                <a:ln>
                  <a:noFill/>
                </a:ln>
                <a:effectLst/>
                <a:latin typeface="Times New Roman" pitchFamily="18" charset="0"/>
                <a:ea typeface="Times New Roman" pitchFamily="18" charset="0"/>
                <a:cs typeface="Times New Roman" pitchFamily="18" charset="0"/>
              </a:rPr>
              <a:t>contraceptive injectabile combinate </a:t>
            </a:r>
          </a:p>
          <a:p>
            <a:pPr marL="0" marR="0" lvl="0" indent="457200" algn="just" defTabSz="914400" rtl="0" eaLnBrk="1" fontAlgn="base" latinLnBrk="0" hangingPunct="1">
              <a:lnSpc>
                <a:spcPct val="100000"/>
              </a:lnSpc>
              <a:spcBef>
                <a:spcPct val="0"/>
              </a:spcBef>
              <a:spcAft>
                <a:spcPct val="0"/>
              </a:spcAft>
              <a:buClrTx/>
              <a:buSzTx/>
              <a:buAutoNum type="arabicPeriod"/>
              <a:tabLst/>
            </a:pPr>
            <a:r>
              <a:rPr kumimoji="0" lang="ro-RO" b="0" i="0" u="none" strike="noStrike" cap="none" normalizeH="0" baseline="0" dirty="0" smtClean="0">
                <a:ln>
                  <a:noFill/>
                </a:ln>
                <a:effectLst/>
                <a:latin typeface="Times New Roman" pitchFamily="18" charset="0"/>
                <a:ea typeface="Times New Roman" pitchFamily="18" charset="0"/>
                <a:cs typeface="Times New Roman" pitchFamily="18" charset="0"/>
              </a:rPr>
              <a:t>progestativ doar pastile </a:t>
            </a:r>
          </a:p>
          <a:p>
            <a:pPr marL="0" marR="0" lvl="0" indent="457200" algn="just" defTabSz="914400" rtl="0" eaLnBrk="1" fontAlgn="base" latinLnBrk="0" hangingPunct="1">
              <a:lnSpc>
                <a:spcPct val="100000"/>
              </a:lnSpc>
              <a:spcBef>
                <a:spcPct val="0"/>
              </a:spcBef>
              <a:spcAft>
                <a:spcPct val="0"/>
              </a:spcAft>
              <a:buClrTx/>
              <a:buSzTx/>
              <a:buAutoNum type="arabicPeriod"/>
              <a:tabLst/>
            </a:pPr>
            <a:r>
              <a:rPr kumimoji="0" lang="ro-RO" b="0" i="0" u="none" strike="noStrike" cap="none" normalizeH="0" baseline="0" dirty="0" smtClean="0">
                <a:ln>
                  <a:noFill/>
                </a:ln>
                <a:effectLst/>
                <a:latin typeface="Times New Roman" pitchFamily="18" charset="0"/>
                <a:ea typeface="Times New Roman" pitchFamily="18" charset="0"/>
                <a:cs typeface="Times New Roman" pitchFamily="18" charset="0"/>
              </a:rPr>
              <a:t>contraceptive injectabile numai cu progestativ </a:t>
            </a:r>
          </a:p>
          <a:p>
            <a:pPr marL="0" marR="0" lvl="0" indent="457200" algn="just" defTabSz="914400" rtl="0" eaLnBrk="1" fontAlgn="base" latinLnBrk="0" hangingPunct="1">
              <a:lnSpc>
                <a:spcPct val="100000"/>
              </a:lnSpc>
              <a:spcBef>
                <a:spcPct val="0"/>
              </a:spcBef>
              <a:spcAft>
                <a:spcPct val="0"/>
              </a:spcAft>
              <a:buClrTx/>
              <a:buSzTx/>
              <a:buAutoNum type="arabicPeriod"/>
              <a:tabLst/>
            </a:pPr>
            <a:r>
              <a:rPr kumimoji="0" lang="ro-RO" b="0" i="0" u="none" strike="noStrike" cap="none" normalizeH="0" baseline="0" dirty="0" smtClean="0">
                <a:ln>
                  <a:noFill/>
                </a:ln>
                <a:effectLst/>
                <a:latin typeface="Times New Roman" pitchFamily="18" charset="0"/>
                <a:ea typeface="Times New Roman" pitchFamily="18" charset="0"/>
                <a:cs typeface="Times New Roman" pitchFamily="18" charset="0"/>
              </a:rPr>
              <a:t>implanturi numai cu progestativ </a:t>
            </a:r>
          </a:p>
          <a:p>
            <a:pPr marL="0" marR="0" lvl="0" indent="457200" algn="just" defTabSz="914400" rtl="0" eaLnBrk="1" fontAlgn="base" latinLnBrk="0" hangingPunct="1">
              <a:lnSpc>
                <a:spcPct val="100000"/>
              </a:lnSpc>
              <a:spcBef>
                <a:spcPct val="0"/>
              </a:spcBef>
              <a:spcAft>
                <a:spcPct val="0"/>
              </a:spcAft>
              <a:buClrTx/>
              <a:buSzTx/>
              <a:buAutoNum type="arabicPeriod"/>
              <a:tabLst/>
            </a:pPr>
            <a:r>
              <a:rPr kumimoji="0" lang="ro-RO" b="0" i="0" u="none" strike="noStrike" cap="none" normalizeH="0" baseline="0" dirty="0" smtClean="0">
                <a:ln>
                  <a:noFill/>
                </a:ln>
                <a:effectLst/>
                <a:latin typeface="Times New Roman" pitchFamily="18" charset="0"/>
                <a:ea typeface="Times New Roman" pitchFamily="18" charset="0"/>
                <a:cs typeface="Times New Roman" pitchFamily="18" charset="0"/>
              </a:rPr>
              <a:t>dispozitiv intrauterin cu eliberarare de levonorgestrel </a:t>
            </a:r>
          </a:p>
          <a:p>
            <a:pPr marL="0" marR="0" lvl="0" indent="457200" algn="just" defTabSz="914400" rtl="0" eaLnBrk="1" fontAlgn="base" latinLnBrk="0" hangingPunct="1">
              <a:lnSpc>
                <a:spcPct val="100000"/>
              </a:lnSpc>
              <a:spcBef>
                <a:spcPct val="0"/>
              </a:spcBef>
              <a:spcAft>
                <a:spcPct val="0"/>
              </a:spcAft>
              <a:buClrTx/>
              <a:buSzTx/>
              <a:buAutoNum type="arabicPeriod"/>
              <a:tabLst/>
            </a:pPr>
            <a:r>
              <a:rPr kumimoji="0" lang="ro-RO" b="0" i="0" u="none" strike="noStrike" cap="none" normalizeH="0" baseline="0" dirty="0" smtClean="0">
                <a:ln>
                  <a:noFill/>
                </a:ln>
                <a:effectLst/>
                <a:latin typeface="Times New Roman" pitchFamily="18" charset="0"/>
                <a:ea typeface="Times New Roman" pitchFamily="18" charset="0"/>
                <a:cs typeface="Times New Roman" pitchFamily="18" charset="0"/>
              </a:rPr>
              <a:t>dispozitiv intrauterin cu cupru.</a:t>
            </a:r>
            <a:endParaRPr kumimoji="0" lang="en-US" b="0" i="0" u="none" strike="noStrike" cap="none" normalizeH="0" baseline="0" dirty="0" smtClean="0">
              <a:ln>
                <a:noFill/>
              </a:ln>
              <a:effectLst/>
              <a:latin typeface="Times New Roman" pitchFamily="18" charset="0"/>
              <a:cs typeface="Times New Roman" pitchFamily="18" charset="0"/>
            </a:endParaRPr>
          </a:p>
          <a:p>
            <a:pPr marL="0" marR="0" lvl="0" indent="45720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7030A0"/>
              </a:solidFill>
              <a:effectLst/>
              <a:latin typeface="Arial" pitchFamily="34" charset="0"/>
              <a:cs typeface="Arial" pitchFamily="34" charset="0"/>
            </a:endParaRPr>
          </a:p>
        </p:txBody>
      </p:sp>
      <p:pic>
        <p:nvPicPr>
          <p:cNvPr id="48129" name="Picture 4" descr="http://www.ec-ec.org/custom-content/uploads/2016/05/ECEC-Wheel-MOTION.jpg"/>
          <p:cNvPicPr>
            <a:picLocks noChangeAspect="1" noChangeArrowheads="1"/>
          </p:cNvPicPr>
          <p:nvPr/>
        </p:nvPicPr>
        <p:blipFill>
          <a:blip r:embed="rId2" cstate="print"/>
          <a:srcRect/>
          <a:stretch>
            <a:fillRect/>
          </a:stretch>
        </p:blipFill>
        <p:spPr bwMode="auto">
          <a:xfrm>
            <a:off x="3200400" y="4534700"/>
            <a:ext cx="3322638" cy="2034375"/>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52400"/>
            <a:ext cx="9144000" cy="5447645"/>
          </a:xfrm>
          <a:prstGeom prst="rect">
            <a:avLst/>
          </a:prstGeom>
        </p:spPr>
        <p:txBody>
          <a:bodyPr wrap="square">
            <a:spAutoFit/>
          </a:bodyPr>
          <a:lstStyle/>
          <a:p>
            <a:pPr lvl="0" indent="457200" algn="just" fontAlgn="base">
              <a:spcBef>
                <a:spcPct val="0"/>
              </a:spcBef>
              <a:spcAft>
                <a:spcPct val="0"/>
              </a:spcAft>
              <a:buFont typeface="Wingdings" pitchFamily="2" charset="2"/>
              <a:buChar char="q"/>
            </a:pPr>
            <a:r>
              <a:rPr lang="ro-RO" dirty="0" smtClean="0">
                <a:latin typeface="Times New Roman" pitchFamily="18" charset="0"/>
                <a:ea typeface="Times New Roman" pitchFamily="18" charset="0"/>
                <a:cs typeface="Times New Roman" pitchFamily="18" charset="0"/>
              </a:rPr>
              <a:t>În </a:t>
            </a:r>
            <a:r>
              <a:rPr lang="ro-RO" b="1" dirty="0" smtClean="0">
                <a:latin typeface="Times New Roman" pitchFamily="18" charset="0"/>
                <a:ea typeface="Times New Roman" pitchFamily="18" charset="0"/>
                <a:cs typeface="Times New Roman" pitchFamily="18" charset="0"/>
              </a:rPr>
              <a:t>2015</a:t>
            </a:r>
            <a:r>
              <a:rPr lang="ro-RO" dirty="0" smtClean="0">
                <a:latin typeface="Times New Roman" pitchFamily="18" charset="0"/>
                <a:ea typeface="Times New Roman" pitchFamily="18" charset="0"/>
                <a:cs typeface="Times New Roman" pitchFamily="18" charset="0"/>
              </a:rPr>
              <a:t>, OMS a elaborat a 5-a ediție cu recomandări cu privire la MEC </a:t>
            </a:r>
            <a:r>
              <a:rPr lang="ro-RO" dirty="0" smtClean="0">
                <a:latin typeface="Times New Roman" pitchFamily="18" charset="0"/>
                <a:cs typeface="Times New Roman" pitchFamily="18" charset="0"/>
              </a:rPr>
              <a:t>(Medical eligibility criteria)</a:t>
            </a:r>
            <a:r>
              <a:rPr lang="ro-RO" dirty="0" smtClean="0">
                <a:latin typeface="Times New Roman" pitchFamily="18" charset="0"/>
                <a:ea typeface="Times New Roman" pitchFamily="18" charset="0"/>
                <a:cs typeface="Times New Roman" pitchFamily="18" charset="0"/>
              </a:rPr>
              <a:t>, utilizarea de contraceptive hormonale, a implanturilor cu progestativ, pentru femeile HIV pozitiv, îmbunătățirea calității îngrijirilor în cadrul planificării familial, etc. (16, 17, 19).</a:t>
            </a:r>
          </a:p>
          <a:p>
            <a:pPr lvl="0" indent="457200" algn="just" fontAlgn="base">
              <a:spcBef>
                <a:spcPct val="0"/>
              </a:spcBef>
              <a:spcAft>
                <a:spcPct val="0"/>
              </a:spcAft>
            </a:pPr>
            <a:endParaRPr lang="ro-RO" sz="2400" b="1" dirty="0" smtClean="0">
              <a:latin typeface="Times New Roman" pitchFamily="18" charset="0"/>
              <a:ea typeface="Times New Roman" pitchFamily="18" charset="0"/>
              <a:cs typeface="Times New Roman" pitchFamily="18" charset="0"/>
            </a:endParaRPr>
          </a:p>
          <a:p>
            <a:pPr lvl="0" indent="457200" algn="just" eaLnBrk="0" fontAlgn="base" hangingPunct="0">
              <a:spcBef>
                <a:spcPct val="0"/>
              </a:spcBef>
              <a:spcAft>
                <a:spcPct val="0"/>
              </a:spcAft>
              <a:buFont typeface="Wingdings" pitchFamily="2" charset="2"/>
              <a:buChar char="q"/>
            </a:pPr>
            <a:r>
              <a:rPr lang="ro-RO" dirty="0" smtClean="0">
                <a:latin typeface="Times New Roman" pitchFamily="18" charset="0"/>
                <a:ea typeface="Times New Roman" pitchFamily="18" charset="0"/>
                <a:cs typeface="Times New Roman" pitchFamily="18" charset="0"/>
              </a:rPr>
              <a:t>La 15 mai </a:t>
            </a:r>
            <a:r>
              <a:rPr lang="ro-RO" b="1" dirty="0" smtClean="0">
                <a:latin typeface="Times New Roman" pitchFamily="18" charset="0"/>
                <a:ea typeface="Times New Roman" pitchFamily="18" charset="0"/>
                <a:cs typeface="Times New Roman" pitchFamily="18" charset="0"/>
              </a:rPr>
              <a:t>2015</a:t>
            </a:r>
            <a:r>
              <a:rPr lang="ro-RO" dirty="0" smtClean="0">
                <a:latin typeface="Times New Roman" pitchFamily="18" charset="0"/>
                <a:ea typeface="Times New Roman" pitchFamily="18" charset="0"/>
                <a:cs typeface="Times New Roman" pitchFamily="18" charset="0"/>
              </a:rPr>
              <a:t> - OMS a dezvoltat Grupul de Dezvoltare al Ghidurilor clinice cu liniile directoare (GDG) pentru viitoarele orientări cu privire la utilizarea de medicamente antiretrovirale (ARV), care s-a reunit la Geneva, Elveția, la 5 iunie 2015. Recomandările furnizate sunt (15):</a:t>
            </a:r>
            <a:endParaRPr lang="en-US" sz="1200" dirty="0" smtClean="0">
              <a:latin typeface="Times New Roman" pitchFamily="18" charset="0"/>
              <a:cs typeface="Times New Roman" pitchFamily="18" charset="0"/>
            </a:endParaRPr>
          </a:p>
          <a:p>
            <a:pPr lvl="0" indent="457200" algn="just" eaLnBrk="0" fontAlgn="base" hangingPunct="0">
              <a:spcBef>
                <a:spcPct val="0"/>
              </a:spcBef>
              <a:spcAft>
                <a:spcPct val="0"/>
              </a:spcAft>
            </a:pPr>
            <a:r>
              <a:rPr lang="ro-RO" dirty="0" smtClean="0">
                <a:latin typeface="Times New Roman" pitchFamily="18" charset="0"/>
                <a:ea typeface="Times New Roman" pitchFamily="18" charset="0"/>
                <a:cs typeface="Times New Roman" pitchFamily="18" charset="0"/>
              </a:rPr>
              <a:t>• Recomandări de actualizare privind utilizarea tratamentului antiretroviral (ART), inclusiv când să inițieze ARV.</a:t>
            </a:r>
            <a:endParaRPr lang="en-US" sz="1200" dirty="0" smtClean="0">
              <a:latin typeface="Times New Roman" pitchFamily="18" charset="0"/>
              <a:cs typeface="Times New Roman" pitchFamily="18" charset="0"/>
            </a:endParaRPr>
          </a:p>
          <a:p>
            <a:pPr lvl="0" indent="457200" algn="just" eaLnBrk="0" fontAlgn="base" hangingPunct="0">
              <a:spcBef>
                <a:spcPct val="0"/>
              </a:spcBef>
              <a:spcAft>
                <a:spcPct val="0"/>
              </a:spcAft>
            </a:pPr>
            <a:r>
              <a:rPr lang="ro-RO" dirty="0" smtClean="0">
                <a:latin typeface="Times New Roman" pitchFamily="18" charset="0"/>
                <a:ea typeface="Times New Roman" pitchFamily="18" charset="0"/>
                <a:cs typeface="Times New Roman" pitchFamily="18" charset="0"/>
              </a:rPr>
              <a:t>• Elaborarea de recomandări privind algoritmi pentru utilizarea testării CD4 pentru diagnosticarea si monitorizarea cu încărcătura virală, cu revizuirea specifică a probelor pentru diagnosticul precoce pentru sugari.</a:t>
            </a:r>
            <a:endParaRPr lang="en-US" sz="1200" dirty="0" smtClean="0">
              <a:latin typeface="Times New Roman" pitchFamily="18" charset="0"/>
              <a:cs typeface="Times New Roman" pitchFamily="18" charset="0"/>
            </a:endParaRPr>
          </a:p>
          <a:p>
            <a:pPr lvl="0" indent="457200" algn="just" eaLnBrk="0" fontAlgn="base" hangingPunct="0">
              <a:spcBef>
                <a:spcPct val="0"/>
              </a:spcBef>
              <a:spcAft>
                <a:spcPct val="0"/>
              </a:spcAft>
            </a:pPr>
            <a:r>
              <a:rPr lang="ro-RO" dirty="0" smtClean="0">
                <a:latin typeface="Times New Roman" pitchFamily="18" charset="0"/>
                <a:ea typeface="Times New Roman" pitchFamily="18" charset="0"/>
                <a:cs typeface="Times New Roman" pitchFamily="18" charset="0"/>
              </a:rPr>
              <a:t>• Elaborarea recomandărilor privind monitorizarea toxicității și gestionarea efectelor secundare legate de utilizarea medicamentelor ARV.</a:t>
            </a:r>
            <a:endParaRPr lang="en-US" sz="1200" dirty="0" smtClean="0">
              <a:latin typeface="Times New Roman" pitchFamily="18" charset="0"/>
              <a:cs typeface="Times New Roman" pitchFamily="18" charset="0"/>
            </a:endParaRPr>
          </a:p>
          <a:p>
            <a:pPr lvl="0" indent="457200" algn="just" eaLnBrk="0" fontAlgn="base" hangingPunct="0">
              <a:spcBef>
                <a:spcPct val="0"/>
              </a:spcBef>
              <a:spcAft>
                <a:spcPct val="0"/>
              </a:spcAft>
            </a:pPr>
            <a:r>
              <a:rPr lang="ro-RO" dirty="0" smtClean="0">
                <a:latin typeface="Times New Roman" pitchFamily="18" charset="0"/>
                <a:ea typeface="Times New Roman" pitchFamily="18" charset="0"/>
                <a:cs typeface="Times New Roman" pitchFamily="18" charset="0"/>
              </a:rPr>
              <a:t>• Luarea în considerare a aspectelor-cheie de punere în aplicare pentru toate recomandările cu referire specifică la populațiile și setările de epidemie.</a:t>
            </a:r>
            <a:endParaRPr lang="en-US" sz="1200" dirty="0" smtClean="0">
              <a:latin typeface="Times New Roman" pitchFamily="18" charset="0"/>
              <a:cs typeface="Times New Roman" pitchFamily="18" charset="0"/>
            </a:endParaRPr>
          </a:p>
          <a:p>
            <a:pPr lvl="0" indent="457200" algn="just" eaLnBrk="0" fontAlgn="base" hangingPunct="0">
              <a:spcBef>
                <a:spcPct val="0"/>
              </a:spcBef>
              <a:spcAft>
                <a:spcPct val="0"/>
              </a:spcAft>
            </a:pPr>
            <a:r>
              <a:rPr lang="ro-RO" dirty="0" smtClean="0">
                <a:latin typeface="Times New Roman" pitchFamily="18" charset="0"/>
                <a:ea typeface="Times New Roman" pitchFamily="18" charset="0"/>
                <a:cs typeface="Times New Roman" pitchFamily="18" charset="0"/>
              </a:rPr>
              <a:t>• Identificarea priorităților-cheie pentru cercetarea viitoare cu privire la utilizarea medicamentelor ARV (15). </a:t>
            </a:r>
            <a:endParaRPr lang="ro-RO" sz="3200" dirty="0" smtClean="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1"/>
          <p:cNvSpPr>
            <a:spLocks noChangeArrowheads="1"/>
          </p:cNvSpPr>
          <p:nvPr/>
        </p:nvSpPr>
        <p:spPr bwMode="auto">
          <a:xfrm>
            <a:off x="0" y="0"/>
            <a:ext cx="9144000" cy="65248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 typeface="Wingdings" pitchFamily="2" charset="2"/>
              <a:buChar char="q"/>
              <a:tabLst/>
            </a:pPr>
            <a:r>
              <a:rPr kumimoji="0" lang="ro-RO"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În </a:t>
            </a:r>
            <a:r>
              <a:rPr kumimoji="0" lang="ro-RO" sz="16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Ghidul de implementare al Drepturilor Omului cu privire la furnizarea de servicii contraceptive</a:t>
            </a:r>
            <a:r>
              <a:rPr kumimoji="0" lang="ro-RO"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al Fondului prentru Populație al Națiunilor Unite (UNEPA) și OMS, în martie </a:t>
            </a:r>
            <a:r>
              <a:rPr kumimoji="0" lang="ro-RO"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2015</a:t>
            </a:r>
            <a:r>
              <a:rPr kumimoji="0" lang="ro-RO"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s-a specificat că extinderea accesului la servicii de contraceptie si imbunatatirea rezultatelor de sanatate se face respectând drepturile omului ale fiecărei persoane care caută sau utilizează informații și servicii de contracepție (20). Acest ghid de implementare stabilește acțiuni minime de bază care pot fi luate la diferite niveluri ale sistemului de sănătate și oferă exemple de punere în aplicare a recomandărilor din liniile directoare ale OMS. Se adresează factorilor de decizie și managerii de nivel mediu de program/implementatorilor implicate în furnizarea de servicii de planificare familială. </a:t>
            </a: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ro-RO"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Standardele drepturilor omului pentru furnizarea de informații și servicii legate de contraceptive sunt (20):</a:t>
            </a: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l" defTabSz="914400" rtl="0" eaLnBrk="0" fontAlgn="base" latinLnBrk="0" hangingPunct="0">
              <a:lnSpc>
                <a:spcPct val="100000"/>
              </a:lnSpc>
              <a:spcBef>
                <a:spcPct val="0"/>
              </a:spcBef>
              <a:spcAft>
                <a:spcPct val="0"/>
              </a:spcAft>
              <a:buClrTx/>
              <a:buSzTx/>
              <a:buFontTx/>
              <a:buChar char="•"/>
              <a:tabLst/>
            </a:pPr>
            <a:r>
              <a:rPr kumimoji="0" lang="ro-RO"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Non-discriminare în funcție de rasă, culoare, sex, limbă, religie, opinie politică sau de alt gen, origine social sau națională, status, dizabilitate, vârstă, status marital, orientare sexual, gen, status al sănătății, loc de reședință, situație economic.</a:t>
            </a: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l" defTabSz="914400" rtl="0" eaLnBrk="0" fontAlgn="base" latinLnBrk="0" hangingPunct="0">
              <a:lnSpc>
                <a:spcPct val="100000"/>
              </a:lnSpc>
              <a:spcBef>
                <a:spcPct val="0"/>
              </a:spcBef>
              <a:spcAft>
                <a:spcPct val="0"/>
              </a:spcAft>
              <a:buClrTx/>
              <a:buSzTx/>
              <a:buFontTx/>
              <a:buChar char="•"/>
              <a:tabLst/>
            </a:pPr>
            <a:r>
              <a:rPr kumimoji="0" lang="ro-RO"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Disponibilitatea serviciilor și informațiilor legate de contraceptive în număr suficient și de calitate.</a:t>
            </a: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l" defTabSz="914400" rtl="0" eaLnBrk="0" fontAlgn="base" latinLnBrk="0" hangingPunct="0">
              <a:lnSpc>
                <a:spcPct val="100000"/>
              </a:lnSpc>
              <a:spcBef>
                <a:spcPct val="0"/>
              </a:spcBef>
              <a:spcAft>
                <a:spcPct val="0"/>
              </a:spcAft>
              <a:buClrTx/>
              <a:buSzTx/>
              <a:buFontTx/>
              <a:buChar char="•"/>
              <a:tabLst/>
            </a:pPr>
            <a:r>
              <a:rPr kumimoji="0" lang="ro-RO"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Accesibilitatea la servicii și informații legate de contraceptive pentru oricine.</a:t>
            </a: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l" defTabSz="914400" rtl="0" eaLnBrk="0" fontAlgn="base" latinLnBrk="0" hangingPunct="0">
              <a:lnSpc>
                <a:spcPct val="100000"/>
              </a:lnSpc>
              <a:spcBef>
                <a:spcPct val="0"/>
              </a:spcBef>
              <a:spcAft>
                <a:spcPct val="0"/>
              </a:spcAft>
              <a:buClrTx/>
              <a:buSzTx/>
              <a:buFontTx/>
              <a:buChar char="•"/>
              <a:tabLst/>
            </a:pPr>
            <a:r>
              <a:rPr kumimoji="0" lang="ro-RO"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Acceptabilitatea la servicii și informații legate de contraceptive de către beneficiary.</a:t>
            </a: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l" defTabSz="914400" rtl="0" eaLnBrk="0" fontAlgn="base" latinLnBrk="0" hangingPunct="0">
              <a:lnSpc>
                <a:spcPct val="100000"/>
              </a:lnSpc>
              <a:spcBef>
                <a:spcPct val="0"/>
              </a:spcBef>
              <a:spcAft>
                <a:spcPct val="0"/>
              </a:spcAft>
              <a:buClrTx/>
              <a:buSzTx/>
              <a:buFontTx/>
              <a:buChar char="•"/>
              <a:tabLst/>
            </a:pPr>
            <a:r>
              <a:rPr kumimoji="0" lang="ro-RO"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Calitatea serviciilor și informațiilor legate de contraceptive, inclusiv din punct de vedere științific și medical.</a:t>
            </a: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l" defTabSz="914400" rtl="0" eaLnBrk="0" fontAlgn="base" latinLnBrk="0" hangingPunct="0">
              <a:lnSpc>
                <a:spcPct val="100000"/>
              </a:lnSpc>
              <a:spcBef>
                <a:spcPct val="0"/>
              </a:spcBef>
              <a:spcAft>
                <a:spcPct val="0"/>
              </a:spcAft>
              <a:buClrTx/>
              <a:buSzTx/>
              <a:buFontTx/>
              <a:buChar char="•"/>
              <a:tabLst/>
            </a:pPr>
            <a:r>
              <a:rPr kumimoji="0" lang="ro-RO"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Luarea deciziilor pe baza informațiilor, ținând cont de demnitatea individului și integritatea fizică și mental a beneficiarilor</a:t>
            </a: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l" defTabSz="914400" rtl="0" eaLnBrk="0" fontAlgn="base" latinLnBrk="0" hangingPunct="0">
              <a:lnSpc>
                <a:spcPct val="100000"/>
              </a:lnSpc>
              <a:spcBef>
                <a:spcPct val="0"/>
              </a:spcBef>
              <a:spcAft>
                <a:spcPct val="0"/>
              </a:spcAft>
              <a:buClrTx/>
              <a:buSzTx/>
              <a:buFontTx/>
              <a:buChar char="•"/>
              <a:tabLst/>
            </a:pPr>
            <a:r>
              <a:rPr kumimoji="0" lang="ro-RO"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Confidențialitate și intimitate a individului</a:t>
            </a: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l" defTabSz="914400" rtl="0" eaLnBrk="0" fontAlgn="base" latinLnBrk="0" hangingPunct="0">
              <a:lnSpc>
                <a:spcPct val="100000"/>
              </a:lnSpc>
              <a:spcBef>
                <a:spcPct val="0"/>
              </a:spcBef>
              <a:spcAft>
                <a:spcPct val="0"/>
              </a:spcAft>
              <a:buClrTx/>
              <a:buSzTx/>
              <a:buFontTx/>
              <a:buChar char="•"/>
              <a:tabLst/>
            </a:pPr>
            <a:r>
              <a:rPr kumimoji="0" lang="ro-RO"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Participarea indivizilor în luarea deciziilor care îi afectează, inclusiv cele legate de sănătatea lor.</a:t>
            </a: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l" defTabSz="914400" rtl="0" eaLnBrk="0" fontAlgn="base" latinLnBrk="0" hangingPunct="0">
              <a:lnSpc>
                <a:spcPct val="100000"/>
              </a:lnSpc>
              <a:spcBef>
                <a:spcPct val="0"/>
              </a:spcBef>
              <a:spcAft>
                <a:spcPct val="0"/>
              </a:spcAft>
              <a:buClrTx/>
              <a:buSzTx/>
              <a:buFontTx/>
              <a:buChar char="•"/>
              <a:tabLst/>
            </a:pPr>
            <a:r>
              <a:rPr kumimoji="0" lang="ro-RO"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Responsabilitate. Țările sunt responsabile pentru alinierea cadrelor legale, politice și de program cu standardele internaționale ale drepturilor omului.</a:t>
            </a: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1143000"/>
            <a:ext cx="8382000" cy="3785652"/>
          </a:xfrm>
          <a:prstGeom prst="rect">
            <a:avLst/>
          </a:prstGeom>
        </p:spPr>
        <p:txBody>
          <a:bodyPr wrap="square">
            <a:spAutoFit/>
          </a:bodyPr>
          <a:lstStyle/>
          <a:p>
            <a:pPr algn="just">
              <a:lnSpc>
                <a:spcPct val="150000"/>
              </a:lnSpc>
              <a:buFont typeface="Wingdings" pitchFamily="2" charset="2"/>
              <a:buChar char="q"/>
            </a:pPr>
            <a:r>
              <a:rPr lang="en-US" sz="2000" dirty="0" smtClean="0">
                <a:solidFill>
                  <a:srgbClr val="7030A0"/>
                </a:solidFill>
                <a:latin typeface="Times New Roman" pitchFamily="18" charset="0"/>
                <a:cs typeface="Times New Roman" pitchFamily="18" charset="0"/>
              </a:rPr>
              <a:t> </a:t>
            </a:r>
            <a:r>
              <a:rPr lang="ro-RO" sz="2000" dirty="0" smtClean="0">
                <a:latin typeface="Times New Roman" pitchFamily="18" charset="0"/>
                <a:cs typeface="Times New Roman" pitchFamily="18" charset="0"/>
              </a:rPr>
              <a:t>În perioada </a:t>
            </a:r>
            <a:r>
              <a:rPr lang="ro-RO" sz="2000" b="1" dirty="0" smtClean="0">
                <a:latin typeface="Times New Roman" pitchFamily="18" charset="0"/>
                <a:cs typeface="Times New Roman" pitchFamily="18" charset="0"/>
              </a:rPr>
              <a:t>2015 - 2030</a:t>
            </a:r>
            <a:r>
              <a:rPr lang="ro-RO" sz="2000" dirty="0" smtClean="0">
                <a:latin typeface="Times New Roman" pitchFamily="18" charset="0"/>
                <a:cs typeface="Times New Roman" pitchFamily="18" charset="0"/>
              </a:rPr>
              <a:t>, în cadrul Agendei pentru dezvoltare durabilă, utilizarea contraceptivelor este proiectată să se dezvolte în special în regiunile în care mai puțin de jumătate din femeile căsătorite sau în uniune de vârstă reproductivă. Prevalența contraceptivă se estimează că va crește de la 17 la 27% în Africa de Vest, între 23 la 34% în Africa de Mijloc, de la 40 la 55% în Africa de Est și de la 39 la 45% în Melanezia, Micronezia și Polinezia. Aproape 800 de milioane de femei căsătorite sau în uniuni (consensuale) vor utiliza metode contraceptive până în anul 2030. (3, 4).</a:t>
            </a:r>
            <a:endParaRPr lang="en-US" sz="20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838200"/>
            <a:ext cx="8839200" cy="4524315"/>
          </a:xfrm>
          <a:prstGeom prst="rect">
            <a:avLst/>
          </a:prstGeom>
        </p:spPr>
        <p:txBody>
          <a:bodyPr wrap="square">
            <a:spAutoFit/>
          </a:bodyPr>
          <a:lstStyle/>
          <a:p>
            <a:pPr algn="just">
              <a:buFont typeface="Wingdings" pitchFamily="2" charset="2"/>
              <a:buChar char="q"/>
            </a:pPr>
            <a:r>
              <a:rPr lang="ro-RO" dirty="0" smtClean="0"/>
              <a:t>    </a:t>
            </a:r>
            <a:r>
              <a:rPr lang="ro-RO" dirty="0" smtClean="0">
                <a:latin typeface="Times New Roman" pitchFamily="18" charset="0"/>
                <a:cs typeface="Times New Roman" pitchFamily="18" charset="0"/>
              </a:rPr>
              <a:t>Națiunile Unite – Departamentul Afacerilor Economice și Sociale, Divizia Populației, au elaborat în </a:t>
            </a:r>
            <a:r>
              <a:rPr lang="ro-RO" b="1" dirty="0" smtClean="0">
                <a:latin typeface="Times New Roman" pitchFamily="18" charset="0"/>
                <a:cs typeface="Times New Roman" pitchFamily="18" charset="0"/>
              </a:rPr>
              <a:t>2015 </a:t>
            </a:r>
            <a:r>
              <a:rPr lang="ro-RO" dirty="0" smtClean="0">
                <a:latin typeface="Times New Roman" pitchFamily="18" charset="0"/>
                <a:cs typeface="Times New Roman" pitchFamily="18" charset="0"/>
              </a:rPr>
              <a:t>o serie sistematică cuprinzând prevalențe anuale, bazată pe modele de estimări și proiecții, ale nevoii nesatisfăcute de planificare familială, cererii totale pentru planificarea familială și procentului cererii de planificare familiala, care este satisfăcută printre femeile căsătorite sau aflate în uniuni consensuale, pentru perioada cuprinsă între 1970 și 2030  (21). </a:t>
            </a:r>
          </a:p>
          <a:p>
            <a:pPr algn="just">
              <a:buFont typeface="Wingdings" pitchFamily="2" charset="2"/>
              <a:buChar char="q"/>
            </a:pPr>
            <a:endParaRPr lang="ro-RO" dirty="0" smtClean="0">
              <a:latin typeface="Times New Roman" pitchFamily="18" charset="0"/>
              <a:cs typeface="Times New Roman" pitchFamily="18" charset="0"/>
            </a:endParaRPr>
          </a:p>
          <a:p>
            <a:pPr algn="just"/>
            <a:r>
              <a:rPr lang="ro-RO" dirty="0" smtClean="0">
                <a:latin typeface="Times New Roman" pitchFamily="18" charset="0"/>
                <a:cs typeface="Times New Roman" pitchFamily="18" charset="0"/>
              </a:rPr>
              <a:t>         Valoarea mediană a estimărilor, cu interval de încredere între 80% si 95% este furnizată pentru 195 de țări sau zone ale lumii, cât și pentru regiuni și grupuri de dezvoltare. </a:t>
            </a:r>
          </a:p>
          <a:p>
            <a:pPr algn="just"/>
            <a:endParaRPr lang="ro-RO" dirty="0" smtClean="0">
              <a:latin typeface="Times New Roman" pitchFamily="18" charset="0"/>
              <a:cs typeface="Times New Roman" pitchFamily="18" charset="0"/>
            </a:endParaRPr>
          </a:p>
          <a:p>
            <a:pPr algn="just"/>
            <a:r>
              <a:rPr lang="ro-RO" dirty="0" smtClean="0">
                <a:latin typeface="Times New Roman" pitchFamily="18" charset="0"/>
                <a:cs typeface="Times New Roman" pitchFamily="18" charset="0"/>
              </a:rPr>
              <a:t>         Un model ierarhic Bayesian combinat cu tendințele de timp specifice fiecărei țări a fost utilizat pentru a genera estimări, proiecții și intervale de încredere. Modelul ține cont de diferențele în funcție de sursa de date, eșantionul de populație, precum și metodele de contracepție incluse în măsurile de prevalență. Estimările și proiecțiile se bazează pe datele specifice fiecărei țări compilate în Utilizarea  </a:t>
            </a:r>
            <a:r>
              <a:rPr lang="ro-RO" i="1" dirty="0" smtClean="0">
                <a:latin typeface="Times New Roman" pitchFamily="18" charset="0"/>
                <a:cs typeface="Times New Roman" pitchFamily="18" charset="0"/>
              </a:rPr>
              <a:t>Contraceptivelor la nivel Mondial</a:t>
            </a:r>
            <a:r>
              <a:rPr lang="ro-RO" dirty="0" smtClean="0">
                <a:latin typeface="Times New Roman" pitchFamily="18" charset="0"/>
                <a:cs typeface="Times New Roman" pitchFamily="18" charset="0"/>
              </a:rPr>
              <a:t> 2015. Rezultatele modelului sunt din martie 2015 (21). </a:t>
            </a:r>
            <a:endParaRPr lang="en-US"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1"/>
          <p:cNvSpPr>
            <a:spLocks noChangeArrowheads="1"/>
          </p:cNvSpPr>
          <p:nvPr/>
        </p:nvSpPr>
        <p:spPr bwMode="auto">
          <a:xfrm>
            <a:off x="430610" y="74711"/>
            <a:ext cx="8282780"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00000"/>
              </a:lnSpc>
              <a:spcBef>
                <a:spcPct val="0"/>
              </a:spcBef>
              <a:spcAft>
                <a:spcPct val="0"/>
              </a:spcAft>
              <a:buClrTx/>
              <a:buSzTx/>
              <a:buFontTx/>
              <a:buNone/>
              <a:tabLst/>
            </a:pPr>
            <a:r>
              <a:rPr kumimoji="0" lang="ro-RO" sz="1400" b="1" i="0" u="none" strike="noStrike" cap="none" normalizeH="0" baseline="0" dirty="0" smtClean="0">
                <a:ln>
                  <a:noFill/>
                </a:ln>
                <a:solidFill>
                  <a:srgbClr val="7030A0"/>
                </a:solidFill>
                <a:effectLst/>
                <a:latin typeface="Times New Roman" pitchFamily="18" charset="0"/>
                <a:ea typeface="Times New Roman" pitchFamily="18" charset="0"/>
                <a:cs typeface="Times New Roman" pitchFamily="18" charset="0"/>
              </a:rPr>
              <a:t>Estimare bazată pe model și proiecții ale indicatorilor de planificare familială 2013, la nivel mondial</a:t>
            </a:r>
            <a:endParaRPr kumimoji="0" lang="ro-RO" sz="1400" b="0" i="0" u="none" strike="noStrike" cap="none" normalizeH="0" baseline="0" dirty="0" smtClean="0">
              <a:ln>
                <a:noFill/>
              </a:ln>
              <a:solidFill>
                <a:srgbClr val="7030A0"/>
              </a:solidFill>
              <a:effectLst/>
              <a:latin typeface="Times New Roman" pitchFamily="18" charset="0"/>
              <a:cs typeface="Times New Roman" pitchFamily="18" charset="0"/>
            </a:endParaRPr>
          </a:p>
        </p:txBody>
      </p:sp>
      <p:graphicFrame>
        <p:nvGraphicFramePr>
          <p:cNvPr id="5" name="Table 4"/>
          <p:cNvGraphicFramePr>
            <a:graphicFrameLocks noGrp="1"/>
          </p:cNvGraphicFramePr>
          <p:nvPr/>
        </p:nvGraphicFramePr>
        <p:xfrm>
          <a:off x="0" y="381000"/>
          <a:ext cx="9144000" cy="1842034"/>
        </p:xfrm>
        <a:graphic>
          <a:graphicData uri="http://schemas.openxmlformats.org/drawingml/2006/table">
            <a:tbl>
              <a:tblPr firstRow="1" bandRow="1">
                <a:tableStyleId>{073A0DAA-6AF3-43AB-8588-CEC1D06C72B9}</a:tableStyleId>
              </a:tblPr>
              <a:tblGrid>
                <a:gridCol w="533401"/>
                <a:gridCol w="533400"/>
                <a:gridCol w="457200"/>
                <a:gridCol w="457200"/>
                <a:gridCol w="462455"/>
                <a:gridCol w="394138"/>
                <a:gridCol w="362606"/>
                <a:gridCol w="457200"/>
                <a:gridCol w="457200"/>
                <a:gridCol w="457200"/>
                <a:gridCol w="457200"/>
                <a:gridCol w="457200"/>
                <a:gridCol w="457200"/>
                <a:gridCol w="457200"/>
                <a:gridCol w="457200"/>
                <a:gridCol w="457200"/>
                <a:gridCol w="457200"/>
                <a:gridCol w="457200"/>
                <a:gridCol w="457200"/>
                <a:gridCol w="457200"/>
              </a:tblGrid>
              <a:tr h="323911">
                <a:tc rowSpan="3">
                  <a:txBody>
                    <a:bodyPr/>
                    <a:lstStyle/>
                    <a:p>
                      <a:pPr marL="0" marR="0" algn="just">
                        <a:lnSpc>
                          <a:spcPct val="115000"/>
                        </a:lnSpc>
                        <a:spcBef>
                          <a:spcPts val="0"/>
                        </a:spcBef>
                        <a:spcAft>
                          <a:spcPts val="0"/>
                        </a:spcAft>
                      </a:pPr>
                      <a:r>
                        <a:rPr lang="ro-RO" sz="800" b="1" dirty="0" smtClean="0">
                          <a:solidFill>
                            <a:schemeClr val="tx1"/>
                          </a:solidFill>
                          <a:latin typeface="Times New Roman" pitchFamily="18" charset="0"/>
                          <a:ea typeface="Times New Roman"/>
                          <a:cs typeface="Times New Roman" pitchFamily="18" charset="0"/>
                        </a:rPr>
                        <a:t>Regiune/</a:t>
                      </a:r>
                      <a:endParaRPr lang="en-US" sz="800" dirty="0">
                        <a:solidFill>
                          <a:schemeClr val="tx1"/>
                        </a:solidFill>
                        <a:latin typeface="Times New Roman" pitchFamily="18" charset="0"/>
                        <a:ea typeface="Times New Roman"/>
                        <a:cs typeface="Times New Roman" pitchFamily="18" charset="0"/>
                      </a:endParaRPr>
                    </a:p>
                    <a:p>
                      <a:pPr marL="0" marR="0" algn="just">
                        <a:lnSpc>
                          <a:spcPct val="115000"/>
                        </a:lnSpc>
                        <a:spcBef>
                          <a:spcPts val="0"/>
                        </a:spcBef>
                        <a:spcAft>
                          <a:spcPts val="0"/>
                        </a:spcAft>
                      </a:pPr>
                      <a:r>
                        <a:rPr lang="ro-RO" sz="800" b="1" dirty="0">
                          <a:solidFill>
                            <a:schemeClr val="tx1"/>
                          </a:solidFill>
                          <a:latin typeface="Times New Roman" pitchFamily="18" charset="0"/>
                          <a:ea typeface="Times New Roman"/>
                          <a:cs typeface="Times New Roman" pitchFamily="18" charset="0"/>
                        </a:rPr>
                        <a:t>Țara</a:t>
                      </a:r>
                      <a:endParaRPr lang="en-US" sz="800" dirty="0">
                        <a:solidFill>
                          <a:schemeClr val="tx1"/>
                        </a:solidFill>
                        <a:latin typeface="Times New Roman" pitchFamily="18" charset="0"/>
                        <a:ea typeface="Times New Roman"/>
                        <a:cs typeface="Times New Roman" pitchFamily="18" charset="0"/>
                      </a:endParaRPr>
                    </a:p>
                  </a:txBody>
                  <a:tcPr marL="68580" marR="68580" marT="0" marB="0">
                    <a:noFill/>
                  </a:tcPr>
                </a:tc>
                <a:tc gridSpan="19">
                  <a:txBody>
                    <a:bodyPr/>
                    <a:lstStyle/>
                    <a:p>
                      <a:pPr marL="0" marR="0" algn="ctr">
                        <a:lnSpc>
                          <a:spcPct val="115000"/>
                        </a:lnSpc>
                        <a:spcBef>
                          <a:spcPts val="0"/>
                        </a:spcBef>
                        <a:spcAft>
                          <a:spcPts val="0"/>
                        </a:spcAft>
                      </a:pPr>
                      <a:r>
                        <a:rPr lang="ro-RO" sz="1000" b="1" dirty="0">
                          <a:solidFill>
                            <a:schemeClr val="tx1"/>
                          </a:solidFill>
                          <a:latin typeface="Times New Roman" pitchFamily="18" charset="0"/>
                          <a:ea typeface="Times New Roman"/>
                          <a:cs typeface="Times New Roman" pitchFamily="18" charset="0"/>
                        </a:rPr>
                        <a:t>Prevalența contraceptivelor prin toate metodele. Procentul de femei căsătorite sau în uniune, de vârstă 15-49 ani, care utilizează în mod curent metodele contraceptive</a:t>
                      </a:r>
                      <a:endParaRPr lang="en-US" sz="1000" dirty="0">
                        <a:solidFill>
                          <a:schemeClr val="tx1"/>
                        </a:solidFill>
                        <a:latin typeface="Times New Roman" pitchFamily="18" charset="0"/>
                        <a:ea typeface="Times New Roman"/>
                        <a:cs typeface="Times New Roman" pitchFamily="18" charset="0"/>
                      </a:endParaRPr>
                    </a:p>
                  </a:txBody>
                  <a:tcPr marL="68580" marR="68580" marT="0" marB="0">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r>
              <a:tr h="288407">
                <a:tc vMerge="1">
                  <a:txBody>
                    <a:bodyPr/>
                    <a:lstStyle/>
                    <a:p>
                      <a:endParaRPr lang="en-US"/>
                    </a:p>
                  </a:txBody>
                  <a:tcPr>
                    <a:noFill/>
                  </a:tcPr>
                </a:tc>
                <a:tc rowSpan="6">
                  <a:txBody>
                    <a:bodyPr/>
                    <a:lstStyle/>
                    <a:p>
                      <a:pPr marL="0" marR="0" algn="just">
                        <a:lnSpc>
                          <a:spcPct val="115000"/>
                        </a:lnSpc>
                        <a:spcBef>
                          <a:spcPts val="0"/>
                        </a:spcBef>
                        <a:spcAft>
                          <a:spcPts val="0"/>
                        </a:spcAft>
                      </a:pPr>
                      <a:endParaRPr lang="ro-RO" sz="700" b="1" dirty="0" smtClean="0">
                        <a:latin typeface="Times New Roman" pitchFamily="18" charset="0"/>
                        <a:ea typeface="Times New Roman"/>
                        <a:cs typeface="Times New Roman" pitchFamily="18" charset="0"/>
                      </a:endParaRPr>
                    </a:p>
                    <a:p>
                      <a:pPr marL="0" marR="0" algn="just">
                        <a:lnSpc>
                          <a:spcPct val="115000"/>
                        </a:lnSpc>
                        <a:spcBef>
                          <a:spcPts val="0"/>
                        </a:spcBef>
                        <a:spcAft>
                          <a:spcPts val="0"/>
                        </a:spcAft>
                      </a:pPr>
                      <a:endParaRPr lang="ro-RO" sz="700" b="1" dirty="0" smtClean="0">
                        <a:latin typeface="Times New Roman" pitchFamily="18" charset="0"/>
                        <a:ea typeface="Times New Roman"/>
                        <a:cs typeface="Times New Roman" pitchFamily="18" charset="0"/>
                      </a:endParaRPr>
                    </a:p>
                    <a:p>
                      <a:pPr marL="0" marR="0" algn="just">
                        <a:lnSpc>
                          <a:spcPct val="115000"/>
                        </a:lnSpc>
                        <a:spcBef>
                          <a:spcPts val="0"/>
                        </a:spcBef>
                        <a:spcAft>
                          <a:spcPts val="0"/>
                        </a:spcAft>
                      </a:pPr>
                      <a:endParaRPr lang="ro-RO" sz="700" b="1" dirty="0" smtClean="0">
                        <a:latin typeface="Times New Roman" pitchFamily="18" charset="0"/>
                        <a:ea typeface="Times New Roman"/>
                        <a:cs typeface="Times New Roman" pitchFamily="18" charset="0"/>
                      </a:endParaRPr>
                    </a:p>
                    <a:p>
                      <a:pPr marL="0" marR="0" algn="just">
                        <a:lnSpc>
                          <a:spcPct val="115000"/>
                        </a:lnSpc>
                        <a:spcBef>
                          <a:spcPts val="0"/>
                        </a:spcBef>
                        <a:spcAft>
                          <a:spcPts val="0"/>
                        </a:spcAft>
                      </a:pPr>
                      <a:endParaRPr lang="ro-RO" sz="700" b="1" dirty="0" smtClean="0">
                        <a:latin typeface="Times New Roman" pitchFamily="18" charset="0"/>
                        <a:ea typeface="Times New Roman"/>
                        <a:cs typeface="Times New Roman" pitchFamily="18" charset="0"/>
                      </a:endParaRPr>
                    </a:p>
                    <a:p>
                      <a:pPr marL="0" marR="0" algn="just">
                        <a:lnSpc>
                          <a:spcPct val="115000"/>
                        </a:lnSpc>
                        <a:spcBef>
                          <a:spcPts val="0"/>
                        </a:spcBef>
                        <a:spcAft>
                          <a:spcPts val="0"/>
                        </a:spcAft>
                      </a:pPr>
                      <a:endParaRPr lang="ro-RO" sz="700" b="1" dirty="0" smtClean="0">
                        <a:latin typeface="Times New Roman" pitchFamily="18" charset="0"/>
                        <a:ea typeface="Times New Roman"/>
                        <a:cs typeface="Times New Roman" pitchFamily="18" charset="0"/>
                      </a:endParaRPr>
                    </a:p>
                    <a:p>
                      <a:pPr marL="0" marR="0" algn="just">
                        <a:lnSpc>
                          <a:spcPct val="115000"/>
                        </a:lnSpc>
                        <a:spcBef>
                          <a:spcPts val="0"/>
                        </a:spcBef>
                        <a:spcAft>
                          <a:spcPts val="0"/>
                        </a:spcAft>
                      </a:pPr>
                      <a:r>
                        <a:rPr lang="ro-RO" sz="700" b="1" dirty="0" smtClean="0">
                          <a:latin typeface="Times New Roman" pitchFamily="18" charset="0"/>
                          <a:ea typeface="Times New Roman"/>
                          <a:cs typeface="Times New Roman" pitchFamily="18" charset="0"/>
                        </a:rPr>
                        <a:t>Media </a:t>
                      </a:r>
                      <a:r>
                        <a:rPr lang="ro-RO" sz="700" b="1" dirty="0">
                          <a:latin typeface="Times New Roman" pitchFamily="18" charset="0"/>
                          <a:ea typeface="Times New Roman"/>
                          <a:cs typeface="Times New Roman" pitchFamily="18" charset="0"/>
                        </a:rPr>
                        <a:t>estimată </a:t>
                      </a:r>
                      <a:endParaRPr lang="en-US" sz="700" dirty="0">
                        <a:latin typeface="Times New Roman" pitchFamily="18" charset="0"/>
                        <a:ea typeface="Times New Roman"/>
                        <a:cs typeface="Times New Roman" pitchFamily="18" charset="0"/>
                      </a:endParaRPr>
                    </a:p>
                  </a:txBody>
                  <a:tcPr marL="68580" marR="68580" marT="0" marB="0">
                    <a:noFill/>
                  </a:tcPr>
                </a:tc>
                <a:tc gridSpan="18">
                  <a:txBody>
                    <a:bodyPr/>
                    <a:lstStyle/>
                    <a:p>
                      <a:pPr marL="0" marR="0" algn="ctr">
                        <a:lnSpc>
                          <a:spcPct val="115000"/>
                        </a:lnSpc>
                        <a:spcBef>
                          <a:spcPts val="0"/>
                        </a:spcBef>
                        <a:spcAft>
                          <a:spcPts val="0"/>
                        </a:spcAft>
                      </a:pPr>
                      <a:r>
                        <a:rPr lang="ro-RO" sz="900" b="1" dirty="0">
                          <a:latin typeface="Times New Roman" pitchFamily="18" charset="0"/>
                          <a:ea typeface="Times New Roman"/>
                          <a:cs typeface="Times New Roman" pitchFamily="18" charset="0"/>
                        </a:rPr>
                        <a:t>Anii</a:t>
                      </a:r>
                      <a:endParaRPr lang="en-US" sz="900" dirty="0">
                        <a:latin typeface="Times New Roman" pitchFamily="18" charset="0"/>
                        <a:ea typeface="Times New Roman"/>
                        <a:cs typeface="Times New Roman" pitchFamily="18" charset="0"/>
                      </a:endParaRPr>
                    </a:p>
                  </a:txBody>
                  <a:tcPr marL="68580" marR="68580" marT="0" marB="0">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r>
              <a:tr h="161813">
                <a:tc vMerge="1">
                  <a:txBody>
                    <a:bodyPr/>
                    <a:lstStyle/>
                    <a:p>
                      <a:endParaRPr lang="en-US"/>
                    </a:p>
                  </a:txBody>
                  <a:tcPr>
                    <a:noFill/>
                  </a:tcPr>
                </a:tc>
                <a:tc vMerge="1">
                  <a:txBody>
                    <a:bodyPr/>
                    <a:lstStyle/>
                    <a:p>
                      <a:endParaRPr lang="en-US"/>
                    </a:p>
                  </a:txBody>
                  <a:tcPr>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2013</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2014</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2015</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800" b="1" dirty="0">
                          <a:latin typeface="Times New Roman" pitchFamily="18" charset="0"/>
                          <a:ea typeface="Times New Roman"/>
                          <a:cs typeface="Times New Roman" pitchFamily="18" charset="0"/>
                        </a:rPr>
                        <a:t>2016</a:t>
                      </a:r>
                      <a:endParaRPr lang="en-US" sz="8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2017</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2018</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2019</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2020</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2021</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2022</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2023</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2024</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2025</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2026</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2027</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2028</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2029</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2030</a:t>
                      </a:r>
                      <a:endParaRPr lang="en-US" sz="700" dirty="0">
                        <a:latin typeface="Times New Roman" pitchFamily="18" charset="0"/>
                        <a:ea typeface="Times New Roman"/>
                        <a:cs typeface="Times New Roman" pitchFamily="18" charset="0"/>
                      </a:endParaRPr>
                    </a:p>
                  </a:txBody>
                  <a:tcPr marL="68580" marR="68580" marT="0" marB="0">
                    <a:noFill/>
                  </a:tcPr>
                </a:tc>
              </a:tr>
              <a:tr h="189859">
                <a:tc>
                  <a:txBody>
                    <a:bodyPr/>
                    <a:lstStyle/>
                    <a:p>
                      <a:r>
                        <a:rPr lang="ro-RO" sz="700" b="1" dirty="0" smtClean="0">
                          <a:latin typeface="Times New Roman" pitchFamily="18" charset="0"/>
                          <a:cs typeface="Times New Roman" pitchFamily="18" charset="0"/>
                        </a:rPr>
                        <a:t>Mondial</a:t>
                      </a:r>
                      <a:endParaRPr lang="en-US" sz="500" b="1" dirty="0">
                        <a:latin typeface="Times New Roman" pitchFamily="18" charset="0"/>
                        <a:cs typeface="Times New Roman" pitchFamily="18" charset="0"/>
                      </a:endParaRPr>
                    </a:p>
                  </a:txBody>
                  <a:tcPr>
                    <a:noFill/>
                  </a:tcPr>
                </a:tc>
                <a:tc vMerge="1">
                  <a:txBody>
                    <a:bodyPr/>
                    <a:lstStyle/>
                    <a:p>
                      <a:endParaRPr lang="en-US" sz="800" dirty="0"/>
                    </a:p>
                  </a:txBody>
                  <a:tcPr>
                    <a:noFill/>
                  </a:tcPr>
                </a:tc>
                <a:tc>
                  <a:txBody>
                    <a:bodyPr/>
                    <a:lstStyle/>
                    <a:p>
                      <a:r>
                        <a:rPr lang="ro-RO" sz="800" dirty="0" smtClean="0">
                          <a:latin typeface="Times New Roman" pitchFamily="18" charset="0"/>
                          <a:cs typeface="Times New Roman" pitchFamily="18" charset="0"/>
                        </a:rPr>
                        <a:t>63.4</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63.5</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63.6</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63.7</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63.7</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63.8</a:t>
                      </a:r>
                      <a:endParaRPr lang="en-US" sz="800" dirty="0">
                        <a:latin typeface="Times New Roman" pitchFamily="18" charset="0"/>
                        <a:cs typeface="Times New Roman" pitchFamily="18" charset="0"/>
                      </a:endParaRPr>
                    </a:p>
                  </a:txBody>
                  <a:tcPr>
                    <a:noFill/>
                  </a:tcPr>
                </a:tc>
                <a:tc>
                  <a:txBody>
                    <a:bodyPr/>
                    <a:lstStyle/>
                    <a:p>
                      <a:r>
                        <a:rPr lang="ro-RO" sz="800" dirty="0" smtClean="0"/>
                        <a:t>63.8</a:t>
                      </a:r>
                      <a:endParaRPr lang="en-US" sz="800" dirty="0"/>
                    </a:p>
                  </a:txBody>
                  <a:tcPr>
                    <a:noFill/>
                  </a:tcPr>
                </a:tc>
                <a:tc>
                  <a:txBody>
                    <a:bodyPr/>
                    <a:lstStyle/>
                    <a:p>
                      <a:r>
                        <a:rPr lang="ro-RO" sz="800" dirty="0" smtClean="0">
                          <a:latin typeface="Times New Roman" pitchFamily="18" charset="0"/>
                          <a:cs typeface="Times New Roman" pitchFamily="18" charset="0"/>
                        </a:rPr>
                        <a:t>63.9</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63.9</a:t>
                      </a:r>
                      <a:endParaRPr lang="en-US" sz="800" dirty="0">
                        <a:latin typeface="Times New Roman" pitchFamily="18" charset="0"/>
                        <a:cs typeface="Times New Roman" pitchFamily="18" charset="0"/>
                      </a:endParaRPr>
                    </a:p>
                  </a:txBody>
                  <a:tcPr>
                    <a:noFill/>
                  </a:tcPr>
                </a:tc>
                <a:tc>
                  <a:txBody>
                    <a:bodyPr/>
                    <a:lstStyle/>
                    <a:p>
                      <a:r>
                        <a:rPr lang="ro-RO" sz="800" dirty="0" smtClean="0"/>
                        <a:t>63.9</a:t>
                      </a:r>
                      <a:endParaRPr lang="en-US" sz="800" dirty="0"/>
                    </a:p>
                  </a:txBody>
                  <a:tcPr>
                    <a:noFill/>
                  </a:tcPr>
                </a:tc>
                <a:tc>
                  <a:txBody>
                    <a:bodyPr/>
                    <a:lstStyle/>
                    <a:p>
                      <a:r>
                        <a:rPr lang="ro-RO" sz="800" dirty="0" smtClean="0">
                          <a:latin typeface="Times New Roman" pitchFamily="18" charset="0"/>
                          <a:cs typeface="Times New Roman" pitchFamily="18" charset="0"/>
                        </a:rPr>
                        <a:t>64.0</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64.0</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64.1</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64.2</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64.2</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64.3</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64.4</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64.5</a:t>
                      </a:r>
                      <a:endParaRPr lang="en-US" sz="800" dirty="0">
                        <a:latin typeface="Times New Roman" pitchFamily="18" charset="0"/>
                        <a:cs typeface="Times New Roman" pitchFamily="18" charset="0"/>
                      </a:endParaRPr>
                    </a:p>
                  </a:txBody>
                  <a:tcPr>
                    <a:noFill/>
                  </a:tcPr>
                </a:tc>
              </a:tr>
              <a:tr h="234727">
                <a:tc>
                  <a:txBody>
                    <a:bodyPr/>
                    <a:lstStyle/>
                    <a:p>
                      <a:r>
                        <a:rPr lang="ro-RO" sz="700" b="1" dirty="0" smtClean="0">
                          <a:latin typeface="Times New Roman" pitchFamily="18" charset="0"/>
                          <a:cs typeface="Times New Roman" pitchFamily="18" charset="0"/>
                        </a:rPr>
                        <a:t>Europa</a:t>
                      </a:r>
                      <a:endParaRPr lang="en-US" sz="700" b="1" dirty="0">
                        <a:latin typeface="Times New Roman" pitchFamily="18" charset="0"/>
                        <a:cs typeface="Times New Roman" pitchFamily="18" charset="0"/>
                      </a:endParaRPr>
                    </a:p>
                  </a:txBody>
                  <a:tcPr>
                    <a:noFill/>
                  </a:tcPr>
                </a:tc>
                <a:tc vMerge="1">
                  <a:txBody>
                    <a:bodyPr/>
                    <a:lstStyle/>
                    <a:p>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69.3</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69.3</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69.2</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69.2</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69.2</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69.2</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69.2</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69.2</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69.2</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69.1</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69.1</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69.1</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69.1</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69.1</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69.2</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69.2</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69.2</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69.2</a:t>
                      </a:r>
                      <a:endParaRPr lang="en-US" sz="800" dirty="0">
                        <a:latin typeface="Times New Roman" pitchFamily="18" charset="0"/>
                        <a:cs typeface="Times New Roman" pitchFamily="18" charset="0"/>
                      </a:endParaRPr>
                    </a:p>
                  </a:txBody>
                  <a:tcPr>
                    <a:noFill/>
                  </a:tcPr>
                </a:tc>
              </a:tr>
              <a:tr h="249612">
                <a:tc>
                  <a:txBody>
                    <a:bodyPr/>
                    <a:lstStyle/>
                    <a:p>
                      <a:r>
                        <a:rPr lang="ro-RO" sz="700" b="1" dirty="0" smtClean="0">
                          <a:latin typeface="Times New Roman" pitchFamily="18" charset="0"/>
                          <a:cs typeface="Times New Roman" pitchFamily="18" charset="0"/>
                        </a:rPr>
                        <a:t>Europa</a:t>
                      </a:r>
                      <a:r>
                        <a:rPr lang="ro-RO" sz="700" b="1" baseline="0" dirty="0" smtClean="0">
                          <a:latin typeface="Times New Roman" pitchFamily="18" charset="0"/>
                          <a:cs typeface="Times New Roman" pitchFamily="18" charset="0"/>
                        </a:rPr>
                        <a:t> de Est</a:t>
                      </a:r>
                      <a:endParaRPr lang="en-US" sz="700" b="1" dirty="0">
                        <a:latin typeface="Times New Roman" pitchFamily="18" charset="0"/>
                        <a:cs typeface="Times New Roman" pitchFamily="18" charset="0"/>
                      </a:endParaRPr>
                    </a:p>
                  </a:txBody>
                  <a:tcPr>
                    <a:noFill/>
                  </a:tcPr>
                </a:tc>
                <a:tc vMerge="1">
                  <a:txBody>
                    <a:bodyPr/>
                    <a:lstStyle/>
                    <a:p>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68.8</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68.7</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68.7</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68.7</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68.6</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68.6</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68.6</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68.6</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68.6</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68.5</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68.6</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68.6</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68.6</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68.5</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68.5</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68.5</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68.5</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68.5</a:t>
                      </a:r>
                      <a:endParaRPr lang="en-US" sz="800" dirty="0">
                        <a:latin typeface="Times New Roman" pitchFamily="18" charset="0"/>
                        <a:cs typeface="Times New Roman" pitchFamily="18" charset="0"/>
                      </a:endParaRPr>
                    </a:p>
                  </a:txBody>
                  <a:tcPr>
                    <a:noFill/>
                  </a:tcPr>
                </a:tc>
              </a:tr>
              <a:tr h="288407">
                <a:tc>
                  <a:txBody>
                    <a:bodyPr/>
                    <a:lstStyle/>
                    <a:p>
                      <a:r>
                        <a:rPr lang="ro-RO" sz="700" b="1" dirty="0" smtClean="0">
                          <a:latin typeface="Times New Roman" pitchFamily="18" charset="0"/>
                          <a:cs typeface="Times New Roman" pitchFamily="18" charset="0"/>
                        </a:rPr>
                        <a:t>România</a:t>
                      </a:r>
                      <a:endParaRPr lang="en-US" sz="700" b="1" dirty="0">
                        <a:latin typeface="Times New Roman" pitchFamily="18" charset="0"/>
                        <a:cs typeface="Times New Roman" pitchFamily="18" charset="0"/>
                      </a:endParaRPr>
                    </a:p>
                  </a:txBody>
                  <a:tcPr>
                    <a:noFill/>
                  </a:tcPr>
                </a:tc>
                <a:tc vMerge="1">
                  <a:txBody>
                    <a:bodyPr/>
                    <a:lstStyle/>
                    <a:p>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69.1</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69.1</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69.0</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69.0</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68.9</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68.8</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68.7</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68.7</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68.6</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68.6</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68.5</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68.5</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68.4</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68.4</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68.4</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68.3</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68.3</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68.2</a:t>
                      </a:r>
                      <a:endParaRPr lang="en-US" sz="800" dirty="0">
                        <a:latin typeface="Times New Roman" pitchFamily="18" charset="0"/>
                        <a:cs typeface="Times New Roman" pitchFamily="18" charset="0"/>
                      </a:endParaRPr>
                    </a:p>
                  </a:txBody>
                  <a:tcPr>
                    <a:noFill/>
                  </a:tcPr>
                </a:tc>
              </a:tr>
            </a:tbl>
          </a:graphicData>
        </a:graphic>
      </p:graphicFrame>
      <p:graphicFrame>
        <p:nvGraphicFramePr>
          <p:cNvPr id="6" name="Table 5"/>
          <p:cNvGraphicFramePr>
            <a:graphicFrameLocks noGrp="1"/>
          </p:cNvGraphicFramePr>
          <p:nvPr/>
        </p:nvGraphicFramePr>
        <p:xfrm>
          <a:off x="0" y="2438400"/>
          <a:ext cx="9144000" cy="1863401"/>
        </p:xfrm>
        <a:graphic>
          <a:graphicData uri="http://schemas.openxmlformats.org/drawingml/2006/table">
            <a:tbl>
              <a:tblPr firstRow="1" bandRow="1">
                <a:tableStyleId>{073A0DAA-6AF3-43AB-8588-CEC1D06C72B9}</a:tableStyleId>
              </a:tblPr>
              <a:tblGrid>
                <a:gridCol w="533401"/>
                <a:gridCol w="533400"/>
                <a:gridCol w="457200"/>
                <a:gridCol w="457200"/>
                <a:gridCol w="462455"/>
                <a:gridCol w="394138"/>
                <a:gridCol w="362606"/>
                <a:gridCol w="457200"/>
                <a:gridCol w="457200"/>
                <a:gridCol w="457200"/>
                <a:gridCol w="457200"/>
                <a:gridCol w="457200"/>
                <a:gridCol w="457200"/>
                <a:gridCol w="457200"/>
                <a:gridCol w="457200"/>
                <a:gridCol w="457200"/>
                <a:gridCol w="457200"/>
                <a:gridCol w="457200"/>
                <a:gridCol w="457200"/>
                <a:gridCol w="457200"/>
              </a:tblGrid>
              <a:tr h="323911">
                <a:tc rowSpan="3">
                  <a:txBody>
                    <a:bodyPr/>
                    <a:lstStyle/>
                    <a:p>
                      <a:pPr marL="0" marR="0" algn="just">
                        <a:lnSpc>
                          <a:spcPct val="115000"/>
                        </a:lnSpc>
                        <a:spcBef>
                          <a:spcPts val="0"/>
                        </a:spcBef>
                        <a:spcAft>
                          <a:spcPts val="0"/>
                        </a:spcAft>
                      </a:pPr>
                      <a:r>
                        <a:rPr lang="ro-RO" sz="800" b="1" dirty="0" smtClean="0">
                          <a:solidFill>
                            <a:schemeClr val="tx1"/>
                          </a:solidFill>
                          <a:latin typeface="Times New Roman" pitchFamily="18" charset="0"/>
                          <a:ea typeface="Times New Roman"/>
                          <a:cs typeface="Times New Roman" pitchFamily="18" charset="0"/>
                        </a:rPr>
                        <a:t>Regiune/</a:t>
                      </a:r>
                      <a:endParaRPr lang="en-US" sz="800" dirty="0">
                        <a:solidFill>
                          <a:schemeClr val="tx1"/>
                        </a:solidFill>
                        <a:latin typeface="Times New Roman" pitchFamily="18" charset="0"/>
                        <a:ea typeface="Times New Roman"/>
                        <a:cs typeface="Times New Roman" pitchFamily="18" charset="0"/>
                      </a:endParaRPr>
                    </a:p>
                    <a:p>
                      <a:pPr marL="0" marR="0" algn="just">
                        <a:lnSpc>
                          <a:spcPct val="115000"/>
                        </a:lnSpc>
                        <a:spcBef>
                          <a:spcPts val="0"/>
                        </a:spcBef>
                        <a:spcAft>
                          <a:spcPts val="0"/>
                        </a:spcAft>
                      </a:pPr>
                      <a:r>
                        <a:rPr lang="ro-RO" sz="800" b="1" dirty="0">
                          <a:solidFill>
                            <a:schemeClr val="tx1"/>
                          </a:solidFill>
                          <a:latin typeface="Times New Roman" pitchFamily="18" charset="0"/>
                          <a:ea typeface="Times New Roman"/>
                          <a:cs typeface="Times New Roman" pitchFamily="18" charset="0"/>
                        </a:rPr>
                        <a:t>Țara</a:t>
                      </a:r>
                      <a:endParaRPr lang="en-US" sz="800" dirty="0">
                        <a:solidFill>
                          <a:schemeClr val="tx1"/>
                        </a:solidFill>
                        <a:latin typeface="Times New Roman" pitchFamily="18" charset="0"/>
                        <a:ea typeface="Times New Roman"/>
                        <a:cs typeface="Times New Roman" pitchFamily="18" charset="0"/>
                      </a:endParaRPr>
                    </a:p>
                  </a:txBody>
                  <a:tcPr marL="68580" marR="68580" marT="0" marB="0">
                    <a:noFill/>
                  </a:tcPr>
                </a:tc>
                <a:tc gridSpan="19">
                  <a:txBody>
                    <a:bodyPr/>
                    <a:lstStyle/>
                    <a:p>
                      <a:pPr marL="0" marR="0" algn="ctr">
                        <a:lnSpc>
                          <a:spcPct val="115000"/>
                        </a:lnSpc>
                        <a:spcBef>
                          <a:spcPts val="0"/>
                        </a:spcBef>
                        <a:spcAft>
                          <a:spcPts val="0"/>
                        </a:spcAft>
                      </a:pPr>
                      <a:r>
                        <a:rPr lang="ro-RO" sz="1000" b="1" kern="1200" dirty="0" smtClean="0">
                          <a:solidFill>
                            <a:schemeClr val="tx1"/>
                          </a:solidFill>
                          <a:latin typeface="Times New Roman" pitchFamily="18" charset="0"/>
                          <a:ea typeface="+mn-ea"/>
                          <a:cs typeface="Times New Roman" pitchFamily="18" charset="0"/>
                        </a:rPr>
                        <a:t>Nevoi nesatisfăcute pentru planificarea familială. Procentul de femei căsătorite sau în uniune, de vârstă 15-49 ani ce vor să oprească sau să întârzie nașterea dar nu utilizează metode contraceptive</a:t>
                      </a:r>
                      <a:endParaRPr lang="en-US" sz="1000" dirty="0">
                        <a:solidFill>
                          <a:schemeClr val="tx1"/>
                        </a:solidFill>
                        <a:latin typeface="Times New Roman" pitchFamily="18" charset="0"/>
                        <a:ea typeface="Times New Roman"/>
                        <a:cs typeface="Times New Roman" pitchFamily="18" charset="0"/>
                      </a:endParaRPr>
                    </a:p>
                  </a:txBody>
                  <a:tcPr marL="68580" marR="68580" marT="0" marB="0">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r>
              <a:tr h="288407">
                <a:tc vMerge="1">
                  <a:txBody>
                    <a:bodyPr/>
                    <a:lstStyle/>
                    <a:p>
                      <a:endParaRPr lang="en-US"/>
                    </a:p>
                  </a:txBody>
                  <a:tcPr>
                    <a:noFill/>
                  </a:tcPr>
                </a:tc>
                <a:tc rowSpan="6">
                  <a:txBody>
                    <a:bodyPr/>
                    <a:lstStyle/>
                    <a:p>
                      <a:pPr marL="0" marR="0" algn="just">
                        <a:lnSpc>
                          <a:spcPct val="115000"/>
                        </a:lnSpc>
                        <a:spcBef>
                          <a:spcPts val="0"/>
                        </a:spcBef>
                        <a:spcAft>
                          <a:spcPts val="0"/>
                        </a:spcAft>
                      </a:pPr>
                      <a:endParaRPr lang="ro-RO" sz="700" b="1" dirty="0" smtClean="0">
                        <a:latin typeface="Times New Roman" pitchFamily="18" charset="0"/>
                        <a:ea typeface="Times New Roman"/>
                        <a:cs typeface="Times New Roman" pitchFamily="18" charset="0"/>
                      </a:endParaRPr>
                    </a:p>
                    <a:p>
                      <a:pPr marL="0" marR="0" algn="just">
                        <a:lnSpc>
                          <a:spcPct val="115000"/>
                        </a:lnSpc>
                        <a:spcBef>
                          <a:spcPts val="0"/>
                        </a:spcBef>
                        <a:spcAft>
                          <a:spcPts val="0"/>
                        </a:spcAft>
                      </a:pPr>
                      <a:endParaRPr lang="ro-RO" sz="700" b="1" dirty="0" smtClean="0">
                        <a:latin typeface="Times New Roman" pitchFamily="18" charset="0"/>
                        <a:ea typeface="Times New Roman"/>
                        <a:cs typeface="Times New Roman" pitchFamily="18" charset="0"/>
                      </a:endParaRPr>
                    </a:p>
                    <a:p>
                      <a:pPr marL="0" marR="0" algn="just">
                        <a:lnSpc>
                          <a:spcPct val="115000"/>
                        </a:lnSpc>
                        <a:spcBef>
                          <a:spcPts val="0"/>
                        </a:spcBef>
                        <a:spcAft>
                          <a:spcPts val="0"/>
                        </a:spcAft>
                      </a:pPr>
                      <a:endParaRPr lang="ro-RO" sz="700" b="1" dirty="0" smtClean="0">
                        <a:latin typeface="Times New Roman" pitchFamily="18" charset="0"/>
                        <a:ea typeface="Times New Roman"/>
                        <a:cs typeface="Times New Roman" pitchFamily="18" charset="0"/>
                      </a:endParaRPr>
                    </a:p>
                    <a:p>
                      <a:pPr marL="0" marR="0" algn="just">
                        <a:lnSpc>
                          <a:spcPct val="115000"/>
                        </a:lnSpc>
                        <a:spcBef>
                          <a:spcPts val="0"/>
                        </a:spcBef>
                        <a:spcAft>
                          <a:spcPts val="0"/>
                        </a:spcAft>
                      </a:pPr>
                      <a:endParaRPr lang="ro-RO" sz="700" b="1" dirty="0" smtClean="0">
                        <a:latin typeface="Times New Roman" pitchFamily="18" charset="0"/>
                        <a:ea typeface="Times New Roman"/>
                        <a:cs typeface="Times New Roman" pitchFamily="18" charset="0"/>
                      </a:endParaRPr>
                    </a:p>
                    <a:p>
                      <a:pPr marL="0" marR="0" algn="just">
                        <a:lnSpc>
                          <a:spcPct val="115000"/>
                        </a:lnSpc>
                        <a:spcBef>
                          <a:spcPts val="0"/>
                        </a:spcBef>
                        <a:spcAft>
                          <a:spcPts val="0"/>
                        </a:spcAft>
                      </a:pPr>
                      <a:endParaRPr lang="ro-RO" sz="700" b="1" dirty="0" smtClean="0">
                        <a:latin typeface="Times New Roman" pitchFamily="18" charset="0"/>
                        <a:ea typeface="Times New Roman"/>
                        <a:cs typeface="Times New Roman" pitchFamily="18" charset="0"/>
                      </a:endParaRPr>
                    </a:p>
                    <a:p>
                      <a:pPr marL="0" marR="0" algn="just">
                        <a:lnSpc>
                          <a:spcPct val="115000"/>
                        </a:lnSpc>
                        <a:spcBef>
                          <a:spcPts val="0"/>
                        </a:spcBef>
                        <a:spcAft>
                          <a:spcPts val="0"/>
                        </a:spcAft>
                      </a:pPr>
                      <a:endParaRPr lang="ro-RO" sz="700" b="1" dirty="0" smtClean="0">
                        <a:latin typeface="Times New Roman" pitchFamily="18" charset="0"/>
                        <a:ea typeface="Times New Roman"/>
                        <a:cs typeface="Times New Roman" pitchFamily="18" charset="0"/>
                      </a:endParaRPr>
                    </a:p>
                    <a:p>
                      <a:pPr marL="0" marR="0" algn="just">
                        <a:lnSpc>
                          <a:spcPct val="115000"/>
                        </a:lnSpc>
                        <a:spcBef>
                          <a:spcPts val="0"/>
                        </a:spcBef>
                        <a:spcAft>
                          <a:spcPts val="0"/>
                        </a:spcAft>
                      </a:pPr>
                      <a:r>
                        <a:rPr lang="ro-RO" sz="700" b="1" dirty="0" smtClean="0">
                          <a:latin typeface="Times New Roman" pitchFamily="18" charset="0"/>
                          <a:ea typeface="Times New Roman"/>
                          <a:cs typeface="Times New Roman" pitchFamily="18" charset="0"/>
                        </a:rPr>
                        <a:t>Media </a:t>
                      </a:r>
                      <a:r>
                        <a:rPr lang="ro-RO" sz="700" b="1" dirty="0">
                          <a:latin typeface="Times New Roman" pitchFamily="18" charset="0"/>
                          <a:ea typeface="Times New Roman"/>
                          <a:cs typeface="Times New Roman" pitchFamily="18" charset="0"/>
                        </a:rPr>
                        <a:t>estimată </a:t>
                      </a:r>
                      <a:endParaRPr lang="en-US" sz="700" dirty="0">
                        <a:latin typeface="Times New Roman" pitchFamily="18" charset="0"/>
                        <a:ea typeface="Times New Roman"/>
                        <a:cs typeface="Times New Roman" pitchFamily="18" charset="0"/>
                      </a:endParaRPr>
                    </a:p>
                  </a:txBody>
                  <a:tcPr marL="68580" marR="68580" marT="0" marB="0">
                    <a:noFill/>
                  </a:tcPr>
                </a:tc>
                <a:tc gridSpan="18">
                  <a:txBody>
                    <a:bodyPr/>
                    <a:lstStyle/>
                    <a:p>
                      <a:pPr marL="0" marR="0" algn="ctr">
                        <a:lnSpc>
                          <a:spcPct val="115000"/>
                        </a:lnSpc>
                        <a:spcBef>
                          <a:spcPts val="0"/>
                        </a:spcBef>
                        <a:spcAft>
                          <a:spcPts val="0"/>
                        </a:spcAft>
                      </a:pPr>
                      <a:r>
                        <a:rPr lang="ro-RO" sz="900" b="1" dirty="0">
                          <a:latin typeface="Times New Roman" pitchFamily="18" charset="0"/>
                          <a:ea typeface="Times New Roman"/>
                          <a:cs typeface="Times New Roman" pitchFamily="18" charset="0"/>
                        </a:rPr>
                        <a:t>Anii</a:t>
                      </a:r>
                      <a:endParaRPr lang="en-US" sz="900" dirty="0">
                        <a:latin typeface="Times New Roman" pitchFamily="18" charset="0"/>
                        <a:ea typeface="Times New Roman"/>
                        <a:cs typeface="Times New Roman" pitchFamily="18" charset="0"/>
                      </a:endParaRPr>
                    </a:p>
                  </a:txBody>
                  <a:tcPr marL="68580" marR="68580" marT="0" marB="0">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r>
              <a:tr h="161813">
                <a:tc vMerge="1">
                  <a:txBody>
                    <a:bodyPr/>
                    <a:lstStyle/>
                    <a:p>
                      <a:endParaRPr lang="en-US"/>
                    </a:p>
                  </a:txBody>
                  <a:tcPr>
                    <a:noFill/>
                  </a:tcPr>
                </a:tc>
                <a:tc vMerge="1">
                  <a:txBody>
                    <a:bodyPr/>
                    <a:lstStyle/>
                    <a:p>
                      <a:endParaRPr lang="en-US"/>
                    </a:p>
                  </a:txBody>
                  <a:tcPr>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2013</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2014</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2015</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800" b="1" dirty="0">
                          <a:latin typeface="Times New Roman" pitchFamily="18" charset="0"/>
                          <a:ea typeface="Times New Roman"/>
                          <a:cs typeface="Times New Roman" pitchFamily="18" charset="0"/>
                        </a:rPr>
                        <a:t>2016</a:t>
                      </a:r>
                      <a:endParaRPr lang="en-US" sz="8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2017</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2018</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2019</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2020</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2021</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2022</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2023</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2024</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2025</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2026</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2027</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2028</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2029</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2030</a:t>
                      </a:r>
                      <a:endParaRPr lang="en-US" sz="700" dirty="0">
                        <a:latin typeface="Times New Roman" pitchFamily="18" charset="0"/>
                        <a:ea typeface="Times New Roman"/>
                        <a:cs typeface="Times New Roman" pitchFamily="18" charset="0"/>
                      </a:endParaRPr>
                    </a:p>
                  </a:txBody>
                  <a:tcPr marL="68580" marR="68580" marT="0" marB="0">
                    <a:noFill/>
                  </a:tcPr>
                </a:tc>
              </a:tr>
              <a:tr h="234727">
                <a:tc>
                  <a:txBody>
                    <a:bodyPr/>
                    <a:lstStyle/>
                    <a:p>
                      <a:r>
                        <a:rPr lang="ro-RO" sz="700" b="1" dirty="0" smtClean="0">
                          <a:latin typeface="Times New Roman" pitchFamily="18" charset="0"/>
                          <a:cs typeface="Times New Roman" pitchFamily="18" charset="0"/>
                        </a:rPr>
                        <a:t>Mondial</a:t>
                      </a:r>
                      <a:endParaRPr lang="en-US" sz="700" b="1" dirty="0">
                        <a:latin typeface="Times New Roman" pitchFamily="18" charset="0"/>
                        <a:cs typeface="Times New Roman" pitchFamily="18" charset="0"/>
                      </a:endParaRPr>
                    </a:p>
                  </a:txBody>
                  <a:tcPr>
                    <a:noFill/>
                  </a:tcPr>
                </a:tc>
                <a:tc vMerge="1">
                  <a:txBody>
                    <a:bodyPr/>
                    <a:lstStyle/>
                    <a:p>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11.9</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11.9</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11.9</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11.9</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11.9</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11.9</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11.9</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11.9</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12..0</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12..0</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12..0</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12..0</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12..0</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12..0</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11.9</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11.9</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11.9</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11.9</a:t>
                      </a:r>
                      <a:endParaRPr lang="en-US" sz="800" dirty="0">
                        <a:latin typeface="Times New Roman" pitchFamily="18" charset="0"/>
                        <a:cs typeface="Times New Roman" pitchFamily="18" charset="0"/>
                      </a:endParaRPr>
                    </a:p>
                  </a:txBody>
                  <a:tcPr>
                    <a:noFill/>
                  </a:tcPr>
                </a:tc>
              </a:tr>
              <a:tr h="234727">
                <a:tc>
                  <a:txBody>
                    <a:bodyPr/>
                    <a:lstStyle/>
                    <a:p>
                      <a:r>
                        <a:rPr lang="ro-RO" sz="700" b="1" dirty="0" smtClean="0">
                          <a:latin typeface="Times New Roman" pitchFamily="18" charset="0"/>
                          <a:cs typeface="Times New Roman" pitchFamily="18" charset="0"/>
                        </a:rPr>
                        <a:t>Europa</a:t>
                      </a:r>
                      <a:endParaRPr lang="en-US" sz="700" b="1" dirty="0">
                        <a:latin typeface="Times New Roman" pitchFamily="18" charset="0"/>
                        <a:cs typeface="Times New Roman" pitchFamily="18" charset="0"/>
                      </a:endParaRPr>
                    </a:p>
                  </a:txBody>
                  <a:tcPr>
                    <a:noFill/>
                  </a:tcPr>
                </a:tc>
                <a:tc vMerge="1">
                  <a:txBody>
                    <a:bodyPr/>
                    <a:lstStyle/>
                    <a:p>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9.9</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9.9</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9.9</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10.0</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10.0</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10.0</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10.1</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10.1</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10.1</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10.1</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10.1</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10.1</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10.1</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10.1</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10.1</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10.1</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10.1</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10.1</a:t>
                      </a:r>
                      <a:endParaRPr lang="en-US" sz="800" dirty="0">
                        <a:latin typeface="Times New Roman" pitchFamily="18" charset="0"/>
                        <a:cs typeface="Times New Roman" pitchFamily="18" charset="0"/>
                      </a:endParaRPr>
                    </a:p>
                  </a:txBody>
                  <a:tcPr>
                    <a:noFill/>
                  </a:tcPr>
                </a:tc>
              </a:tr>
              <a:tr h="249612">
                <a:tc>
                  <a:txBody>
                    <a:bodyPr/>
                    <a:lstStyle/>
                    <a:p>
                      <a:r>
                        <a:rPr lang="ro-RO" sz="700" b="1" dirty="0" smtClean="0">
                          <a:latin typeface="Times New Roman" pitchFamily="18" charset="0"/>
                          <a:cs typeface="Times New Roman" pitchFamily="18" charset="0"/>
                        </a:rPr>
                        <a:t>Europa</a:t>
                      </a:r>
                      <a:r>
                        <a:rPr lang="ro-RO" sz="700" b="1" baseline="0" dirty="0" smtClean="0">
                          <a:latin typeface="Times New Roman" pitchFamily="18" charset="0"/>
                          <a:cs typeface="Times New Roman" pitchFamily="18" charset="0"/>
                        </a:rPr>
                        <a:t> de Est</a:t>
                      </a:r>
                      <a:endParaRPr lang="en-US" sz="700" b="1" dirty="0">
                        <a:latin typeface="Times New Roman" pitchFamily="18" charset="0"/>
                        <a:cs typeface="Times New Roman" pitchFamily="18" charset="0"/>
                      </a:endParaRPr>
                    </a:p>
                  </a:txBody>
                  <a:tcPr>
                    <a:noFill/>
                  </a:tcPr>
                </a:tc>
                <a:tc vMerge="1">
                  <a:txBody>
                    <a:bodyPr/>
                    <a:lstStyle/>
                    <a:p>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10.1</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10.1</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10.1</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10.2</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10.2</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10.2</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10.3</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10.3</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10.3</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10.3</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10.3</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10.4</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10.4</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10.4</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10.4</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10.4</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10.5</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10.4</a:t>
                      </a:r>
                      <a:endParaRPr lang="en-US" sz="800" dirty="0">
                        <a:latin typeface="Times New Roman" pitchFamily="18" charset="0"/>
                        <a:cs typeface="Times New Roman" pitchFamily="18" charset="0"/>
                      </a:endParaRPr>
                    </a:p>
                  </a:txBody>
                  <a:tcPr>
                    <a:noFill/>
                  </a:tcPr>
                </a:tc>
              </a:tr>
              <a:tr h="288407">
                <a:tc>
                  <a:txBody>
                    <a:bodyPr/>
                    <a:lstStyle/>
                    <a:p>
                      <a:r>
                        <a:rPr lang="ro-RO" sz="700" b="1" dirty="0" smtClean="0">
                          <a:latin typeface="Times New Roman" pitchFamily="18" charset="0"/>
                          <a:cs typeface="Times New Roman" pitchFamily="18" charset="0"/>
                        </a:rPr>
                        <a:t>România</a:t>
                      </a:r>
                      <a:endParaRPr lang="en-US" sz="700" b="1" dirty="0">
                        <a:latin typeface="Times New Roman" pitchFamily="18" charset="0"/>
                        <a:cs typeface="Times New Roman" pitchFamily="18" charset="0"/>
                      </a:endParaRPr>
                    </a:p>
                  </a:txBody>
                  <a:tcPr>
                    <a:noFill/>
                  </a:tcPr>
                </a:tc>
                <a:tc vMerge="1">
                  <a:txBody>
                    <a:bodyPr/>
                    <a:lstStyle/>
                    <a:p>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9.4</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9.5</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9.5</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9.5</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9.6</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9.6</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9.7</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9.7</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9.7</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9.7</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9.7</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9.8</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9.8</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9.8</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9.9</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9.9</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9.9</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9.9</a:t>
                      </a:r>
                      <a:endParaRPr lang="en-US" sz="800" dirty="0">
                        <a:latin typeface="Times New Roman" pitchFamily="18" charset="0"/>
                        <a:cs typeface="Times New Roman" pitchFamily="18" charset="0"/>
                      </a:endParaRPr>
                    </a:p>
                  </a:txBody>
                  <a:tcPr>
                    <a:noFill/>
                  </a:tcPr>
                </a:tc>
              </a:tr>
            </a:tbl>
          </a:graphicData>
        </a:graphic>
      </p:graphicFrame>
      <p:graphicFrame>
        <p:nvGraphicFramePr>
          <p:cNvPr id="7" name="Table 6"/>
          <p:cNvGraphicFramePr>
            <a:graphicFrameLocks noGrp="1"/>
          </p:cNvGraphicFramePr>
          <p:nvPr/>
        </p:nvGraphicFramePr>
        <p:xfrm>
          <a:off x="0" y="4495800"/>
          <a:ext cx="9144000" cy="1836792"/>
        </p:xfrm>
        <a:graphic>
          <a:graphicData uri="http://schemas.openxmlformats.org/drawingml/2006/table">
            <a:tbl>
              <a:tblPr firstRow="1" bandRow="1">
                <a:tableStyleId>{073A0DAA-6AF3-43AB-8588-CEC1D06C72B9}</a:tableStyleId>
              </a:tblPr>
              <a:tblGrid>
                <a:gridCol w="533401"/>
                <a:gridCol w="533400"/>
                <a:gridCol w="457200"/>
                <a:gridCol w="457200"/>
                <a:gridCol w="462455"/>
                <a:gridCol w="394138"/>
                <a:gridCol w="362606"/>
                <a:gridCol w="457200"/>
                <a:gridCol w="457200"/>
                <a:gridCol w="457200"/>
                <a:gridCol w="457200"/>
                <a:gridCol w="457200"/>
                <a:gridCol w="457200"/>
                <a:gridCol w="457200"/>
                <a:gridCol w="457200"/>
                <a:gridCol w="457200"/>
                <a:gridCol w="457200"/>
                <a:gridCol w="457200"/>
                <a:gridCol w="457200"/>
                <a:gridCol w="457200"/>
              </a:tblGrid>
              <a:tr h="323911">
                <a:tc rowSpan="3">
                  <a:txBody>
                    <a:bodyPr/>
                    <a:lstStyle/>
                    <a:p>
                      <a:pPr marL="0" marR="0" algn="just">
                        <a:lnSpc>
                          <a:spcPct val="115000"/>
                        </a:lnSpc>
                        <a:spcBef>
                          <a:spcPts val="0"/>
                        </a:spcBef>
                        <a:spcAft>
                          <a:spcPts val="0"/>
                        </a:spcAft>
                      </a:pPr>
                      <a:r>
                        <a:rPr lang="ro-RO" sz="800" b="1" dirty="0" smtClean="0">
                          <a:solidFill>
                            <a:schemeClr val="tx1"/>
                          </a:solidFill>
                          <a:latin typeface="Times New Roman" pitchFamily="18" charset="0"/>
                          <a:ea typeface="Times New Roman"/>
                          <a:cs typeface="Times New Roman" pitchFamily="18" charset="0"/>
                        </a:rPr>
                        <a:t>Regiune/</a:t>
                      </a:r>
                      <a:endParaRPr lang="en-US" sz="800" dirty="0">
                        <a:solidFill>
                          <a:schemeClr val="tx1"/>
                        </a:solidFill>
                        <a:latin typeface="Times New Roman" pitchFamily="18" charset="0"/>
                        <a:ea typeface="Times New Roman"/>
                        <a:cs typeface="Times New Roman" pitchFamily="18" charset="0"/>
                      </a:endParaRPr>
                    </a:p>
                    <a:p>
                      <a:pPr marL="0" marR="0" algn="just">
                        <a:lnSpc>
                          <a:spcPct val="115000"/>
                        </a:lnSpc>
                        <a:spcBef>
                          <a:spcPts val="0"/>
                        </a:spcBef>
                        <a:spcAft>
                          <a:spcPts val="0"/>
                        </a:spcAft>
                      </a:pPr>
                      <a:r>
                        <a:rPr lang="ro-RO" sz="800" b="1" dirty="0">
                          <a:solidFill>
                            <a:schemeClr val="tx1"/>
                          </a:solidFill>
                          <a:latin typeface="Times New Roman" pitchFamily="18" charset="0"/>
                          <a:ea typeface="Times New Roman"/>
                          <a:cs typeface="Times New Roman" pitchFamily="18" charset="0"/>
                        </a:rPr>
                        <a:t>Țara</a:t>
                      </a:r>
                      <a:endParaRPr lang="en-US" sz="800" dirty="0">
                        <a:solidFill>
                          <a:schemeClr val="tx1"/>
                        </a:solidFill>
                        <a:latin typeface="Times New Roman" pitchFamily="18" charset="0"/>
                        <a:ea typeface="Times New Roman"/>
                        <a:cs typeface="Times New Roman" pitchFamily="18" charset="0"/>
                      </a:endParaRPr>
                    </a:p>
                  </a:txBody>
                  <a:tcPr marL="68580" marR="68580" marT="0" marB="0">
                    <a:noFill/>
                  </a:tcPr>
                </a:tc>
                <a:tc gridSpan="19">
                  <a:txBody>
                    <a:bodyPr/>
                    <a:lstStyle/>
                    <a:p>
                      <a:pPr marL="0" marR="0" algn="ctr">
                        <a:lnSpc>
                          <a:spcPct val="100000"/>
                        </a:lnSpc>
                        <a:spcBef>
                          <a:spcPts val="0"/>
                        </a:spcBef>
                        <a:spcAft>
                          <a:spcPts val="0"/>
                        </a:spcAft>
                      </a:pPr>
                      <a:r>
                        <a:rPr lang="ro-RO" sz="1000" b="1" kern="1200" dirty="0" smtClean="0">
                          <a:solidFill>
                            <a:schemeClr val="tx1"/>
                          </a:solidFill>
                          <a:latin typeface="Times New Roman" pitchFamily="18" charset="0"/>
                          <a:ea typeface="+mn-ea"/>
                          <a:cs typeface="Times New Roman" pitchFamily="18" charset="0"/>
                        </a:rPr>
                        <a:t>Cererea totală de planificare familială. Procentul de femei căsătorite sau în uniune, de vârstă 15-49 ani ce vor să oprească sau să întârzie nașterea (prevalența  contraceptivelor + nevoi nesatisfăcute</a:t>
                      </a:r>
                      <a:r>
                        <a:rPr lang="ro-RO" sz="1000" b="1" kern="1200" dirty="0" smtClean="0">
                          <a:solidFill>
                            <a:schemeClr val="tx1"/>
                          </a:solidFill>
                          <a:latin typeface="+mn-lt"/>
                          <a:ea typeface="+mn-ea"/>
                          <a:cs typeface="+mn-cs"/>
                        </a:rPr>
                        <a:t>)</a:t>
                      </a:r>
                      <a:endParaRPr lang="en-US" sz="1000" dirty="0">
                        <a:solidFill>
                          <a:schemeClr val="tx1"/>
                        </a:solidFill>
                        <a:latin typeface="Times New Roman" pitchFamily="18" charset="0"/>
                        <a:ea typeface="Times New Roman"/>
                        <a:cs typeface="Times New Roman" pitchFamily="18" charset="0"/>
                      </a:endParaRPr>
                    </a:p>
                  </a:txBody>
                  <a:tcPr marL="68580" marR="68580" marT="0" marB="0">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r>
              <a:tr h="288407">
                <a:tc vMerge="1">
                  <a:txBody>
                    <a:bodyPr/>
                    <a:lstStyle/>
                    <a:p>
                      <a:endParaRPr lang="en-US"/>
                    </a:p>
                  </a:txBody>
                  <a:tcPr>
                    <a:noFill/>
                  </a:tcPr>
                </a:tc>
                <a:tc rowSpan="6">
                  <a:txBody>
                    <a:bodyPr/>
                    <a:lstStyle/>
                    <a:p>
                      <a:pPr marL="0" marR="0" algn="just">
                        <a:lnSpc>
                          <a:spcPct val="115000"/>
                        </a:lnSpc>
                        <a:spcBef>
                          <a:spcPts val="0"/>
                        </a:spcBef>
                        <a:spcAft>
                          <a:spcPts val="0"/>
                        </a:spcAft>
                      </a:pPr>
                      <a:endParaRPr lang="ro-RO" sz="700" b="1" dirty="0" smtClean="0">
                        <a:latin typeface="Times New Roman" pitchFamily="18" charset="0"/>
                        <a:ea typeface="Times New Roman"/>
                        <a:cs typeface="Times New Roman" pitchFamily="18" charset="0"/>
                      </a:endParaRPr>
                    </a:p>
                    <a:p>
                      <a:pPr marL="0" marR="0" algn="just">
                        <a:lnSpc>
                          <a:spcPct val="115000"/>
                        </a:lnSpc>
                        <a:spcBef>
                          <a:spcPts val="0"/>
                        </a:spcBef>
                        <a:spcAft>
                          <a:spcPts val="0"/>
                        </a:spcAft>
                      </a:pPr>
                      <a:endParaRPr lang="ro-RO" sz="700" b="1" dirty="0" smtClean="0">
                        <a:latin typeface="Times New Roman" pitchFamily="18" charset="0"/>
                        <a:ea typeface="Times New Roman"/>
                        <a:cs typeface="Times New Roman" pitchFamily="18" charset="0"/>
                      </a:endParaRPr>
                    </a:p>
                    <a:p>
                      <a:pPr marL="0" marR="0" algn="just">
                        <a:lnSpc>
                          <a:spcPct val="115000"/>
                        </a:lnSpc>
                        <a:spcBef>
                          <a:spcPts val="0"/>
                        </a:spcBef>
                        <a:spcAft>
                          <a:spcPts val="0"/>
                        </a:spcAft>
                      </a:pPr>
                      <a:endParaRPr lang="ro-RO" sz="700" b="1" dirty="0" smtClean="0">
                        <a:latin typeface="Times New Roman" pitchFamily="18" charset="0"/>
                        <a:ea typeface="Times New Roman"/>
                        <a:cs typeface="Times New Roman" pitchFamily="18" charset="0"/>
                      </a:endParaRPr>
                    </a:p>
                    <a:p>
                      <a:pPr marL="0" marR="0" algn="just">
                        <a:lnSpc>
                          <a:spcPct val="115000"/>
                        </a:lnSpc>
                        <a:spcBef>
                          <a:spcPts val="0"/>
                        </a:spcBef>
                        <a:spcAft>
                          <a:spcPts val="0"/>
                        </a:spcAft>
                      </a:pPr>
                      <a:endParaRPr lang="ro-RO" sz="700" b="1" dirty="0" smtClean="0">
                        <a:latin typeface="Times New Roman" pitchFamily="18" charset="0"/>
                        <a:ea typeface="Times New Roman"/>
                        <a:cs typeface="Times New Roman" pitchFamily="18" charset="0"/>
                      </a:endParaRPr>
                    </a:p>
                    <a:p>
                      <a:pPr marL="0" marR="0" algn="just">
                        <a:lnSpc>
                          <a:spcPct val="115000"/>
                        </a:lnSpc>
                        <a:spcBef>
                          <a:spcPts val="0"/>
                        </a:spcBef>
                        <a:spcAft>
                          <a:spcPts val="0"/>
                        </a:spcAft>
                      </a:pPr>
                      <a:endParaRPr lang="ro-RO" sz="700" b="1" dirty="0" smtClean="0">
                        <a:latin typeface="Times New Roman" pitchFamily="18" charset="0"/>
                        <a:ea typeface="Times New Roman"/>
                        <a:cs typeface="Times New Roman" pitchFamily="18" charset="0"/>
                      </a:endParaRPr>
                    </a:p>
                    <a:p>
                      <a:pPr marL="0" marR="0" algn="just">
                        <a:lnSpc>
                          <a:spcPct val="115000"/>
                        </a:lnSpc>
                        <a:spcBef>
                          <a:spcPts val="0"/>
                        </a:spcBef>
                        <a:spcAft>
                          <a:spcPts val="0"/>
                        </a:spcAft>
                      </a:pPr>
                      <a:endParaRPr lang="ro-RO" sz="700" b="1" dirty="0" smtClean="0">
                        <a:latin typeface="Times New Roman" pitchFamily="18" charset="0"/>
                        <a:ea typeface="Times New Roman"/>
                        <a:cs typeface="Times New Roman" pitchFamily="18" charset="0"/>
                      </a:endParaRPr>
                    </a:p>
                    <a:p>
                      <a:pPr marL="0" marR="0" algn="just">
                        <a:lnSpc>
                          <a:spcPct val="115000"/>
                        </a:lnSpc>
                        <a:spcBef>
                          <a:spcPts val="0"/>
                        </a:spcBef>
                        <a:spcAft>
                          <a:spcPts val="0"/>
                        </a:spcAft>
                      </a:pPr>
                      <a:r>
                        <a:rPr lang="ro-RO" sz="700" b="1" dirty="0" smtClean="0">
                          <a:latin typeface="Times New Roman" pitchFamily="18" charset="0"/>
                          <a:ea typeface="Times New Roman"/>
                          <a:cs typeface="Times New Roman" pitchFamily="18" charset="0"/>
                        </a:rPr>
                        <a:t>Media </a:t>
                      </a:r>
                      <a:r>
                        <a:rPr lang="ro-RO" sz="700" b="1" dirty="0">
                          <a:latin typeface="Times New Roman" pitchFamily="18" charset="0"/>
                          <a:ea typeface="Times New Roman"/>
                          <a:cs typeface="Times New Roman" pitchFamily="18" charset="0"/>
                        </a:rPr>
                        <a:t>estimată </a:t>
                      </a:r>
                      <a:endParaRPr lang="en-US" sz="700" dirty="0">
                        <a:latin typeface="Times New Roman" pitchFamily="18" charset="0"/>
                        <a:ea typeface="Times New Roman"/>
                        <a:cs typeface="Times New Roman" pitchFamily="18" charset="0"/>
                      </a:endParaRPr>
                    </a:p>
                  </a:txBody>
                  <a:tcPr marL="68580" marR="68580" marT="0" marB="0">
                    <a:noFill/>
                  </a:tcPr>
                </a:tc>
                <a:tc gridSpan="18">
                  <a:txBody>
                    <a:bodyPr/>
                    <a:lstStyle/>
                    <a:p>
                      <a:pPr marL="0" marR="0" algn="ctr">
                        <a:lnSpc>
                          <a:spcPct val="115000"/>
                        </a:lnSpc>
                        <a:spcBef>
                          <a:spcPts val="0"/>
                        </a:spcBef>
                        <a:spcAft>
                          <a:spcPts val="0"/>
                        </a:spcAft>
                      </a:pPr>
                      <a:r>
                        <a:rPr lang="ro-RO" sz="900" b="1" dirty="0">
                          <a:latin typeface="Times New Roman" pitchFamily="18" charset="0"/>
                          <a:ea typeface="Times New Roman"/>
                          <a:cs typeface="Times New Roman" pitchFamily="18" charset="0"/>
                        </a:rPr>
                        <a:t>Anii</a:t>
                      </a:r>
                      <a:endParaRPr lang="en-US" sz="900" dirty="0">
                        <a:latin typeface="Times New Roman" pitchFamily="18" charset="0"/>
                        <a:ea typeface="Times New Roman"/>
                        <a:cs typeface="Times New Roman" pitchFamily="18" charset="0"/>
                      </a:endParaRPr>
                    </a:p>
                  </a:txBody>
                  <a:tcPr marL="68580" marR="68580" marT="0" marB="0">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c hMerge="1">
                  <a:txBody>
                    <a:bodyPr/>
                    <a:lstStyle/>
                    <a:p>
                      <a:endParaRPr lang="en-US"/>
                    </a:p>
                  </a:txBody>
                  <a:tcPr>
                    <a:noFill/>
                  </a:tcPr>
                </a:tc>
              </a:tr>
              <a:tr h="161813">
                <a:tc vMerge="1">
                  <a:txBody>
                    <a:bodyPr/>
                    <a:lstStyle/>
                    <a:p>
                      <a:endParaRPr lang="en-US"/>
                    </a:p>
                  </a:txBody>
                  <a:tcPr>
                    <a:noFill/>
                  </a:tcPr>
                </a:tc>
                <a:tc vMerge="1">
                  <a:txBody>
                    <a:bodyPr/>
                    <a:lstStyle/>
                    <a:p>
                      <a:endParaRPr lang="en-US"/>
                    </a:p>
                  </a:txBody>
                  <a:tcPr>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2013</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2014</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2015</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800" b="1" dirty="0">
                          <a:latin typeface="Times New Roman" pitchFamily="18" charset="0"/>
                          <a:ea typeface="Times New Roman"/>
                          <a:cs typeface="Times New Roman" pitchFamily="18" charset="0"/>
                        </a:rPr>
                        <a:t>2016</a:t>
                      </a:r>
                      <a:endParaRPr lang="en-US" sz="8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2017</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2018</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2019</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2020</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2021</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2022</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2023</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2024</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2025</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2026</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2027</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2028</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2029</a:t>
                      </a:r>
                      <a:endParaRPr lang="en-US" sz="700" dirty="0">
                        <a:latin typeface="Times New Roman" pitchFamily="18" charset="0"/>
                        <a:ea typeface="Times New Roman"/>
                        <a:cs typeface="Times New Roman" pitchFamily="18" charset="0"/>
                      </a:endParaRPr>
                    </a:p>
                  </a:txBody>
                  <a:tcPr marL="68580" marR="68580" marT="0" marB="0">
                    <a:noFill/>
                  </a:tcPr>
                </a:tc>
                <a:tc>
                  <a:txBody>
                    <a:bodyPr/>
                    <a:lstStyle/>
                    <a:p>
                      <a:pPr marL="0" marR="0" algn="just">
                        <a:lnSpc>
                          <a:spcPct val="115000"/>
                        </a:lnSpc>
                        <a:spcBef>
                          <a:spcPts val="0"/>
                        </a:spcBef>
                        <a:spcAft>
                          <a:spcPts val="0"/>
                        </a:spcAft>
                      </a:pPr>
                      <a:r>
                        <a:rPr lang="ro-RO" sz="700" b="1" dirty="0">
                          <a:latin typeface="Times New Roman" pitchFamily="18" charset="0"/>
                          <a:ea typeface="Times New Roman"/>
                          <a:cs typeface="Times New Roman" pitchFamily="18" charset="0"/>
                        </a:rPr>
                        <a:t>2030</a:t>
                      </a:r>
                      <a:endParaRPr lang="en-US" sz="700" dirty="0">
                        <a:latin typeface="Times New Roman" pitchFamily="18" charset="0"/>
                        <a:ea typeface="Times New Roman"/>
                        <a:cs typeface="Times New Roman" pitchFamily="18" charset="0"/>
                      </a:endParaRPr>
                    </a:p>
                  </a:txBody>
                  <a:tcPr marL="68580" marR="68580" marT="0" marB="0">
                    <a:noFill/>
                  </a:tcPr>
                </a:tc>
              </a:tr>
              <a:tr h="234727">
                <a:tc>
                  <a:txBody>
                    <a:bodyPr/>
                    <a:lstStyle/>
                    <a:p>
                      <a:r>
                        <a:rPr lang="ro-RO" sz="700" b="1" dirty="0" smtClean="0">
                          <a:latin typeface="Times New Roman" pitchFamily="18" charset="0"/>
                          <a:cs typeface="Times New Roman" pitchFamily="18" charset="0"/>
                        </a:rPr>
                        <a:t>Mondial</a:t>
                      </a:r>
                      <a:endParaRPr lang="en-US" sz="700" b="1" dirty="0">
                        <a:latin typeface="Times New Roman" pitchFamily="18" charset="0"/>
                        <a:cs typeface="Times New Roman" pitchFamily="18" charset="0"/>
                      </a:endParaRPr>
                    </a:p>
                  </a:txBody>
                  <a:tcPr>
                    <a:noFill/>
                  </a:tcPr>
                </a:tc>
                <a:tc vMerge="1">
                  <a:txBody>
                    <a:bodyPr/>
                    <a:lstStyle/>
                    <a:p>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75.4</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75.5</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75.5</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75.6</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75.7</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75.7</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75.8</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75.9</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75.9</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76.0</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76.0</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76.1</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76.1</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76.2</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76.3</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76.3</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76.4</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76.5</a:t>
                      </a:r>
                      <a:endParaRPr lang="en-US" sz="800" dirty="0">
                        <a:latin typeface="Times New Roman" pitchFamily="18" charset="0"/>
                        <a:cs typeface="Times New Roman" pitchFamily="18" charset="0"/>
                      </a:endParaRPr>
                    </a:p>
                  </a:txBody>
                  <a:tcPr>
                    <a:noFill/>
                  </a:tcPr>
                </a:tc>
              </a:tr>
              <a:tr h="234727">
                <a:tc>
                  <a:txBody>
                    <a:bodyPr/>
                    <a:lstStyle/>
                    <a:p>
                      <a:r>
                        <a:rPr lang="ro-RO" sz="700" b="1" dirty="0" smtClean="0">
                          <a:latin typeface="Times New Roman" pitchFamily="18" charset="0"/>
                          <a:cs typeface="Times New Roman" pitchFamily="18" charset="0"/>
                        </a:rPr>
                        <a:t>Europa</a:t>
                      </a:r>
                      <a:endParaRPr lang="en-US" sz="700" b="1" dirty="0">
                        <a:latin typeface="Times New Roman" pitchFamily="18" charset="0"/>
                        <a:cs typeface="Times New Roman" pitchFamily="18" charset="0"/>
                      </a:endParaRPr>
                    </a:p>
                  </a:txBody>
                  <a:tcPr>
                    <a:noFill/>
                  </a:tcPr>
                </a:tc>
                <a:tc vMerge="1">
                  <a:txBody>
                    <a:bodyPr/>
                    <a:lstStyle/>
                    <a:p>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79.2</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79.2</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79.2</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79.3</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79.2</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79.3</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79.3</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79.3</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79.3</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79.3</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79.3</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79.3</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79.3</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79.3</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79.3</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79.4</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79.3</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79.4</a:t>
                      </a:r>
                      <a:endParaRPr lang="en-US" sz="800" dirty="0">
                        <a:latin typeface="Times New Roman" pitchFamily="18" charset="0"/>
                        <a:cs typeface="Times New Roman" pitchFamily="18" charset="0"/>
                      </a:endParaRPr>
                    </a:p>
                  </a:txBody>
                  <a:tcPr>
                    <a:noFill/>
                  </a:tcPr>
                </a:tc>
              </a:tr>
              <a:tr h="249612">
                <a:tc>
                  <a:txBody>
                    <a:bodyPr/>
                    <a:lstStyle/>
                    <a:p>
                      <a:r>
                        <a:rPr lang="ro-RO" sz="700" b="1" dirty="0" smtClean="0">
                          <a:latin typeface="Times New Roman" pitchFamily="18" charset="0"/>
                          <a:cs typeface="Times New Roman" pitchFamily="18" charset="0"/>
                        </a:rPr>
                        <a:t>Europa</a:t>
                      </a:r>
                      <a:r>
                        <a:rPr lang="ro-RO" sz="700" b="1" baseline="0" dirty="0" smtClean="0">
                          <a:latin typeface="Times New Roman" pitchFamily="18" charset="0"/>
                          <a:cs typeface="Times New Roman" pitchFamily="18" charset="0"/>
                        </a:rPr>
                        <a:t> de Est</a:t>
                      </a:r>
                      <a:endParaRPr lang="en-US" sz="700" b="1" dirty="0">
                        <a:latin typeface="Times New Roman" pitchFamily="18" charset="0"/>
                        <a:cs typeface="Times New Roman" pitchFamily="18" charset="0"/>
                      </a:endParaRPr>
                    </a:p>
                  </a:txBody>
                  <a:tcPr>
                    <a:noFill/>
                  </a:tcPr>
                </a:tc>
                <a:tc vMerge="1">
                  <a:txBody>
                    <a:bodyPr/>
                    <a:lstStyle/>
                    <a:p>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68.8</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68.7</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68.7</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68.7</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68.6</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68.6</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68.6</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68.6</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68.6</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68.5</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68.6</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68.6</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68.6</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68.5</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68.5</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68.5</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68.5</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68.5</a:t>
                      </a:r>
                      <a:endParaRPr lang="en-US" sz="800" dirty="0">
                        <a:latin typeface="Times New Roman" pitchFamily="18" charset="0"/>
                        <a:cs typeface="Times New Roman" pitchFamily="18" charset="0"/>
                      </a:endParaRPr>
                    </a:p>
                  </a:txBody>
                  <a:tcPr>
                    <a:noFill/>
                  </a:tcPr>
                </a:tc>
              </a:tr>
              <a:tr h="288407">
                <a:tc>
                  <a:txBody>
                    <a:bodyPr/>
                    <a:lstStyle/>
                    <a:p>
                      <a:r>
                        <a:rPr lang="ro-RO" sz="700" b="1" dirty="0" smtClean="0">
                          <a:latin typeface="Times New Roman" pitchFamily="18" charset="0"/>
                          <a:cs typeface="Times New Roman" pitchFamily="18" charset="0"/>
                        </a:rPr>
                        <a:t>România</a:t>
                      </a:r>
                      <a:endParaRPr lang="en-US" sz="700" b="1" dirty="0">
                        <a:latin typeface="Times New Roman" pitchFamily="18" charset="0"/>
                        <a:cs typeface="Times New Roman" pitchFamily="18" charset="0"/>
                      </a:endParaRPr>
                    </a:p>
                  </a:txBody>
                  <a:tcPr>
                    <a:noFill/>
                  </a:tcPr>
                </a:tc>
                <a:tc vMerge="1">
                  <a:txBody>
                    <a:bodyPr/>
                    <a:lstStyle/>
                    <a:p>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78.9</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78.9</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78.9</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78.9</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78.8</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78.8</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78.8</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78.8</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78.7</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78.7</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78.7</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78.7</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78.6</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78.7</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78.6</a:t>
                      </a:r>
                      <a:endParaRPr lang="en-US" sz="800" dirty="0">
                        <a:latin typeface="Times New Roman" pitchFamily="18" charset="0"/>
                        <a:cs typeface="Times New Roman" pitchFamily="18" charset="0"/>
                      </a:endParaRPr>
                    </a:p>
                  </a:txBody>
                  <a:tcPr>
                    <a:noFill/>
                  </a:tcPr>
                </a:tc>
                <a:tc>
                  <a:txBody>
                    <a:bodyPr/>
                    <a:lstStyle/>
                    <a:p>
                      <a:r>
                        <a:rPr lang="ro-RO" sz="800" smtClean="0">
                          <a:latin typeface="Times New Roman" pitchFamily="18" charset="0"/>
                          <a:cs typeface="Times New Roman" pitchFamily="18" charset="0"/>
                        </a:rPr>
                        <a:t>78.7</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78.6</a:t>
                      </a:r>
                      <a:endParaRPr lang="en-US" sz="800" dirty="0">
                        <a:latin typeface="Times New Roman" pitchFamily="18" charset="0"/>
                        <a:cs typeface="Times New Roman" pitchFamily="18" charset="0"/>
                      </a:endParaRPr>
                    </a:p>
                  </a:txBody>
                  <a:tcPr>
                    <a:noFill/>
                  </a:tcPr>
                </a:tc>
                <a:tc>
                  <a:txBody>
                    <a:bodyPr/>
                    <a:lstStyle/>
                    <a:p>
                      <a:r>
                        <a:rPr lang="ro-RO" sz="800" dirty="0" smtClean="0">
                          <a:latin typeface="Times New Roman" pitchFamily="18" charset="0"/>
                          <a:cs typeface="Times New Roman" pitchFamily="18" charset="0"/>
                        </a:rPr>
                        <a:t>78.7</a:t>
                      </a:r>
                      <a:endParaRPr lang="en-US" sz="800" dirty="0">
                        <a:latin typeface="Times New Roman" pitchFamily="18" charset="0"/>
                        <a:cs typeface="Times New Roman" pitchFamily="18" charset="0"/>
                      </a:endParaRPr>
                    </a:p>
                  </a:txBody>
                  <a:tcPr>
                    <a:noFill/>
                  </a:tcPr>
                </a:tc>
              </a:tr>
            </a:tbl>
          </a:graphicData>
        </a:graphic>
      </p:graphicFrame>
      <p:sp>
        <p:nvSpPr>
          <p:cNvPr id="57347" name="Rectangle 3"/>
          <p:cNvSpPr>
            <a:spLocks noChangeArrowheads="1"/>
          </p:cNvSpPr>
          <p:nvPr/>
        </p:nvSpPr>
        <p:spPr bwMode="auto">
          <a:xfrm>
            <a:off x="0" y="6413957"/>
            <a:ext cx="6114174" cy="43088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ro-RO" sz="11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Sursa: Națiunile Unite – Departamentul Afacerilor Economice și Sociale, Divizia Populației</a:t>
            </a:r>
            <a:endParaRPr kumimoji="0" lang="en-US" sz="11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l" defTabSz="914400" rtl="0" eaLnBrk="0" fontAlgn="base" latinLnBrk="0" hangingPunct="0">
              <a:lnSpc>
                <a:spcPct val="100000"/>
              </a:lnSpc>
              <a:spcBef>
                <a:spcPct val="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533400" y="4913278"/>
            <a:ext cx="8610600"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pPr>
            <a:r>
              <a:rPr kumimoji="0" lang="en-US" sz="11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6" name="Rectangle 2"/>
          <p:cNvSpPr>
            <a:spLocks noChangeArrowheads="1"/>
          </p:cNvSpPr>
          <p:nvPr/>
        </p:nvSpPr>
        <p:spPr bwMode="auto">
          <a:xfrm>
            <a:off x="381000" y="228854"/>
            <a:ext cx="8382000" cy="46628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 typeface="Wingdings" pitchFamily="2" charset="2"/>
              <a:buChar char="q"/>
              <a:tabLst/>
            </a:pPr>
            <a:r>
              <a:rPr kumimoji="0" lang="it-IT" b="0" i="0" u="none" strike="noStrike" cap="none" normalizeH="0" baseline="0" dirty="0" smtClean="0">
                <a:ln>
                  <a:noFill/>
                </a:ln>
                <a:effectLst/>
                <a:latin typeface="Times New Roman" pitchFamily="18" charset="0"/>
                <a:ea typeface="Times New Roman" pitchFamily="18" charset="0"/>
                <a:cs typeface="Times New Roman" pitchFamily="18" charset="0"/>
              </a:rPr>
              <a:t>La începutul anului </a:t>
            </a:r>
            <a:r>
              <a:rPr kumimoji="0" lang="it-IT" b="1" i="0" u="none" strike="noStrike" cap="none" normalizeH="0" baseline="0" dirty="0" smtClean="0">
                <a:ln>
                  <a:noFill/>
                </a:ln>
                <a:effectLst/>
                <a:latin typeface="Times New Roman" pitchFamily="18" charset="0"/>
                <a:ea typeface="Times New Roman" pitchFamily="18" charset="0"/>
                <a:cs typeface="Times New Roman" pitchFamily="18" charset="0"/>
              </a:rPr>
              <a:t>2016</a:t>
            </a:r>
            <a:r>
              <a:rPr kumimoji="0" lang="it-IT" b="0" i="0" u="none" strike="noStrike" cap="none" normalizeH="0" baseline="0" dirty="0" smtClean="0">
                <a:ln>
                  <a:noFill/>
                </a:ln>
                <a:effectLst/>
                <a:latin typeface="Times New Roman" pitchFamily="18" charset="0"/>
                <a:ea typeface="Times New Roman" pitchFamily="18" charset="0"/>
                <a:cs typeface="Times New Roman" pitchFamily="18" charset="0"/>
              </a:rPr>
              <a:t>, o versiune actualizată a Sistemului de Supraveghere ART Național, NASS 2.0, va fi deschis</a:t>
            </a:r>
            <a:r>
              <a:rPr kumimoji="0" lang="ro-RO" b="0" i="0" u="none" strike="noStrike" cap="none" normalizeH="0" baseline="0" dirty="0" smtClean="0">
                <a:ln>
                  <a:noFill/>
                </a:ln>
                <a:effectLst/>
                <a:latin typeface="Times New Roman" pitchFamily="18" charset="0"/>
                <a:ea typeface="Times New Roman" pitchFamily="18" charset="0"/>
                <a:cs typeface="Times New Roman" pitchFamily="18" charset="0"/>
              </a:rPr>
              <a:t>ă</a:t>
            </a:r>
            <a:r>
              <a:rPr kumimoji="0" lang="it-IT" b="0" i="0" u="none" strike="noStrike" cap="none" normalizeH="0" baseline="0" dirty="0" smtClean="0">
                <a:ln>
                  <a:noFill/>
                </a:ln>
                <a:effectLst/>
                <a:latin typeface="Times New Roman" pitchFamily="18" charset="0"/>
                <a:ea typeface="Times New Roman" pitchFamily="18" charset="0"/>
                <a:cs typeface="Times New Roman" pitchFamily="18" charset="0"/>
              </a:rPr>
              <a:t> pentru transmiterea de date (</a:t>
            </a:r>
            <a:r>
              <a:rPr kumimoji="0" lang="ro-RO" b="0" i="0" u="none" strike="noStrike" cap="none" normalizeH="0" baseline="0" dirty="0" smtClean="0">
                <a:ln>
                  <a:noFill/>
                </a:ln>
                <a:effectLst/>
                <a:latin typeface="Times New Roman" pitchFamily="18" charset="0"/>
                <a:ea typeface="Times New Roman" pitchFamily="18" charset="0"/>
                <a:cs typeface="Times New Roman" pitchFamily="18" charset="0"/>
              </a:rPr>
              <a:t>22</a:t>
            </a:r>
            <a:r>
              <a:rPr kumimoji="0" lang="it-IT" b="0" i="0" u="none" strike="noStrike" cap="none" normalizeH="0" baseline="0" dirty="0" smtClean="0">
                <a:ln>
                  <a:noFill/>
                </a:ln>
                <a:effectLst/>
                <a:latin typeface="Times New Roman" pitchFamily="18" charset="0"/>
                <a:ea typeface="Times New Roman" pitchFamily="18" charset="0"/>
                <a:cs typeface="Times New Roman" pitchFamily="18" charset="0"/>
              </a:rPr>
              <a:t>). </a:t>
            </a:r>
            <a:endParaRPr kumimoji="0" lang="ro-RO" b="0" i="0" u="none" strike="noStrike" cap="none" normalizeH="0" baseline="0" dirty="0" smtClean="0">
              <a:ln>
                <a:noFill/>
              </a:ln>
              <a:effectLst/>
              <a:latin typeface="Times New Roman" pitchFamily="18" charset="0"/>
              <a:ea typeface="Times New Roman" pitchFamily="18" charset="0"/>
              <a:cs typeface="Times New Roman" pitchFamily="18" charset="0"/>
            </a:endParaRPr>
          </a:p>
          <a:p>
            <a:pPr marL="0" marR="0" lvl="0" indent="457200" algn="just" defTabSz="914400" rtl="0" eaLnBrk="1" fontAlgn="base" latinLnBrk="0" hangingPunct="1">
              <a:lnSpc>
                <a:spcPct val="150000"/>
              </a:lnSpc>
              <a:spcBef>
                <a:spcPct val="0"/>
              </a:spcBef>
              <a:spcAft>
                <a:spcPct val="0"/>
              </a:spcAft>
              <a:buClrTx/>
              <a:buSzTx/>
              <a:tabLst/>
            </a:pPr>
            <a:r>
              <a:rPr kumimoji="0" lang="it-IT" b="0" i="0" u="none" strike="noStrike" cap="none" normalizeH="0" baseline="0" dirty="0" smtClean="0">
                <a:ln>
                  <a:noFill/>
                </a:ln>
                <a:effectLst/>
                <a:latin typeface="Times New Roman" pitchFamily="18" charset="0"/>
                <a:ea typeface="Times New Roman" pitchFamily="18" charset="0"/>
                <a:cs typeface="Times New Roman" pitchFamily="18" charset="0"/>
              </a:rPr>
              <a:t>Colectarea datelor ART a necesitat o serie de îmbunătățiri pentru a continua cu exactitate raportarea cu privire la practicile ART și rezultatele. Aceste nevoi se datorează schimbărilor rapide în domeniul ART, în cazul în care noi metode și abordări de tratament sunt adaptate rapid (</a:t>
            </a:r>
            <a:r>
              <a:rPr kumimoji="0" lang="ro-RO" b="0" i="0" u="none" strike="noStrike" cap="none" normalizeH="0" baseline="0" dirty="0" smtClean="0">
                <a:ln>
                  <a:noFill/>
                </a:ln>
                <a:effectLst/>
                <a:latin typeface="Times New Roman" pitchFamily="18" charset="0"/>
                <a:ea typeface="Times New Roman" pitchFamily="18" charset="0"/>
                <a:cs typeface="Times New Roman" pitchFamily="18" charset="0"/>
              </a:rPr>
              <a:t>22</a:t>
            </a:r>
            <a:r>
              <a:rPr kumimoji="0" lang="it-IT" b="0" i="0" u="none" strike="noStrike" cap="none" normalizeH="0" baseline="0" dirty="0" smtClean="0">
                <a:ln>
                  <a:noFill/>
                </a:ln>
                <a:effectLst/>
                <a:latin typeface="Times New Roman" pitchFamily="18" charset="0"/>
                <a:ea typeface="Times New Roman" pitchFamily="18" charset="0"/>
                <a:cs typeface="Times New Roman" pitchFamily="18" charset="0"/>
              </a:rPr>
              <a:t>). CDC a făcut modificări de colectare a datelor ART în colaborare cu mai multe părți interesate, de la societăți profesionale, cum ar fi Societatea Americana de Medicina Reproductiva (ASRM), Societatea pentru reproducere asistata Tehnologie (SART), si American Urologica de asociere (AUA) și organizațiile de consumatori, cum ar fi-Soluționați Asociatia Nationala Infertilitatea, si Path2Parenthood. Aceste parteneriate vor asigura o tranziție lină către NASS 2.0 (</a:t>
            </a:r>
            <a:r>
              <a:rPr kumimoji="0" lang="ro-RO" b="0" i="0" u="none" strike="noStrike" cap="none" normalizeH="0" baseline="0" dirty="0" smtClean="0">
                <a:ln>
                  <a:noFill/>
                </a:ln>
                <a:effectLst/>
                <a:latin typeface="Times New Roman" pitchFamily="18" charset="0"/>
                <a:ea typeface="Times New Roman" pitchFamily="18" charset="0"/>
                <a:cs typeface="Times New Roman" pitchFamily="18" charset="0"/>
              </a:rPr>
              <a:t>22</a:t>
            </a:r>
            <a:r>
              <a:rPr kumimoji="0" lang="it-IT" b="0" i="0" u="none" strike="noStrike" cap="none" normalizeH="0" baseline="0" dirty="0" smtClean="0">
                <a:ln>
                  <a:noFill/>
                </a:ln>
                <a:effectLst/>
                <a:latin typeface="Times New Roman" pitchFamily="18" charset="0"/>
                <a:ea typeface="Times New Roman" pitchFamily="18" charset="0"/>
                <a:cs typeface="Times New Roman" pitchFamily="18" charset="0"/>
              </a:rPr>
              <a:t>).</a:t>
            </a:r>
            <a:endParaRPr kumimoji="0" lang="it-IT" b="0" i="0" u="none" strike="noStrike" cap="none" normalizeH="0" baseline="0" dirty="0" smtClean="0">
              <a:ln>
                <a:noFill/>
              </a:ln>
              <a:effectLst/>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457200"/>
            <a:ext cx="8763000" cy="2831544"/>
          </a:xfrm>
          <a:prstGeom prst="rect">
            <a:avLst/>
          </a:prstGeom>
        </p:spPr>
        <p:txBody>
          <a:bodyPr wrap="square">
            <a:spAutoFit/>
          </a:bodyPr>
          <a:lstStyle/>
          <a:p>
            <a:pPr algn="just">
              <a:buFont typeface="Wingdings" pitchFamily="2" charset="2"/>
              <a:buChar char="q"/>
            </a:pPr>
            <a:r>
              <a:rPr lang="en-US" dirty="0" smtClean="0"/>
              <a:t>      </a:t>
            </a:r>
            <a:r>
              <a:rPr lang="ro-RO" sz="1600" dirty="0" smtClean="0">
                <a:latin typeface="Times New Roman" pitchFamily="18" charset="0"/>
                <a:cs typeface="Times New Roman" pitchFamily="18" charset="0"/>
              </a:rPr>
              <a:t>La 2 iunie </a:t>
            </a:r>
            <a:r>
              <a:rPr lang="ro-RO" sz="1600" b="1" dirty="0" smtClean="0">
                <a:latin typeface="Times New Roman" pitchFamily="18" charset="0"/>
                <a:cs typeface="Times New Roman" pitchFamily="18" charset="0"/>
              </a:rPr>
              <a:t>2016</a:t>
            </a:r>
            <a:r>
              <a:rPr lang="ro-RO" sz="1600" dirty="0" smtClean="0">
                <a:latin typeface="Times New Roman" pitchFamily="18" charset="0"/>
                <a:cs typeface="Times New Roman" pitchFamily="18" charset="0"/>
              </a:rPr>
              <a:t>, o nouă alianță de organizații dedicate construirii de sprijin pentru alegere și demnitate pentru toți în Europa, a fost lansat la Parlamentul European (8). </a:t>
            </a:r>
            <a:r>
              <a:rPr lang="ro-RO" sz="1600" u="sng" dirty="0" smtClean="0">
                <a:latin typeface="Times New Roman" pitchFamily="18" charset="0"/>
                <a:cs typeface="Times New Roman" pitchFamily="18" charset="0"/>
              </a:rPr>
              <a:t>Marea Platformă: Alianța pentru Alegere și Demnitate în Europa</a:t>
            </a:r>
            <a:r>
              <a:rPr lang="ro-RO" sz="1600" dirty="0" smtClean="0">
                <a:latin typeface="Times New Roman" pitchFamily="18" charset="0"/>
                <a:cs typeface="Times New Roman" pitchFamily="18" charset="0"/>
              </a:rPr>
              <a:t> a fost formată pentru a crea un cadru juridic și politic european, care să asigure și să permită realizarea deplină a sănătății omului, sexuale și reproductive și drepturile și libertatea religioasă, în special cele ale femeilor și persoanelor LGBTI (lesbiene, gay, bisexuali și transgenderi) (8).</a:t>
            </a:r>
            <a:endParaRPr lang="en-US" sz="1600" dirty="0" smtClean="0">
              <a:latin typeface="Times New Roman" pitchFamily="18" charset="0"/>
              <a:cs typeface="Times New Roman" pitchFamily="18" charset="0"/>
            </a:endParaRPr>
          </a:p>
          <a:p>
            <a:pPr algn="just"/>
            <a:r>
              <a:rPr lang="en-US" sz="1600" dirty="0" smtClean="0">
                <a:latin typeface="Times New Roman" pitchFamily="18" charset="0"/>
                <a:cs typeface="Times New Roman" pitchFamily="18" charset="0"/>
              </a:rPr>
              <a:t>          </a:t>
            </a:r>
            <a:r>
              <a:rPr lang="ro-RO" sz="1600" dirty="0" smtClean="0">
                <a:latin typeface="Times New Roman" pitchFamily="18" charset="0"/>
                <a:cs typeface="Times New Roman" pitchFamily="18" charset="0"/>
              </a:rPr>
              <a:t>Alianța este formată în prezent din șase organizații non-guvernamentale (ONG-uri), care lucrează în Europa. </a:t>
            </a:r>
            <a:endParaRPr lang="en-US" sz="1600" dirty="0" smtClean="0">
              <a:latin typeface="Times New Roman" pitchFamily="18" charset="0"/>
              <a:cs typeface="Times New Roman" pitchFamily="18" charset="0"/>
            </a:endParaRPr>
          </a:p>
          <a:p>
            <a:pPr algn="just"/>
            <a:r>
              <a:rPr lang="en-US" sz="1600" dirty="0" smtClean="0">
                <a:latin typeface="Times New Roman" pitchFamily="18" charset="0"/>
                <a:cs typeface="Times New Roman" pitchFamily="18" charset="0"/>
              </a:rPr>
              <a:t>          </a:t>
            </a:r>
            <a:r>
              <a:rPr lang="ro-RO" sz="1600" dirty="0" smtClean="0">
                <a:latin typeface="Times New Roman" pitchFamily="18" charset="0"/>
                <a:cs typeface="Times New Roman" pitchFamily="18" charset="0"/>
              </a:rPr>
              <a:t>Printre organizațiile membre ale alianței se numără: Catolici pentru Alegere, Federația Europeană  Umanistă, Forumul Parlamentar European pentru Populație și Dezvoltare, Regiunea Europeană a Asociației Internaționale a LGBTI, Lobby-ul European al Femeilor și Rețeaua Europeană a IPPF (8). </a:t>
            </a:r>
            <a:endParaRPr lang="en-US" sz="1600" dirty="0">
              <a:latin typeface="Times New Roman" pitchFamily="18" charset="0"/>
              <a:cs typeface="Times New Roman" pitchFamily="18" charset="0"/>
            </a:endParaRPr>
          </a:p>
        </p:txBody>
      </p:sp>
      <p:sp>
        <p:nvSpPr>
          <p:cNvPr id="3" name="Rectangle 2"/>
          <p:cNvSpPr/>
          <p:nvPr/>
        </p:nvSpPr>
        <p:spPr>
          <a:xfrm>
            <a:off x="152400" y="3429000"/>
            <a:ext cx="8991600" cy="2585323"/>
          </a:xfrm>
          <a:prstGeom prst="rect">
            <a:avLst/>
          </a:prstGeom>
        </p:spPr>
        <p:txBody>
          <a:bodyPr wrap="square">
            <a:spAutoFit/>
          </a:bodyPr>
          <a:lstStyle/>
          <a:p>
            <a:pPr lvl="0" algn="just" fontAlgn="base">
              <a:spcBef>
                <a:spcPct val="0"/>
              </a:spcBef>
              <a:spcAft>
                <a:spcPct val="0"/>
              </a:spcAft>
              <a:buFont typeface="Wingdings" pitchFamily="2" charset="2"/>
              <a:buChar char="q"/>
            </a:pPr>
            <a:r>
              <a:rPr lang="en-US" b="1" dirty="0" smtClean="0">
                <a:latin typeface="Times New Roman" pitchFamily="18" charset="0"/>
                <a:ea typeface="Times New Roman" pitchFamily="18" charset="0"/>
                <a:cs typeface="Times New Roman" pitchFamily="18" charset="0"/>
              </a:rPr>
              <a:t> </a:t>
            </a:r>
            <a:r>
              <a:rPr lang="ro-RO" b="1" dirty="0" smtClean="0">
                <a:latin typeface="Times New Roman" pitchFamily="18" charset="0"/>
                <a:ea typeface="Times New Roman" pitchFamily="18" charset="0"/>
                <a:cs typeface="Times New Roman" pitchFamily="18" charset="0"/>
              </a:rPr>
              <a:t>   </a:t>
            </a:r>
            <a:r>
              <a:rPr lang="ro-RO" sz="1600" b="1" dirty="0" smtClean="0">
                <a:latin typeface="Times New Roman" pitchFamily="18" charset="0"/>
                <a:ea typeface="Times New Roman" pitchFamily="18" charset="0"/>
                <a:cs typeface="Times New Roman" pitchFamily="18" charset="0"/>
              </a:rPr>
              <a:t>Al 14-a Congres, a doua Conferinţă Globală a Societăţii Europene a Contracepţiei şi Sănătăţii Reproducerii, ESC,  </a:t>
            </a:r>
            <a:r>
              <a:rPr lang="ro-RO" sz="1600" dirty="0" smtClean="0">
                <a:latin typeface="Times New Roman" pitchFamily="18" charset="0"/>
                <a:ea typeface="Times New Roman" pitchFamily="18" charset="0"/>
                <a:cs typeface="Times New Roman" pitchFamily="18" charset="0"/>
              </a:rPr>
              <a:t>"Contracepția de la biologie moleculară la ştiinţe sociale şi politice", a avut loc în Basel, Elveția, 4-7 mai </a:t>
            </a:r>
            <a:r>
              <a:rPr lang="ro-RO" sz="1600" b="1" dirty="0" smtClean="0">
                <a:latin typeface="Times New Roman" pitchFamily="18" charset="0"/>
                <a:ea typeface="Times New Roman" pitchFamily="18" charset="0"/>
                <a:cs typeface="Times New Roman" pitchFamily="18" charset="0"/>
              </a:rPr>
              <a:t>2016</a:t>
            </a:r>
            <a:r>
              <a:rPr lang="ro-RO" sz="1600" dirty="0" smtClean="0">
                <a:latin typeface="Times New Roman" pitchFamily="18" charset="0"/>
                <a:ea typeface="Times New Roman" pitchFamily="18" charset="0"/>
                <a:cs typeface="Times New Roman" pitchFamily="18" charset="0"/>
              </a:rPr>
              <a:t> (23, 24). </a:t>
            </a:r>
            <a:endParaRPr lang="en-US" sz="1600" dirty="0" smtClean="0">
              <a:latin typeface="Times New Roman" pitchFamily="18" charset="0"/>
              <a:cs typeface="Times New Roman" pitchFamily="18" charset="0"/>
            </a:endParaRPr>
          </a:p>
          <a:p>
            <a:pPr lvl="0" algn="just" eaLnBrk="0" fontAlgn="base" hangingPunct="0">
              <a:spcBef>
                <a:spcPct val="0"/>
              </a:spcBef>
              <a:spcAft>
                <a:spcPct val="0"/>
              </a:spcAft>
            </a:pPr>
            <a:r>
              <a:rPr lang="ro-RO" sz="1600" dirty="0" smtClean="0">
                <a:latin typeface="Times New Roman" pitchFamily="18" charset="0"/>
                <a:ea typeface="Times New Roman" pitchFamily="18" charset="0"/>
                <a:cs typeface="Times New Roman" pitchFamily="18" charset="0"/>
              </a:rPr>
              <a:t>         S-a căutat să se răspundă la aspectele multi-dimensionale ale contraceptiei şi sănătăţii reproducerii. Femeile de pretutindeni au dreptul:</a:t>
            </a:r>
            <a:endParaRPr lang="en-US" sz="1600" dirty="0" smtClean="0">
              <a:latin typeface="Times New Roman" pitchFamily="18" charset="0"/>
              <a:cs typeface="Times New Roman" pitchFamily="18" charset="0"/>
            </a:endParaRPr>
          </a:p>
          <a:p>
            <a:pPr lvl="0" algn="just" eaLnBrk="0" fontAlgn="base" hangingPunct="0">
              <a:spcBef>
                <a:spcPct val="0"/>
              </a:spcBef>
              <a:spcAft>
                <a:spcPct val="0"/>
              </a:spcAft>
            </a:pPr>
            <a:r>
              <a:rPr lang="ro-RO" sz="1600" dirty="0" smtClean="0">
                <a:latin typeface="Times New Roman" pitchFamily="18" charset="0"/>
                <a:ea typeface="Times New Roman" pitchFamily="18" charset="0"/>
                <a:cs typeface="Times New Roman" pitchFamily="18" charset="0"/>
              </a:rPr>
              <a:t>• de a decide când să aibă un copil și câți copii să aibă, prin accesarea metodelor contraceptive care răspund nevoilor lor;</a:t>
            </a:r>
            <a:endParaRPr lang="en-US" sz="1600" dirty="0" smtClean="0">
              <a:latin typeface="Times New Roman" pitchFamily="18" charset="0"/>
              <a:cs typeface="Times New Roman" pitchFamily="18" charset="0"/>
            </a:endParaRPr>
          </a:p>
          <a:p>
            <a:pPr lvl="0" algn="just" eaLnBrk="0" fontAlgn="base" hangingPunct="0">
              <a:spcBef>
                <a:spcPct val="0"/>
              </a:spcBef>
              <a:spcAft>
                <a:spcPct val="0"/>
              </a:spcAft>
            </a:pPr>
            <a:r>
              <a:rPr lang="ro-RO" sz="1600" dirty="0" smtClean="0">
                <a:latin typeface="Times New Roman" pitchFamily="18" charset="0"/>
                <a:ea typeface="Times New Roman" pitchFamily="18" charset="0"/>
                <a:cs typeface="Times New Roman" pitchFamily="18" charset="0"/>
              </a:rPr>
              <a:t>• să aibă o sarcină și naștere în condiții de siguranță și protejate;</a:t>
            </a:r>
            <a:endParaRPr lang="en-US" sz="1600" dirty="0" smtClean="0">
              <a:latin typeface="Times New Roman" pitchFamily="18" charset="0"/>
              <a:cs typeface="Times New Roman" pitchFamily="18" charset="0"/>
            </a:endParaRPr>
          </a:p>
          <a:p>
            <a:pPr lvl="0" algn="just" eaLnBrk="0" fontAlgn="base" hangingPunct="0">
              <a:spcBef>
                <a:spcPct val="0"/>
              </a:spcBef>
              <a:spcAft>
                <a:spcPct val="0"/>
              </a:spcAft>
            </a:pPr>
            <a:r>
              <a:rPr lang="ro-RO" sz="1600" dirty="0" smtClean="0">
                <a:latin typeface="Times New Roman" pitchFamily="18" charset="0"/>
                <a:ea typeface="Times New Roman" pitchFamily="18" charset="0"/>
                <a:cs typeface="Times New Roman" pitchFamily="18" charset="0"/>
              </a:rPr>
              <a:t>• să se bucure de viața lor sexuală și să fie protejați împotriva violenței și abuzului;</a:t>
            </a:r>
            <a:endParaRPr lang="en-US" sz="1600" dirty="0" smtClean="0">
              <a:latin typeface="Times New Roman" pitchFamily="18" charset="0"/>
              <a:ea typeface="Times New Roman" pitchFamily="18" charset="0"/>
              <a:cs typeface="Times New Roman" pitchFamily="18" charset="0"/>
            </a:endParaRPr>
          </a:p>
          <a:p>
            <a:pPr lvl="0" algn="just" eaLnBrk="0" fontAlgn="base" hangingPunct="0">
              <a:spcBef>
                <a:spcPct val="0"/>
              </a:spcBef>
              <a:spcAft>
                <a:spcPct val="0"/>
              </a:spcAft>
              <a:buFont typeface="Arial" pitchFamily="34" charset="0"/>
              <a:buChar char="•"/>
            </a:pPr>
            <a:r>
              <a:rPr lang="en-US" sz="1600" dirty="0" smtClean="0">
                <a:latin typeface="Times New Roman" pitchFamily="18" charset="0"/>
                <a:ea typeface="Times New Roman" pitchFamily="18" charset="0"/>
                <a:cs typeface="Times New Roman" pitchFamily="18" charset="0"/>
              </a:rPr>
              <a:t>  </a:t>
            </a:r>
            <a:r>
              <a:rPr lang="ro-RO" sz="1600" dirty="0" smtClean="0">
                <a:latin typeface="Times New Roman" pitchFamily="18" charset="0"/>
                <a:ea typeface="Times New Roman" pitchFamily="18" charset="0"/>
                <a:cs typeface="Times New Roman" pitchFamily="18" charset="0"/>
              </a:rPr>
              <a:t>accesul la asistență medicală sexuală.</a:t>
            </a:r>
            <a:endParaRPr lang="en-US" sz="1600" dirty="0" smtClean="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1"/>
          <p:cNvSpPr>
            <a:spLocks noChangeArrowheads="1"/>
          </p:cNvSpPr>
          <p:nvPr/>
        </p:nvSpPr>
        <p:spPr bwMode="auto">
          <a:xfrm>
            <a:off x="304800" y="1131331"/>
            <a:ext cx="861060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 typeface="Wingdings" pitchFamily="2" charset="2"/>
              <a:buChar char="q"/>
              <a:tabLst/>
            </a:pPr>
            <a:r>
              <a:rPr kumimoji="0" lang="ro-RO" sz="1600" b="0" i="0" u="none" strike="noStrike" cap="none" normalizeH="0" baseline="0" dirty="0" smtClean="0">
                <a:ln>
                  <a:noFill/>
                </a:ln>
                <a:effectLst/>
                <a:latin typeface="Times New Roman" pitchFamily="18" charset="0"/>
                <a:ea typeface="Times New Roman" pitchFamily="18" charset="0"/>
                <a:cs typeface="Times New Roman" pitchFamily="18" charset="0"/>
              </a:rPr>
              <a:t>În </a:t>
            </a:r>
            <a:r>
              <a:rPr kumimoji="0" lang="ro-RO" sz="1600" b="1" i="0" u="none" strike="noStrike" cap="none" normalizeH="0" baseline="0" dirty="0" smtClean="0">
                <a:ln>
                  <a:noFill/>
                </a:ln>
                <a:effectLst/>
                <a:latin typeface="Times New Roman" pitchFamily="18" charset="0"/>
                <a:ea typeface="Times New Roman" pitchFamily="18" charset="0"/>
                <a:cs typeface="Times New Roman" pitchFamily="18" charset="0"/>
              </a:rPr>
              <a:t>2015</a:t>
            </a:r>
            <a:r>
              <a:rPr kumimoji="0" lang="ro-RO" sz="1600" b="0" i="0" u="none" strike="noStrike" cap="none" normalizeH="0" baseline="0" dirty="0" smtClean="0">
                <a:ln>
                  <a:noFill/>
                </a:ln>
                <a:effectLst/>
                <a:latin typeface="Times New Roman" pitchFamily="18" charset="0"/>
                <a:ea typeface="Times New Roman" pitchFamily="18" charset="0"/>
                <a:cs typeface="Times New Roman" pitchFamily="18" charset="0"/>
              </a:rPr>
              <a:t>, s-a realizat studiul</a:t>
            </a:r>
            <a:r>
              <a:rPr kumimoji="0" lang="ro-RO" sz="1600" b="0" i="1" u="none" strike="noStrike" cap="none" normalizeH="0" baseline="0" dirty="0" smtClean="0">
                <a:ln>
                  <a:noFill/>
                </a:ln>
                <a:effectLst/>
                <a:latin typeface="Times New Roman" pitchFamily="18" charset="0"/>
                <a:ea typeface="Times New Roman" pitchFamily="18" charset="0"/>
                <a:cs typeface="Times New Roman" pitchFamily="18" charset="0"/>
              </a:rPr>
              <a:t> </a:t>
            </a:r>
            <a:r>
              <a:rPr kumimoji="0" lang="ro-RO" sz="1600" b="1" i="1" u="none" strike="noStrike" cap="none" normalizeH="0" baseline="0" dirty="0" smtClean="0">
                <a:ln>
                  <a:noFill/>
                </a:ln>
                <a:effectLst/>
                <a:latin typeface="Times New Roman" pitchFamily="18" charset="0"/>
                <a:ea typeface="Times New Roman" pitchFamily="18" charset="0"/>
                <a:cs typeface="Times New Roman" pitchFamily="18" charset="0"/>
              </a:rPr>
              <a:t>Subutilizarea metodelor moderne de contracepție: cauze care stau la baza sarcinilor nedorite ulterioare din 35 tari cu venituri medii şi mici</a:t>
            </a:r>
            <a:r>
              <a:rPr kumimoji="0" lang="ro-RO" sz="1600" b="0" i="0" u="none" strike="noStrike" cap="none" normalizeH="0" baseline="0" dirty="0" smtClean="0">
                <a:ln>
                  <a:noFill/>
                </a:ln>
                <a:effectLst/>
                <a:latin typeface="Times New Roman" pitchFamily="18" charset="0"/>
                <a:ea typeface="Times New Roman" pitchFamily="18" charset="0"/>
                <a:cs typeface="Times New Roman" pitchFamily="18" charset="0"/>
              </a:rPr>
              <a:t> (25).</a:t>
            </a:r>
          </a:p>
          <a:p>
            <a:pPr lvl="0" indent="457200" algn="just" eaLnBrk="0" fontAlgn="base" hangingPunct="0">
              <a:spcBef>
                <a:spcPct val="0"/>
              </a:spcBef>
              <a:spcAft>
                <a:spcPct val="0"/>
              </a:spcAft>
            </a:pPr>
            <a:r>
              <a:rPr lang="ro-RO" sz="1600" dirty="0" smtClean="0">
                <a:latin typeface="Times New Roman" pitchFamily="18" charset="0"/>
                <a:cs typeface="Times New Roman" pitchFamily="18" charset="0"/>
              </a:rPr>
              <a:t>Utilizarea unor metode tradiționale și nefolosirea oricărei metode de contraceptie a crescut rata sarcinilor nedorite de 3 și 14 ori, respective (25). </a:t>
            </a:r>
          </a:p>
          <a:p>
            <a:pPr lvl="0" indent="457200" algn="just" eaLnBrk="0" fontAlgn="base" hangingPunct="0">
              <a:spcBef>
                <a:spcPct val="0"/>
              </a:spcBef>
              <a:spcAft>
                <a:spcPct val="0"/>
              </a:spcAft>
            </a:pPr>
            <a:r>
              <a:rPr lang="ro-RO" sz="1600" dirty="0" smtClean="0">
                <a:latin typeface="Times New Roman" pitchFamily="18" charset="0"/>
                <a:cs typeface="Times New Roman" pitchFamily="18" charset="0"/>
              </a:rPr>
              <a:t>Cele mai multe țări au rate ridicate de eșec ale contraceptivelor. Consilierea și utilizarea sporită a metodelor reversibile și ireversibile pe termen lung au fost eficiente in reducerea ratelor de esec. În concluzie, studiul a estimat 13,5 milioane sarcini nedorite din 35 de tari cu venituri mici și medii care ar fi putut fi prevenite anual dacă toate femeile care nu doresc să devină gravide ar fi folosit metode moderne de contracepție. Probleme de sănătate nefondate, teama de efecte secundare, opoziția de a utiliza și un risc subestimat de sarcină afectează toate femeile, indiferent de avere și de statutul educațional. </a:t>
            </a:r>
          </a:p>
          <a:p>
            <a:pPr indent="457200" algn="just" eaLnBrk="0" fontAlgn="base" hangingPunct="0">
              <a:spcBef>
                <a:spcPct val="0"/>
              </a:spcBef>
              <a:spcAft>
                <a:spcPct val="0"/>
              </a:spcAft>
            </a:pPr>
            <a:r>
              <a:rPr lang="ro-RO" sz="1600" dirty="0" smtClean="0">
                <a:latin typeface="Times New Roman" pitchFamily="18" charset="0"/>
                <a:cs typeface="Times New Roman" pitchFamily="18" charset="0"/>
              </a:rPr>
              <a:t>Zece state au încercat să interzică eligibilitatea furnizorilor de planificare a familiei pentru finanțări aferente, inclusiv a sumelor de bani pentru testarea și tratamentul ITS, prevenirea violenței interpersonale, precum și prevenirea cancerului mamar și de col uterin (4).</a:t>
            </a:r>
            <a:endParaRPr lang="en-US" sz="1600" dirty="0" smtClean="0">
              <a:latin typeface="Times New Roman" pitchFamily="18" charset="0"/>
              <a:cs typeface="Times New Roman" pitchFamily="18" charset="0"/>
            </a:endParaRPr>
          </a:p>
          <a:p>
            <a:pPr lvl="0" indent="457200" algn="just" eaLnBrk="0" fontAlgn="base" hangingPunct="0">
              <a:spcBef>
                <a:spcPct val="0"/>
              </a:spcBef>
              <a:spcAft>
                <a:spcPct val="0"/>
              </a:spcAft>
            </a:pPr>
            <a:endParaRPr kumimoji="0" lang="ro-RO" sz="1600" b="0" i="0" u="none" strike="noStrike" cap="none" normalizeH="0" baseline="0" dirty="0" smtClean="0">
              <a:ln>
                <a:noFill/>
              </a:ln>
              <a:solidFill>
                <a:srgbClr val="7030A0"/>
              </a:solidFill>
              <a:effectLst/>
              <a:latin typeface="Times New Roman" pitchFamily="18" charset="0"/>
              <a:cs typeface="Times New Roman" pitchFamily="18" charset="0"/>
            </a:endParaRPr>
          </a:p>
        </p:txBody>
      </p:sp>
      <p:sp>
        <p:nvSpPr>
          <p:cNvPr id="5" name="Rectangle 4"/>
          <p:cNvSpPr/>
          <p:nvPr/>
        </p:nvSpPr>
        <p:spPr>
          <a:xfrm>
            <a:off x="381000" y="4038600"/>
            <a:ext cx="8382000" cy="338554"/>
          </a:xfrm>
          <a:prstGeom prst="rect">
            <a:avLst/>
          </a:prstGeom>
        </p:spPr>
        <p:txBody>
          <a:bodyPr wrap="square">
            <a:spAutoFit/>
          </a:bodyPr>
          <a:lstStyle/>
          <a:p>
            <a:pPr algn="just"/>
            <a:r>
              <a:rPr lang="ro-RO" sz="1600" dirty="0" smtClean="0">
                <a:solidFill>
                  <a:srgbClr val="7030A0"/>
                </a:solidFill>
                <a:latin typeface="Times New Roman" pitchFamily="18" charset="0"/>
                <a:cs typeface="Times New Roman" pitchFamily="18" charset="0"/>
              </a:rPr>
              <a:t>    </a:t>
            </a:r>
            <a:endParaRPr lang="en-US" sz="1600" dirty="0">
              <a:solidFill>
                <a:srgbClr val="7030A0"/>
              </a:solidFill>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381000"/>
            <a:ext cx="8686800" cy="6001643"/>
          </a:xfrm>
          <a:prstGeom prst="rect">
            <a:avLst/>
          </a:prstGeom>
        </p:spPr>
        <p:txBody>
          <a:bodyPr wrap="square">
            <a:spAutoFit/>
          </a:bodyPr>
          <a:lstStyle/>
          <a:p>
            <a:pPr algn="just">
              <a:buFont typeface="Wingdings" pitchFamily="2" charset="2"/>
              <a:buChar char="q"/>
            </a:pPr>
            <a:r>
              <a:rPr lang="en-US" sz="1600" dirty="0" smtClean="0">
                <a:latin typeface="Times New Roman" pitchFamily="18" charset="0"/>
                <a:cs typeface="Times New Roman" pitchFamily="18" charset="0"/>
              </a:rPr>
              <a:t>          </a:t>
            </a:r>
            <a:r>
              <a:rPr lang="ro-RO" sz="1600" dirty="0" smtClean="0">
                <a:latin typeface="Times New Roman" pitchFamily="18" charset="0"/>
                <a:cs typeface="Times New Roman" pitchFamily="18" charset="0"/>
              </a:rPr>
              <a:t>În ianuarie</a:t>
            </a:r>
            <a:r>
              <a:rPr lang="ro-RO" sz="1600" b="1" dirty="0" smtClean="0">
                <a:latin typeface="Times New Roman" pitchFamily="18" charset="0"/>
                <a:cs typeface="Times New Roman" pitchFamily="18" charset="0"/>
              </a:rPr>
              <a:t> 2016, </a:t>
            </a:r>
            <a:r>
              <a:rPr lang="ro-RO" sz="1600" dirty="0" smtClean="0">
                <a:latin typeface="Times New Roman" pitchFamily="18" charset="0"/>
                <a:cs typeface="Times New Roman" pitchFamily="18" charset="0"/>
              </a:rPr>
              <a:t>OMS </a:t>
            </a:r>
            <a:r>
              <a:rPr lang="en-US" sz="1600" dirty="0" smtClean="0">
                <a:latin typeface="Times New Roman" pitchFamily="18" charset="0"/>
                <a:cs typeface="Times New Roman" pitchFamily="18" charset="0"/>
              </a:rPr>
              <a:t>a </a:t>
            </a:r>
            <a:r>
              <a:rPr lang="ro-RO" sz="1600" dirty="0" smtClean="0">
                <a:latin typeface="Times New Roman" pitchFamily="18" charset="0"/>
                <a:cs typeface="Times New Roman" pitchFamily="18" charset="0"/>
              </a:rPr>
              <a:t>furniza</a:t>
            </a:r>
            <a:r>
              <a:rPr lang="en-US" sz="1600" dirty="0" smtClean="0">
                <a:latin typeface="Times New Roman" pitchFamily="18" charset="0"/>
                <a:cs typeface="Times New Roman" pitchFamily="18" charset="0"/>
              </a:rPr>
              <a:t>t</a:t>
            </a:r>
            <a:r>
              <a:rPr lang="ro-RO" sz="1600" dirty="0" smtClean="0">
                <a:latin typeface="Times New Roman" pitchFamily="18" charset="0"/>
                <a:cs typeface="Times New Roman" pitchFamily="18" charset="0"/>
              </a:rPr>
              <a:t> noi instrumente digitale pentru alegerea contraceptivelor. Femeile în perioada postpartum au cea mai mare nevoie nesatisfăcută de planificare familială, dar de multe ori nu primesc serviciile de care au nevoie pentru a avea intervale mai lungi între nașteri sau pentru a reduce sarcini nedorite și  consecințele acestora (26). </a:t>
            </a:r>
            <a:endParaRPr lang="en-US" sz="1600" dirty="0" smtClean="0">
              <a:latin typeface="Times New Roman" pitchFamily="18" charset="0"/>
              <a:cs typeface="Times New Roman" pitchFamily="18" charset="0"/>
            </a:endParaRPr>
          </a:p>
          <a:p>
            <a:pPr algn="just"/>
            <a:r>
              <a:rPr lang="en-US" sz="1600" dirty="0" smtClean="0">
                <a:latin typeface="Times New Roman" pitchFamily="18" charset="0"/>
                <a:cs typeface="Times New Roman" pitchFamily="18" charset="0"/>
              </a:rPr>
              <a:t>              </a:t>
            </a:r>
            <a:r>
              <a:rPr lang="ro-RO" sz="1600" dirty="0" smtClean="0">
                <a:latin typeface="Times New Roman" pitchFamily="18" charset="0"/>
                <a:cs typeface="Times New Roman" pitchFamily="18" charset="0"/>
              </a:rPr>
              <a:t>Analiza datelor din 57 de țări din 2005-2013 estimează că 32-62% dintre femeile postpartum au avut o nevoie nesatisfăcută de planificare familiala.</a:t>
            </a:r>
            <a:endParaRPr lang="en-US" sz="1600" dirty="0" smtClean="0">
              <a:latin typeface="Times New Roman" pitchFamily="18" charset="0"/>
              <a:cs typeface="Times New Roman" pitchFamily="18" charset="0"/>
            </a:endParaRPr>
          </a:p>
          <a:p>
            <a:pPr algn="just"/>
            <a:r>
              <a:rPr lang="en-US" sz="1600" dirty="0" smtClean="0">
                <a:latin typeface="Times New Roman" pitchFamily="18" charset="0"/>
                <a:cs typeface="Times New Roman" pitchFamily="18" charset="0"/>
              </a:rPr>
              <a:t>              </a:t>
            </a:r>
            <a:r>
              <a:rPr lang="ro-RO" sz="1600" dirty="0" smtClean="0">
                <a:latin typeface="Times New Roman" pitchFamily="18" charset="0"/>
                <a:cs typeface="Times New Roman" pitchFamily="18" charset="0"/>
              </a:rPr>
              <a:t>Pentru că este posibil ca o femeie să rămână gravidă la scurt timp după naștere, ele trebuie ajutate să facă alegeri sigure și în cunoștință de cauză cu privire la optiunile lor de contracepție în perioada postpartum. </a:t>
            </a:r>
          </a:p>
          <a:p>
            <a:pPr algn="just"/>
            <a:r>
              <a:rPr lang="ro-RO" sz="1600" dirty="0" smtClean="0">
                <a:latin typeface="Times New Roman" pitchFamily="18" charset="0"/>
                <a:cs typeface="Times New Roman" pitchFamily="18" charset="0"/>
              </a:rPr>
              <a:t>              Pentru a rezolva această necesitate, OMS a dezvoltat un nou instrument digital, pentru a ajuta accesul femeilor la opțiuni contraceptive sigure în perioada postpartum imediată sau prelungită, indiferent dacă acestea alăptează sau nu (26).</a:t>
            </a:r>
            <a:endParaRPr lang="en-US" sz="1600" dirty="0" smtClean="0">
              <a:latin typeface="Times New Roman" pitchFamily="18" charset="0"/>
              <a:cs typeface="Times New Roman" pitchFamily="18" charset="0"/>
            </a:endParaRPr>
          </a:p>
          <a:p>
            <a:pPr algn="just"/>
            <a:r>
              <a:rPr lang="en-US" sz="1600" dirty="0" smtClean="0">
                <a:latin typeface="Times New Roman" pitchFamily="18" charset="0"/>
                <a:cs typeface="Times New Roman" pitchFamily="18" charset="0"/>
              </a:rPr>
              <a:t>              </a:t>
            </a:r>
            <a:r>
              <a:rPr lang="ro-RO" sz="1600" dirty="0" smtClean="0">
                <a:latin typeface="Times New Roman" pitchFamily="18" charset="0"/>
                <a:cs typeface="Times New Roman" pitchFamily="18" charset="0"/>
              </a:rPr>
              <a:t>Compendiumul OMS de Planificare Familială Postnatală, lansat la Conferința internațională privind planificarea familială în Indonezia, are ca scop furnizarea de servicii medicale care prescriu metode contraceptive pentru femei în perioada postpartum si crearea de programe și elaborarea de decizii politice care facilitează disponibilitatea metodelor contraceptive. </a:t>
            </a:r>
            <a:r>
              <a:rPr lang="en-US" sz="1600" dirty="0" err="1" smtClean="0">
                <a:latin typeface="Times New Roman" pitchFamily="18" charset="0"/>
                <a:cs typeface="Times New Roman" pitchFamily="18" charset="0"/>
              </a:rPr>
              <a:t>Permite</a:t>
            </a:r>
            <a:r>
              <a:rPr lang="en-US" sz="1600" dirty="0" smtClean="0">
                <a:latin typeface="Times New Roman" pitchFamily="18" charset="0"/>
                <a:cs typeface="Times New Roman" pitchFamily="18" charset="0"/>
              </a:rPr>
              <a:t> </a:t>
            </a:r>
            <a:r>
              <a:rPr lang="ro-RO" sz="1600" dirty="0" smtClean="0">
                <a:latin typeface="Times New Roman" pitchFamily="18" charset="0"/>
                <a:cs typeface="Times New Roman" pitchFamily="18" charset="0"/>
              </a:rPr>
              <a:t>consolida</a:t>
            </a:r>
            <a:r>
              <a:rPr lang="en-US" sz="1600" dirty="0" err="1" smtClean="0">
                <a:latin typeface="Times New Roman" pitchFamily="18" charset="0"/>
                <a:cs typeface="Times New Roman" pitchFamily="18" charset="0"/>
              </a:rPr>
              <a:t>rea</a:t>
            </a:r>
            <a:r>
              <a:rPr lang="ro-RO" sz="1600" dirty="0" smtClean="0">
                <a:latin typeface="Times New Roman" pitchFamily="18" charset="0"/>
                <a:cs typeface="Times New Roman" pitchFamily="18" charset="0"/>
              </a:rPr>
              <a:t> drepturil</a:t>
            </a:r>
            <a:r>
              <a:rPr lang="en-US" sz="1600" dirty="0" smtClean="0">
                <a:latin typeface="Times New Roman" pitchFamily="18" charset="0"/>
                <a:cs typeface="Times New Roman" pitchFamily="18" charset="0"/>
              </a:rPr>
              <a:t>or</a:t>
            </a:r>
            <a:r>
              <a:rPr lang="ro-RO" sz="1600" dirty="0" smtClean="0">
                <a:latin typeface="Times New Roman" pitchFamily="18" charset="0"/>
                <a:cs typeface="Times New Roman" pitchFamily="18" charset="0"/>
              </a:rPr>
              <a:t> femeilor pentru a determina numărul și distanța dintre copiii lor, pentru a se evita riscurile de sarcină și a avortului nesigur si pentru a preveni decesele mamelor și copiilor. </a:t>
            </a:r>
          </a:p>
          <a:p>
            <a:pPr algn="just"/>
            <a:r>
              <a:rPr lang="ro-RO" sz="1600" dirty="0" smtClean="0">
                <a:latin typeface="Times New Roman" pitchFamily="18" charset="0"/>
                <a:cs typeface="Times New Roman" pitchFamily="18" charset="0"/>
              </a:rPr>
              <a:t>             Noul Compendiu</a:t>
            </a:r>
            <a:r>
              <a:rPr lang="en-US" sz="1600" dirty="0" smtClean="0">
                <a:latin typeface="Times New Roman" pitchFamily="18" charset="0"/>
                <a:cs typeface="Times New Roman" pitchFamily="18" charset="0"/>
              </a:rPr>
              <a:t>m</a:t>
            </a:r>
            <a:r>
              <a:rPr lang="ro-RO" sz="1600" dirty="0" smtClean="0">
                <a:latin typeface="Times New Roman" pitchFamily="18" charset="0"/>
                <a:cs typeface="Times New Roman" pitchFamily="18" charset="0"/>
              </a:rPr>
              <a:t> este accesibil pentru toate computerele, inclusiv dispozitive mobile și tablete, și va fi, în timp să fie tradus în mai multe limbi.</a:t>
            </a:r>
            <a:endParaRPr lang="en-US" sz="1600" dirty="0" smtClean="0">
              <a:latin typeface="Times New Roman" pitchFamily="18" charset="0"/>
              <a:cs typeface="Times New Roman" pitchFamily="18" charset="0"/>
            </a:endParaRPr>
          </a:p>
          <a:p>
            <a:pPr algn="just"/>
            <a:r>
              <a:rPr lang="en-US" sz="1600" dirty="0" smtClean="0">
                <a:latin typeface="Times New Roman" pitchFamily="18" charset="0"/>
                <a:cs typeface="Times New Roman" pitchFamily="18" charset="0"/>
              </a:rPr>
              <a:t>             </a:t>
            </a:r>
            <a:r>
              <a:rPr lang="ro-RO" sz="1600" dirty="0" smtClean="0">
                <a:latin typeface="Times New Roman" pitchFamily="18" charset="0"/>
                <a:cs typeface="Times New Roman" pitchFamily="18" charset="0"/>
              </a:rPr>
              <a:t>Platforma digitală ușor de utilizat ajută furnizorii de servicii medicale să aibă acces rapid. Compendiumul permite oamenilor să selecteze dintr-o gamă largă de opțiuni, inclusiv condițiile de sănătate și interacțiuni medicamentoase, pentru a ajunge rapid la informații despre planificarea familială postpartum (26).</a:t>
            </a:r>
            <a:endParaRPr lang="en-US" sz="16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28600"/>
            <a:ext cx="9144000" cy="5786199"/>
          </a:xfrm>
          <a:prstGeom prst="rect">
            <a:avLst/>
          </a:prstGeom>
        </p:spPr>
        <p:txBody>
          <a:bodyPr wrap="square">
            <a:spAutoFit/>
          </a:bodyPr>
          <a:lstStyle/>
          <a:p>
            <a:pPr lvl="0" indent="457200" fontAlgn="base">
              <a:spcBef>
                <a:spcPct val="0"/>
              </a:spcBef>
              <a:spcAft>
                <a:spcPct val="0"/>
              </a:spcAft>
            </a:pPr>
            <a:r>
              <a:rPr lang="ro-RO" sz="2000" b="1" i="1" dirty="0" smtClean="0">
                <a:latin typeface="Times New Roman" pitchFamily="18" charset="0"/>
                <a:ea typeface="Times New Roman" pitchFamily="18" charset="0"/>
                <a:cs typeface="Times New Roman" pitchFamily="18" charset="0"/>
              </a:rPr>
              <a:t>Ziua Mondială a Contracepţiei</a:t>
            </a:r>
            <a:r>
              <a:rPr lang="ro-RO" sz="2000" dirty="0" smtClean="0">
                <a:latin typeface="Times New Roman" pitchFamily="18" charset="0"/>
                <a:ea typeface="Times New Roman" pitchFamily="18" charset="0"/>
                <a:cs typeface="Times New Roman" pitchFamily="18" charset="0"/>
              </a:rPr>
              <a:t> </a:t>
            </a:r>
            <a:r>
              <a:rPr lang="ro-RO" dirty="0" smtClean="0">
                <a:latin typeface="Times New Roman" pitchFamily="18" charset="0"/>
                <a:ea typeface="Times New Roman" pitchFamily="18" charset="0"/>
                <a:cs typeface="Times New Roman" pitchFamily="18" charset="0"/>
              </a:rPr>
              <a:t>a fost lansată în 2007 şi este celebrată pe data de 26 septembrie în fiecare an. Acţiunile au drept scop reducerea apariţiei sarcinilor nedorite şi creşterea conştientizării importanţei contracepţiei. Aceste acţiuni sunt susţinute de importante </a:t>
            </a:r>
            <a:r>
              <a:rPr lang="ro-RO" i="1" u="sng" dirty="0" smtClean="0">
                <a:latin typeface="Times New Roman" pitchFamily="18" charset="0"/>
                <a:ea typeface="Times New Roman" pitchFamily="18" charset="0"/>
                <a:cs typeface="Times New Roman" pitchFamily="18" charset="0"/>
              </a:rPr>
              <a:t>ONG-uri şi asociaţii medicale internaţionale</a:t>
            </a:r>
            <a:r>
              <a:rPr lang="ro-RO" dirty="0" smtClean="0">
                <a:latin typeface="Times New Roman" pitchFamily="18" charset="0"/>
                <a:ea typeface="Times New Roman" pitchFamily="18" charset="0"/>
                <a:cs typeface="Times New Roman" pitchFamily="18" charset="0"/>
              </a:rPr>
              <a:t>: </a:t>
            </a:r>
            <a:endParaRPr lang="en-US" dirty="0" smtClean="0">
              <a:latin typeface="Times New Roman" pitchFamily="18" charset="0"/>
              <a:ea typeface="Times New Roman" pitchFamily="18" charset="0"/>
              <a:cs typeface="Times New Roman" pitchFamily="18" charset="0"/>
            </a:endParaRPr>
          </a:p>
          <a:p>
            <a:pPr lvl="0" indent="457200" fontAlgn="base">
              <a:spcBef>
                <a:spcPct val="0"/>
              </a:spcBef>
              <a:spcAft>
                <a:spcPct val="0"/>
              </a:spcAft>
            </a:pPr>
            <a:endParaRPr lang="en-US" b="1" dirty="0" smtClean="0">
              <a:latin typeface="Times New Roman" pitchFamily="18" charset="0"/>
              <a:ea typeface="Times New Roman" pitchFamily="18" charset="0"/>
              <a:cs typeface="Times New Roman" pitchFamily="18" charset="0"/>
            </a:endParaRPr>
          </a:p>
          <a:p>
            <a:pPr lvl="1" eaLnBrk="0" fontAlgn="base" hangingPunct="0">
              <a:spcBef>
                <a:spcPct val="0"/>
              </a:spcBef>
              <a:spcAft>
                <a:spcPct val="0"/>
              </a:spcAft>
              <a:buBlip>
                <a:blip r:embed="rId2"/>
              </a:buBlip>
            </a:pPr>
            <a:r>
              <a:rPr lang="ro-RO" i="1" dirty="0" smtClean="0">
                <a:latin typeface="Times New Roman" pitchFamily="18" charset="0"/>
                <a:ea typeface="Times New Roman" pitchFamily="18" charset="0"/>
                <a:cs typeface="Times New Roman" pitchFamily="18" charset="0"/>
              </a:rPr>
              <a:t>  </a:t>
            </a:r>
            <a:r>
              <a:rPr lang="en-US" i="1" dirty="0" smtClean="0">
                <a:latin typeface="Times New Roman" pitchFamily="18" charset="0"/>
                <a:ea typeface="Times New Roman" pitchFamily="18" charset="0"/>
                <a:cs typeface="Times New Roman" pitchFamily="18" charset="0"/>
              </a:rPr>
              <a:t>    </a:t>
            </a:r>
            <a:r>
              <a:rPr lang="en-US" sz="1600" i="1" dirty="0" err="1" smtClean="0">
                <a:latin typeface="Times New Roman" pitchFamily="18" charset="0"/>
                <a:ea typeface="Times New Roman" pitchFamily="18" charset="0"/>
                <a:cs typeface="Times New Roman" pitchFamily="18" charset="0"/>
              </a:rPr>
              <a:t>Consiliul</a:t>
            </a:r>
            <a:r>
              <a:rPr lang="en-US" sz="1600" i="1" dirty="0" smtClean="0">
                <a:latin typeface="Times New Roman" pitchFamily="18" charset="0"/>
                <a:ea typeface="Times New Roman" pitchFamily="18" charset="0"/>
                <a:cs typeface="Times New Roman" pitchFamily="18" charset="0"/>
              </a:rPr>
              <a:t> Asia Pacific </a:t>
            </a:r>
            <a:r>
              <a:rPr lang="en-US" sz="1600" i="1" dirty="0" err="1" smtClean="0">
                <a:latin typeface="Times New Roman" pitchFamily="18" charset="0"/>
                <a:ea typeface="Times New Roman" pitchFamily="18" charset="0"/>
                <a:cs typeface="Times New Roman" pitchFamily="18" charset="0"/>
              </a:rPr>
              <a:t>privind</a:t>
            </a:r>
            <a:r>
              <a:rPr lang="en-US" sz="1600" i="1" dirty="0" smtClean="0">
                <a:latin typeface="Times New Roman" pitchFamily="18" charset="0"/>
                <a:ea typeface="Times New Roman" pitchFamily="18" charset="0"/>
                <a:cs typeface="Times New Roman" pitchFamily="18" charset="0"/>
              </a:rPr>
              <a:t> </a:t>
            </a:r>
            <a:r>
              <a:rPr lang="en-US" sz="1600" i="1" dirty="0" err="1" smtClean="0">
                <a:latin typeface="Times New Roman" pitchFamily="18" charset="0"/>
                <a:ea typeface="Times New Roman" pitchFamily="18" charset="0"/>
                <a:cs typeface="Times New Roman" pitchFamily="18" charset="0"/>
              </a:rPr>
              <a:t>Contracepţia</a:t>
            </a:r>
            <a:r>
              <a:rPr lang="en-US" sz="1600" i="1" dirty="0" smtClean="0">
                <a:latin typeface="Times New Roman" pitchFamily="18" charset="0"/>
                <a:ea typeface="Times New Roman" pitchFamily="18" charset="0"/>
                <a:cs typeface="Times New Roman" pitchFamily="18" charset="0"/>
              </a:rPr>
              <a:t> (APCOC)</a:t>
            </a:r>
            <a:endParaRPr lang="en-US" sz="1600" b="1" dirty="0" smtClean="0">
              <a:latin typeface="Times New Roman" pitchFamily="18" charset="0"/>
              <a:ea typeface="Times New Roman" pitchFamily="18" charset="0"/>
              <a:cs typeface="Times New Roman" pitchFamily="18" charset="0"/>
            </a:endParaRPr>
          </a:p>
          <a:p>
            <a:pPr lvl="2" indent="-457200" eaLnBrk="0" fontAlgn="base" hangingPunct="0">
              <a:spcBef>
                <a:spcPct val="0"/>
              </a:spcBef>
              <a:spcAft>
                <a:spcPct val="0"/>
              </a:spcAft>
              <a:buBlip>
                <a:blip r:embed="rId2"/>
              </a:buBlip>
            </a:pPr>
            <a:r>
              <a:rPr lang="es-ES" sz="1600" i="1" dirty="0" smtClean="0">
                <a:latin typeface="Times New Roman" pitchFamily="18" charset="0"/>
                <a:ea typeface="Times New Roman" pitchFamily="18" charset="0"/>
                <a:cs typeface="Times New Roman" pitchFamily="18" charset="0"/>
              </a:rPr>
              <a:t>Centro </a:t>
            </a:r>
            <a:r>
              <a:rPr lang="es-ES" sz="1600" i="1" dirty="0" err="1" smtClean="0">
                <a:latin typeface="Times New Roman" pitchFamily="18" charset="0"/>
                <a:ea typeface="Times New Roman" pitchFamily="18" charset="0"/>
                <a:cs typeface="Times New Roman" pitchFamily="18" charset="0"/>
              </a:rPr>
              <a:t>Latinamericano</a:t>
            </a:r>
            <a:r>
              <a:rPr lang="es-ES" sz="1600" i="1" dirty="0" smtClean="0">
                <a:latin typeface="Times New Roman" pitchFamily="18" charset="0"/>
                <a:ea typeface="Times New Roman" pitchFamily="18" charset="0"/>
                <a:cs typeface="Times New Roman" pitchFamily="18" charset="0"/>
              </a:rPr>
              <a:t> Salud y Mujer (CELSAM)</a:t>
            </a:r>
            <a:endParaRPr lang="en-US" sz="1600" b="1" dirty="0" smtClean="0">
              <a:latin typeface="Times New Roman" pitchFamily="18" charset="0"/>
              <a:ea typeface="Times New Roman" pitchFamily="18" charset="0"/>
              <a:cs typeface="Times New Roman" pitchFamily="18" charset="0"/>
            </a:endParaRPr>
          </a:p>
          <a:p>
            <a:pPr lvl="1" eaLnBrk="0" fontAlgn="base" hangingPunct="0">
              <a:spcBef>
                <a:spcPct val="0"/>
              </a:spcBef>
              <a:spcAft>
                <a:spcPct val="0"/>
              </a:spcAft>
              <a:buBlip>
                <a:blip r:embed="rId2"/>
              </a:buBlip>
            </a:pPr>
            <a:r>
              <a:rPr lang="en-US" sz="1600" i="1" dirty="0" smtClean="0">
                <a:latin typeface="Times New Roman" pitchFamily="18" charset="0"/>
                <a:ea typeface="Times New Roman" pitchFamily="18" charset="0"/>
                <a:cs typeface="Times New Roman" pitchFamily="18" charset="0"/>
              </a:rPr>
              <a:t>       </a:t>
            </a:r>
            <a:r>
              <a:rPr lang="en-US" sz="1600" i="1" dirty="0" err="1" smtClean="0">
                <a:latin typeface="Times New Roman" pitchFamily="18" charset="0"/>
                <a:ea typeface="Times New Roman" pitchFamily="18" charset="0"/>
                <a:cs typeface="Times New Roman" pitchFamily="18" charset="0"/>
              </a:rPr>
              <a:t>Societatea</a:t>
            </a:r>
            <a:r>
              <a:rPr lang="en-US" sz="1600" i="1" dirty="0" smtClean="0">
                <a:latin typeface="Times New Roman" pitchFamily="18" charset="0"/>
                <a:ea typeface="Times New Roman" pitchFamily="18" charset="0"/>
                <a:cs typeface="Times New Roman" pitchFamily="18" charset="0"/>
              </a:rPr>
              <a:t> </a:t>
            </a:r>
            <a:r>
              <a:rPr lang="en-US" sz="1600" i="1" dirty="0" err="1" smtClean="0">
                <a:latin typeface="Times New Roman" pitchFamily="18" charset="0"/>
                <a:ea typeface="Times New Roman" pitchFamily="18" charset="0"/>
                <a:cs typeface="Times New Roman" pitchFamily="18" charset="0"/>
              </a:rPr>
              <a:t>Europeana</a:t>
            </a:r>
            <a:r>
              <a:rPr lang="en-US" sz="1600" i="1" dirty="0" smtClean="0">
                <a:latin typeface="Times New Roman" pitchFamily="18" charset="0"/>
                <a:ea typeface="Times New Roman" pitchFamily="18" charset="0"/>
                <a:cs typeface="Times New Roman" pitchFamily="18" charset="0"/>
              </a:rPr>
              <a:t> de </a:t>
            </a:r>
            <a:r>
              <a:rPr lang="en-US" sz="1600" i="1" dirty="0" err="1" smtClean="0">
                <a:latin typeface="Times New Roman" pitchFamily="18" charset="0"/>
                <a:ea typeface="Times New Roman" pitchFamily="18" charset="0"/>
                <a:cs typeface="Times New Roman" pitchFamily="18" charset="0"/>
              </a:rPr>
              <a:t>Contracepţie</a:t>
            </a:r>
            <a:r>
              <a:rPr lang="en-US" sz="1600" i="1" dirty="0" smtClean="0">
                <a:latin typeface="Times New Roman" pitchFamily="18" charset="0"/>
                <a:ea typeface="Times New Roman" pitchFamily="18" charset="0"/>
                <a:cs typeface="Times New Roman" pitchFamily="18" charset="0"/>
              </a:rPr>
              <a:t> </a:t>
            </a:r>
            <a:r>
              <a:rPr lang="en-US" sz="1600" i="1" dirty="0" err="1" smtClean="0">
                <a:latin typeface="Times New Roman" pitchFamily="18" charset="0"/>
                <a:ea typeface="Times New Roman" pitchFamily="18" charset="0"/>
                <a:cs typeface="Times New Roman" pitchFamily="18" charset="0"/>
              </a:rPr>
              <a:t>şi</a:t>
            </a:r>
            <a:r>
              <a:rPr lang="en-US" sz="1600" i="1" dirty="0" smtClean="0">
                <a:latin typeface="Times New Roman" pitchFamily="18" charset="0"/>
                <a:ea typeface="Times New Roman" pitchFamily="18" charset="0"/>
                <a:cs typeface="Times New Roman" pitchFamily="18" charset="0"/>
              </a:rPr>
              <a:t> </a:t>
            </a:r>
            <a:r>
              <a:rPr lang="en-US" sz="1600" i="1" dirty="0" err="1" smtClean="0">
                <a:latin typeface="Times New Roman" pitchFamily="18" charset="0"/>
                <a:ea typeface="Times New Roman" pitchFamily="18" charset="0"/>
                <a:cs typeface="Times New Roman" pitchFamily="18" charset="0"/>
              </a:rPr>
              <a:t>Sănătatea</a:t>
            </a:r>
            <a:r>
              <a:rPr lang="en-US" sz="1600" i="1" dirty="0" smtClean="0">
                <a:latin typeface="Times New Roman" pitchFamily="18" charset="0"/>
                <a:ea typeface="Times New Roman" pitchFamily="18" charset="0"/>
                <a:cs typeface="Times New Roman" pitchFamily="18" charset="0"/>
              </a:rPr>
              <a:t> </a:t>
            </a:r>
            <a:r>
              <a:rPr lang="en-US" sz="1600" i="1" dirty="0" err="1" smtClean="0">
                <a:latin typeface="Times New Roman" pitchFamily="18" charset="0"/>
                <a:ea typeface="Times New Roman" pitchFamily="18" charset="0"/>
                <a:cs typeface="Times New Roman" pitchFamily="18" charset="0"/>
              </a:rPr>
              <a:t>Reproducerii</a:t>
            </a:r>
            <a:r>
              <a:rPr lang="en-US" sz="1600" i="1" dirty="0" smtClean="0">
                <a:latin typeface="Times New Roman" pitchFamily="18" charset="0"/>
                <a:ea typeface="Times New Roman" pitchFamily="18" charset="0"/>
                <a:cs typeface="Times New Roman" pitchFamily="18" charset="0"/>
              </a:rPr>
              <a:t> (ESC)</a:t>
            </a:r>
            <a:endParaRPr lang="en-US" sz="1600" b="1" dirty="0" smtClean="0">
              <a:latin typeface="Times New Roman" pitchFamily="18" charset="0"/>
              <a:ea typeface="Times New Roman" pitchFamily="18" charset="0"/>
              <a:cs typeface="Times New Roman" pitchFamily="18" charset="0"/>
            </a:endParaRPr>
          </a:p>
          <a:p>
            <a:pPr lvl="2" indent="-457200" eaLnBrk="0" fontAlgn="base" hangingPunct="0">
              <a:spcBef>
                <a:spcPct val="0"/>
              </a:spcBef>
              <a:spcAft>
                <a:spcPct val="0"/>
              </a:spcAft>
              <a:buBlip>
                <a:blip r:embed="rId2"/>
              </a:buBlip>
            </a:pPr>
            <a:r>
              <a:rPr lang="pt-BR" sz="1600" i="1" dirty="0" smtClean="0">
                <a:latin typeface="Times New Roman" pitchFamily="18" charset="0"/>
                <a:ea typeface="Times New Roman" pitchFamily="18" charset="0"/>
                <a:cs typeface="Times New Roman" pitchFamily="18" charset="0"/>
              </a:rPr>
              <a:t>Fundaţia Germană pentru Populaţia Lumii (DSW)</a:t>
            </a:r>
            <a:endParaRPr lang="en-US" sz="1600" b="1" dirty="0" smtClean="0">
              <a:latin typeface="Times New Roman" pitchFamily="18" charset="0"/>
              <a:ea typeface="Times New Roman" pitchFamily="18" charset="0"/>
              <a:cs typeface="Times New Roman" pitchFamily="18" charset="0"/>
            </a:endParaRPr>
          </a:p>
          <a:p>
            <a:pPr lvl="1" eaLnBrk="0" fontAlgn="base" hangingPunct="0">
              <a:spcBef>
                <a:spcPct val="0"/>
              </a:spcBef>
              <a:spcAft>
                <a:spcPct val="0"/>
              </a:spcAft>
              <a:buBlip>
                <a:blip r:embed="rId2"/>
              </a:buBlip>
            </a:pPr>
            <a:r>
              <a:rPr lang="en-US" sz="1600" i="1" dirty="0" smtClean="0">
                <a:latin typeface="Times New Roman" pitchFamily="18" charset="0"/>
                <a:ea typeface="Times New Roman" pitchFamily="18" charset="0"/>
                <a:cs typeface="Times New Roman" pitchFamily="18" charset="0"/>
              </a:rPr>
              <a:t>      </a:t>
            </a:r>
            <a:r>
              <a:rPr lang="en-US" sz="1600" i="1" dirty="0" err="1" smtClean="0">
                <a:latin typeface="Times New Roman" pitchFamily="18" charset="0"/>
                <a:ea typeface="Times New Roman" pitchFamily="18" charset="0"/>
                <a:cs typeface="Times New Roman" pitchFamily="18" charset="0"/>
              </a:rPr>
              <a:t>Federaţia</a:t>
            </a:r>
            <a:r>
              <a:rPr lang="en-US" sz="1600" i="1" dirty="0" smtClean="0">
                <a:latin typeface="Times New Roman" pitchFamily="18" charset="0"/>
                <a:ea typeface="Times New Roman" pitchFamily="18" charset="0"/>
                <a:cs typeface="Times New Roman" pitchFamily="18" charset="0"/>
              </a:rPr>
              <a:t> </a:t>
            </a:r>
            <a:r>
              <a:rPr lang="en-US" sz="1600" i="1" dirty="0" err="1" smtClean="0">
                <a:latin typeface="Times New Roman" pitchFamily="18" charset="0"/>
                <a:ea typeface="Times New Roman" pitchFamily="18" charset="0"/>
                <a:cs typeface="Times New Roman" pitchFamily="18" charset="0"/>
              </a:rPr>
              <a:t>Internaţională</a:t>
            </a:r>
            <a:r>
              <a:rPr lang="en-US" sz="1600" i="1" dirty="0" smtClean="0">
                <a:latin typeface="Times New Roman" pitchFamily="18" charset="0"/>
                <a:ea typeface="Times New Roman" pitchFamily="18" charset="0"/>
                <a:cs typeface="Times New Roman" pitchFamily="18" charset="0"/>
              </a:rPr>
              <a:t> de </a:t>
            </a:r>
            <a:r>
              <a:rPr lang="en-US" sz="1600" i="1" dirty="0" err="1" smtClean="0">
                <a:latin typeface="Times New Roman" pitchFamily="18" charset="0"/>
                <a:ea typeface="Times New Roman" pitchFamily="18" charset="0"/>
                <a:cs typeface="Times New Roman" pitchFamily="18" charset="0"/>
              </a:rPr>
              <a:t>Ginecologie</a:t>
            </a:r>
            <a:r>
              <a:rPr lang="en-US" sz="1600" i="1" dirty="0" smtClean="0">
                <a:latin typeface="Times New Roman" pitchFamily="18" charset="0"/>
                <a:ea typeface="Times New Roman" pitchFamily="18" charset="0"/>
                <a:cs typeface="Times New Roman" pitchFamily="18" charset="0"/>
              </a:rPr>
              <a:t> </a:t>
            </a:r>
            <a:r>
              <a:rPr lang="en-US" sz="1600" i="1" dirty="0" err="1" smtClean="0">
                <a:latin typeface="Times New Roman" pitchFamily="18" charset="0"/>
                <a:ea typeface="Times New Roman" pitchFamily="18" charset="0"/>
                <a:cs typeface="Times New Roman" pitchFamily="18" charset="0"/>
              </a:rPr>
              <a:t>Pediatrică</a:t>
            </a:r>
            <a:r>
              <a:rPr lang="en-US" sz="1600" i="1" dirty="0" smtClean="0">
                <a:latin typeface="Times New Roman" pitchFamily="18" charset="0"/>
                <a:ea typeface="Times New Roman" pitchFamily="18" charset="0"/>
                <a:cs typeface="Times New Roman" pitchFamily="18" charset="0"/>
              </a:rPr>
              <a:t> </a:t>
            </a:r>
            <a:r>
              <a:rPr lang="en-US" sz="1600" i="1" dirty="0" err="1" smtClean="0">
                <a:latin typeface="Times New Roman" pitchFamily="18" charset="0"/>
                <a:ea typeface="Times New Roman" pitchFamily="18" charset="0"/>
                <a:cs typeface="Times New Roman" pitchFamily="18" charset="0"/>
              </a:rPr>
              <a:t>şi</a:t>
            </a:r>
            <a:r>
              <a:rPr lang="en-US" sz="1600" i="1" dirty="0" smtClean="0">
                <a:latin typeface="Times New Roman" pitchFamily="18" charset="0"/>
                <a:ea typeface="Times New Roman" pitchFamily="18" charset="0"/>
                <a:cs typeface="Times New Roman" pitchFamily="18" charset="0"/>
              </a:rPr>
              <a:t> </a:t>
            </a:r>
            <a:r>
              <a:rPr lang="en-US" sz="1600" i="1" dirty="0" err="1" smtClean="0">
                <a:latin typeface="Times New Roman" pitchFamily="18" charset="0"/>
                <a:ea typeface="Times New Roman" pitchFamily="18" charset="0"/>
                <a:cs typeface="Times New Roman" pitchFamily="18" charset="0"/>
              </a:rPr>
              <a:t>Adolescentă</a:t>
            </a:r>
            <a:r>
              <a:rPr lang="en-US" sz="1600" i="1" dirty="0" smtClean="0">
                <a:latin typeface="Times New Roman" pitchFamily="18" charset="0"/>
                <a:ea typeface="Times New Roman" pitchFamily="18" charset="0"/>
                <a:cs typeface="Times New Roman" pitchFamily="18" charset="0"/>
              </a:rPr>
              <a:t> (FIGIJ)</a:t>
            </a:r>
            <a:endParaRPr lang="en-US" sz="1600" b="1" dirty="0" smtClean="0">
              <a:latin typeface="Times New Roman" pitchFamily="18" charset="0"/>
              <a:ea typeface="Times New Roman" pitchFamily="18" charset="0"/>
              <a:cs typeface="Times New Roman" pitchFamily="18" charset="0"/>
            </a:endParaRPr>
          </a:p>
          <a:p>
            <a:pPr lvl="2" indent="-457200" eaLnBrk="0" fontAlgn="base" hangingPunct="0">
              <a:spcBef>
                <a:spcPct val="0"/>
              </a:spcBef>
              <a:spcAft>
                <a:spcPct val="0"/>
              </a:spcAft>
              <a:buBlip>
                <a:blip r:embed="rId2"/>
              </a:buBlip>
            </a:pPr>
            <a:r>
              <a:rPr lang="it-IT" sz="1600" i="1" dirty="0" smtClean="0">
                <a:latin typeface="Times New Roman" pitchFamily="18" charset="0"/>
                <a:ea typeface="Times New Roman" pitchFamily="18" charset="0"/>
                <a:cs typeface="Times New Roman" pitchFamily="18" charset="0"/>
              </a:rPr>
              <a:t>Federaţia Internaţională a Planificării Familiale (IPPF)</a:t>
            </a:r>
            <a:endParaRPr lang="en-US" sz="1600" b="1" dirty="0" smtClean="0">
              <a:latin typeface="Times New Roman" pitchFamily="18" charset="0"/>
              <a:ea typeface="Times New Roman" pitchFamily="18" charset="0"/>
              <a:cs typeface="Times New Roman" pitchFamily="18" charset="0"/>
            </a:endParaRPr>
          </a:p>
          <a:p>
            <a:pPr lvl="1" eaLnBrk="0" fontAlgn="base" hangingPunct="0">
              <a:spcBef>
                <a:spcPct val="0"/>
              </a:spcBef>
              <a:spcAft>
                <a:spcPct val="0"/>
              </a:spcAft>
              <a:buBlip>
                <a:blip r:embed="rId2"/>
              </a:buBlip>
            </a:pPr>
            <a:r>
              <a:rPr lang="en-US" sz="1600" i="1" dirty="0" smtClean="0">
                <a:latin typeface="Times New Roman" pitchFamily="18" charset="0"/>
                <a:ea typeface="Times New Roman" pitchFamily="18" charset="0"/>
                <a:cs typeface="Times New Roman" pitchFamily="18" charset="0"/>
              </a:rPr>
              <a:t>      Marie </a:t>
            </a:r>
            <a:r>
              <a:rPr lang="en-US" sz="1600" i="1" dirty="0" err="1" smtClean="0">
                <a:latin typeface="Times New Roman" pitchFamily="18" charset="0"/>
                <a:ea typeface="Times New Roman" pitchFamily="18" charset="0"/>
                <a:cs typeface="Times New Roman" pitchFamily="18" charset="0"/>
              </a:rPr>
              <a:t>Stopes</a:t>
            </a:r>
            <a:r>
              <a:rPr lang="en-US" sz="1600" i="1" dirty="0" smtClean="0">
                <a:latin typeface="Times New Roman" pitchFamily="18" charset="0"/>
                <a:ea typeface="Times New Roman" pitchFamily="18" charset="0"/>
                <a:cs typeface="Times New Roman" pitchFamily="18" charset="0"/>
              </a:rPr>
              <a:t> International (MSI)</a:t>
            </a:r>
            <a:endParaRPr lang="en-US" sz="1600" b="1" dirty="0" smtClean="0">
              <a:latin typeface="Times New Roman" pitchFamily="18" charset="0"/>
              <a:ea typeface="Times New Roman" pitchFamily="18" charset="0"/>
              <a:cs typeface="Times New Roman" pitchFamily="18" charset="0"/>
            </a:endParaRPr>
          </a:p>
          <a:p>
            <a:pPr lvl="1" eaLnBrk="0" fontAlgn="base" hangingPunct="0">
              <a:spcBef>
                <a:spcPct val="0"/>
              </a:spcBef>
              <a:spcAft>
                <a:spcPct val="0"/>
              </a:spcAft>
              <a:buBlip>
                <a:blip r:embed="rId2"/>
              </a:buBlip>
            </a:pPr>
            <a:r>
              <a:rPr lang="en-US" sz="1600" i="1" dirty="0" smtClean="0">
                <a:latin typeface="Times New Roman" pitchFamily="18" charset="0"/>
                <a:ea typeface="Times New Roman" pitchFamily="18" charset="0"/>
                <a:cs typeface="Times New Roman" pitchFamily="18" charset="0"/>
              </a:rPr>
              <a:t>      </a:t>
            </a:r>
            <a:r>
              <a:rPr lang="en-US" sz="1600" i="1" dirty="0" err="1" smtClean="0">
                <a:latin typeface="Times New Roman" pitchFamily="18" charset="0"/>
                <a:ea typeface="Times New Roman" pitchFamily="18" charset="0"/>
                <a:cs typeface="Times New Roman" pitchFamily="18" charset="0"/>
              </a:rPr>
              <a:t>Fundaţia</a:t>
            </a:r>
            <a:r>
              <a:rPr lang="en-US" sz="1600" i="1" dirty="0" smtClean="0">
                <a:latin typeface="Times New Roman" pitchFamily="18" charset="0"/>
                <a:ea typeface="Times New Roman" pitchFamily="18" charset="0"/>
                <a:cs typeface="Times New Roman" pitchFamily="18" charset="0"/>
              </a:rPr>
              <a:t> </a:t>
            </a:r>
            <a:r>
              <a:rPr lang="en-US" sz="1600" i="1" dirty="0" err="1" smtClean="0">
                <a:latin typeface="Times New Roman" pitchFamily="18" charset="0"/>
                <a:ea typeface="Times New Roman" pitchFamily="18" charset="0"/>
                <a:cs typeface="Times New Roman" pitchFamily="18" charset="0"/>
              </a:rPr>
              <a:t>Panamericană</a:t>
            </a:r>
            <a:r>
              <a:rPr lang="en-US" sz="1600" i="1" dirty="0" smtClean="0">
                <a:latin typeface="Times New Roman" pitchFamily="18" charset="0"/>
                <a:ea typeface="Times New Roman" pitchFamily="18" charset="0"/>
                <a:cs typeface="Times New Roman" pitchFamily="18" charset="0"/>
              </a:rPr>
              <a:t> de </a:t>
            </a:r>
            <a:r>
              <a:rPr lang="en-US" sz="1600" i="1" dirty="0" err="1" smtClean="0">
                <a:latin typeface="Times New Roman" pitchFamily="18" charset="0"/>
                <a:ea typeface="Times New Roman" pitchFamily="18" charset="0"/>
                <a:cs typeface="Times New Roman" pitchFamily="18" charset="0"/>
              </a:rPr>
              <a:t>Sănătate</a:t>
            </a:r>
            <a:r>
              <a:rPr lang="en-US" sz="1600" i="1" dirty="0" smtClean="0">
                <a:latin typeface="Times New Roman" pitchFamily="18" charset="0"/>
                <a:ea typeface="Times New Roman" pitchFamily="18" charset="0"/>
                <a:cs typeface="Times New Roman" pitchFamily="18" charset="0"/>
              </a:rPr>
              <a:t> </a:t>
            </a:r>
            <a:r>
              <a:rPr lang="en-US" sz="1600" i="1" dirty="0" err="1" smtClean="0">
                <a:latin typeface="Times New Roman" pitchFamily="18" charset="0"/>
                <a:ea typeface="Times New Roman" pitchFamily="18" charset="0"/>
                <a:cs typeface="Times New Roman" pitchFamily="18" charset="0"/>
              </a:rPr>
              <a:t>şi</a:t>
            </a:r>
            <a:r>
              <a:rPr lang="en-US" sz="1600" i="1" dirty="0" smtClean="0">
                <a:latin typeface="Times New Roman" pitchFamily="18" charset="0"/>
                <a:ea typeface="Times New Roman" pitchFamily="18" charset="0"/>
                <a:cs typeface="Times New Roman" pitchFamily="18" charset="0"/>
              </a:rPr>
              <a:t> </a:t>
            </a:r>
            <a:r>
              <a:rPr lang="en-US" sz="1600" i="1" dirty="0" err="1" smtClean="0">
                <a:latin typeface="Times New Roman" pitchFamily="18" charset="0"/>
                <a:ea typeface="Times New Roman" pitchFamily="18" charset="0"/>
                <a:cs typeface="Times New Roman" pitchFamily="18" charset="0"/>
              </a:rPr>
              <a:t>Educaţie</a:t>
            </a:r>
            <a:r>
              <a:rPr lang="en-US" sz="1600" i="1" dirty="0" smtClean="0">
                <a:latin typeface="Times New Roman" pitchFamily="18" charset="0"/>
                <a:ea typeface="Times New Roman" pitchFamily="18" charset="0"/>
                <a:cs typeface="Times New Roman" pitchFamily="18" charset="0"/>
              </a:rPr>
              <a:t> (PAHEF)</a:t>
            </a:r>
            <a:endParaRPr lang="en-US" sz="1600" b="1" dirty="0" smtClean="0">
              <a:latin typeface="Times New Roman" pitchFamily="18" charset="0"/>
              <a:ea typeface="Times New Roman" pitchFamily="18" charset="0"/>
              <a:cs typeface="Times New Roman" pitchFamily="18" charset="0"/>
            </a:endParaRPr>
          </a:p>
          <a:p>
            <a:pPr lvl="1" eaLnBrk="0" fontAlgn="base" hangingPunct="0">
              <a:spcBef>
                <a:spcPct val="0"/>
              </a:spcBef>
              <a:spcAft>
                <a:spcPct val="0"/>
              </a:spcAft>
              <a:buBlip>
                <a:blip r:embed="rId2"/>
              </a:buBlip>
            </a:pPr>
            <a:r>
              <a:rPr lang="en-US" sz="1600" i="1" dirty="0" smtClean="0">
                <a:latin typeface="Times New Roman" pitchFamily="18" charset="0"/>
                <a:ea typeface="Times New Roman" pitchFamily="18" charset="0"/>
                <a:cs typeface="Times New Roman" pitchFamily="18" charset="0"/>
              </a:rPr>
              <a:t>      </a:t>
            </a:r>
            <a:r>
              <a:rPr lang="en-US" sz="1600" i="1" dirty="0" err="1" smtClean="0">
                <a:latin typeface="Times New Roman" pitchFamily="18" charset="0"/>
                <a:ea typeface="Times New Roman" pitchFamily="18" charset="0"/>
                <a:cs typeface="Times New Roman" pitchFamily="18" charset="0"/>
              </a:rPr>
              <a:t>Consiliul</a:t>
            </a:r>
            <a:r>
              <a:rPr lang="en-US" sz="1600" i="1" dirty="0" smtClean="0">
                <a:latin typeface="Times New Roman" pitchFamily="18" charset="0"/>
                <a:ea typeface="Times New Roman" pitchFamily="18" charset="0"/>
                <a:cs typeface="Times New Roman" pitchFamily="18" charset="0"/>
              </a:rPr>
              <a:t> </a:t>
            </a:r>
            <a:r>
              <a:rPr lang="en-US" sz="1600" i="1" dirty="0" err="1" smtClean="0">
                <a:latin typeface="Times New Roman" pitchFamily="18" charset="0"/>
                <a:ea typeface="Times New Roman" pitchFamily="18" charset="0"/>
                <a:cs typeface="Times New Roman" pitchFamily="18" charset="0"/>
              </a:rPr>
              <a:t>Populaţiei</a:t>
            </a:r>
            <a:endParaRPr lang="en-US" sz="1600" b="1" dirty="0" smtClean="0">
              <a:latin typeface="Times New Roman" pitchFamily="18" charset="0"/>
              <a:ea typeface="Times New Roman" pitchFamily="18" charset="0"/>
              <a:cs typeface="Times New Roman" pitchFamily="18" charset="0"/>
            </a:endParaRPr>
          </a:p>
          <a:p>
            <a:pPr lvl="1" eaLnBrk="0" fontAlgn="base" hangingPunct="0">
              <a:spcBef>
                <a:spcPct val="0"/>
              </a:spcBef>
              <a:spcAft>
                <a:spcPct val="0"/>
              </a:spcAft>
              <a:buBlip>
                <a:blip r:embed="rId2"/>
              </a:buBlip>
            </a:pPr>
            <a:r>
              <a:rPr lang="en-US" sz="1600" i="1" dirty="0" smtClean="0">
                <a:latin typeface="Times New Roman" pitchFamily="18" charset="0"/>
                <a:ea typeface="Times New Roman" pitchFamily="18" charset="0"/>
                <a:cs typeface="Times New Roman" pitchFamily="18" charset="0"/>
              </a:rPr>
              <a:t>      </a:t>
            </a:r>
            <a:r>
              <a:rPr lang="en-US" sz="1600" i="1" dirty="0" err="1" smtClean="0">
                <a:latin typeface="Times New Roman" pitchFamily="18" charset="0"/>
                <a:ea typeface="Times New Roman" pitchFamily="18" charset="0"/>
                <a:cs typeface="Times New Roman" pitchFamily="18" charset="0"/>
              </a:rPr>
              <a:t>Agenţia</a:t>
            </a:r>
            <a:r>
              <a:rPr lang="en-US" sz="1600" i="1" dirty="0" smtClean="0">
                <a:latin typeface="Times New Roman" pitchFamily="18" charset="0"/>
                <a:ea typeface="Times New Roman" pitchFamily="18" charset="0"/>
                <a:cs typeface="Times New Roman" pitchFamily="18" charset="0"/>
              </a:rPr>
              <a:t> </a:t>
            </a:r>
            <a:r>
              <a:rPr lang="en-US" sz="1600" i="1" dirty="0" err="1" smtClean="0">
                <a:latin typeface="Times New Roman" pitchFamily="18" charset="0"/>
                <a:ea typeface="Times New Roman" pitchFamily="18" charset="0"/>
                <a:cs typeface="Times New Roman" pitchFamily="18" charset="0"/>
              </a:rPr>
              <a:t>Americană</a:t>
            </a:r>
            <a:r>
              <a:rPr lang="en-US" sz="1600" i="1" dirty="0" smtClean="0">
                <a:latin typeface="Times New Roman" pitchFamily="18" charset="0"/>
                <a:ea typeface="Times New Roman" pitchFamily="18" charset="0"/>
                <a:cs typeface="Times New Roman" pitchFamily="18" charset="0"/>
              </a:rPr>
              <a:t> </a:t>
            </a:r>
            <a:r>
              <a:rPr lang="en-US" sz="1600" i="1" dirty="0" err="1" smtClean="0">
                <a:latin typeface="Times New Roman" pitchFamily="18" charset="0"/>
                <a:ea typeface="Times New Roman" pitchFamily="18" charset="0"/>
                <a:cs typeface="Times New Roman" pitchFamily="18" charset="0"/>
              </a:rPr>
              <a:t>pentru</a:t>
            </a:r>
            <a:r>
              <a:rPr lang="en-US" sz="1600" i="1" dirty="0" smtClean="0">
                <a:latin typeface="Times New Roman" pitchFamily="18" charset="0"/>
                <a:ea typeface="Times New Roman" pitchFamily="18" charset="0"/>
                <a:cs typeface="Times New Roman" pitchFamily="18" charset="0"/>
              </a:rPr>
              <a:t> </a:t>
            </a:r>
            <a:r>
              <a:rPr lang="en-US" sz="1600" i="1" dirty="0" err="1" smtClean="0">
                <a:latin typeface="Times New Roman" pitchFamily="18" charset="0"/>
                <a:ea typeface="Times New Roman" pitchFamily="18" charset="0"/>
                <a:cs typeface="Times New Roman" pitchFamily="18" charset="0"/>
              </a:rPr>
              <a:t>Dezvoltare</a:t>
            </a:r>
            <a:r>
              <a:rPr lang="en-US" sz="1600" i="1" dirty="0" smtClean="0">
                <a:latin typeface="Times New Roman" pitchFamily="18" charset="0"/>
                <a:ea typeface="Times New Roman" pitchFamily="18" charset="0"/>
                <a:cs typeface="Times New Roman" pitchFamily="18" charset="0"/>
              </a:rPr>
              <a:t> </a:t>
            </a:r>
            <a:r>
              <a:rPr lang="en-US" sz="1600" i="1" dirty="0" err="1" smtClean="0">
                <a:latin typeface="Times New Roman" pitchFamily="18" charset="0"/>
                <a:ea typeface="Times New Roman" pitchFamily="18" charset="0"/>
                <a:cs typeface="Times New Roman" pitchFamily="18" charset="0"/>
              </a:rPr>
              <a:t>Internaţională</a:t>
            </a:r>
            <a:r>
              <a:rPr lang="en-US" sz="1600" i="1" dirty="0" smtClean="0">
                <a:latin typeface="Times New Roman" pitchFamily="18" charset="0"/>
                <a:ea typeface="Times New Roman" pitchFamily="18" charset="0"/>
                <a:cs typeface="Times New Roman" pitchFamily="18" charset="0"/>
              </a:rPr>
              <a:t> (USAID)</a:t>
            </a:r>
            <a:endParaRPr lang="en-US" sz="1600" b="1" dirty="0" smtClean="0">
              <a:latin typeface="Times New Roman" pitchFamily="18" charset="0"/>
              <a:ea typeface="Times New Roman" pitchFamily="18" charset="0"/>
              <a:cs typeface="Times New Roman" pitchFamily="18" charset="0"/>
            </a:endParaRPr>
          </a:p>
          <a:p>
            <a:pPr lvl="1" eaLnBrk="0" fontAlgn="base" hangingPunct="0">
              <a:spcBef>
                <a:spcPct val="0"/>
              </a:spcBef>
              <a:spcAft>
                <a:spcPct val="0"/>
              </a:spcAft>
              <a:buBlip>
                <a:blip r:embed="rId2"/>
              </a:buBlip>
            </a:pPr>
            <a:r>
              <a:rPr lang="es-ES" sz="1600" i="1" dirty="0" smtClean="0">
                <a:latin typeface="Times New Roman" pitchFamily="18" charset="0"/>
                <a:ea typeface="Times New Roman" pitchFamily="18" charset="0"/>
                <a:cs typeface="Times New Roman" pitchFamily="18" charset="0"/>
              </a:rPr>
              <a:t>       </a:t>
            </a:r>
            <a:r>
              <a:rPr lang="es-ES" sz="1600" i="1" dirty="0" err="1" smtClean="0">
                <a:latin typeface="Times New Roman" pitchFamily="18" charset="0"/>
                <a:ea typeface="Times New Roman" pitchFamily="18" charset="0"/>
                <a:cs typeface="Times New Roman" pitchFamily="18" charset="0"/>
              </a:rPr>
              <a:t>Organizaţia</a:t>
            </a:r>
            <a:r>
              <a:rPr lang="es-ES" sz="1600" i="1" dirty="0" smtClean="0">
                <a:latin typeface="Times New Roman" pitchFamily="18" charset="0"/>
                <a:ea typeface="Times New Roman" pitchFamily="18" charset="0"/>
                <a:cs typeface="Times New Roman" pitchFamily="18" charset="0"/>
              </a:rPr>
              <a:t> la nivel global </a:t>
            </a:r>
            <a:r>
              <a:rPr lang="es-ES" sz="1600" i="1" dirty="0" err="1" smtClean="0">
                <a:latin typeface="Times New Roman" pitchFamily="18" charset="0"/>
                <a:ea typeface="Times New Roman" pitchFamily="18" charset="0"/>
                <a:cs typeface="Times New Roman" pitchFamily="18" charset="0"/>
              </a:rPr>
              <a:t>EngenderHealth</a:t>
            </a:r>
            <a:endParaRPr lang="en-US" sz="1600" b="1" dirty="0" smtClean="0">
              <a:latin typeface="Times New Roman" pitchFamily="18" charset="0"/>
              <a:ea typeface="Times New Roman" pitchFamily="18" charset="0"/>
              <a:cs typeface="Times New Roman" pitchFamily="18" charset="0"/>
            </a:endParaRPr>
          </a:p>
          <a:p>
            <a:pPr lvl="1" eaLnBrk="0" fontAlgn="base" hangingPunct="0">
              <a:spcBef>
                <a:spcPct val="0"/>
              </a:spcBef>
              <a:spcAft>
                <a:spcPct val="0"/>
              </a:spcAft>
              <a:buBlip>
                <a:blip r:embed="rId2"/>
              </a:buBlip>
            </a:pPr>
            <a:r>
              <a:rPr lang="es-ES" sz="1600" i="1" dirty="0" smtClean="0">
                <a:latin typeface="Times New Roman" pitchFamily="18" charset="0"/>
                <a:ea typeface="Times New Roman" pitchFamily="18" charset="0"/>
                <a:cs typeface="Times New Roman" pitchFamily="18" charset="0"/>
              </a:rPr>
              <a:t>       </a:t>
            </a:r>
            <a:r>
              <a:rPr lang="es-ES" sz="1600" i="1" dirty="0" err="1" smtClean="0">
                <a:latin typeface="Times New Roman" pitchFamily="18" charset="0"/>
                <a:ea typeface="Times New Roman" pitchFamily="18" charset="0"/>
                <a:cs typeface="Times New Roman" pitchFamily="18" charset="0"/>
              </a:rPr>
              <a:t>Programul</a:t>
            </a:r>
            <a:r>
              <a:rPr lang="es-ES" sz="1600" i="1" dirty="0" smtClean="0">
                <a:latin typeface="Times New Roman" pitchFamily="18" charset="0"/>
                <a:ea typeface="Times New Roman" pitchFamily="18" charset="0"/>
                <a:cs typeface="Times New Roman" pitchFamily="18" charset="0"/>
              </a:rPr>
              <a:t> </a:t>
            </a:r>
            <a:r>
              <a:rPr lang="es-ES" sz="1600" i="1" dirty="0" err="1" smtClean="0">
                <a:latin typeface="Times New Roman" pitchFamily="18" charset="0"/>
                <a:ea typeface="Times New Roman" pitchFamily="18" charset="0"/>
                <a:cs typeface="Times New Roman" pitchFamily="18" charset="0"/>
              </a:rPr>
              <a:t>Naţiunilor</a:t>
            </a:r>
            <a:r>
              <a:rPr lang="es-ES" sz="1600" i="1" dirty="0" smtClean="0">
                <a:latin typeface="Times New Roman" pitchFamily="18" charset="0"/>
                <a:ea typeface="Times New Roman" pitchFamily="18" charset="0"/>
                <a:cs typeface="Times New Roman" pitchFamily="18" charset="0"/>
              </a:rPr>
              <a:t> </a:t>
            </a:r>
            <a:r>
              <a:rPr lang="es-ES" sz="1600" i="1" dirty="0" err="1" smtClean="0">
                <a:latin typeface="Times New Roman" pitchFamily="18" charset="0"/>
                <a:ea typeface="Times New Roman" pitchFamily="18" charset="0"/>
                <a:cs typeface="Times New Roman" pitchFamily="18" charset="0"/>
              </a:rPr>
              <a:t>Unite</a:t>
            </a:r>
            <a:r>
              <a:rPr lang="es-ES" sz="1600" i="1" dirty="0" smtClean="0">
                <a:latin typeface="Times New Roman" pitchFamily="18" charset="0"/>
                <a:ea typeface="Times New Roman" pitchFamily="18" charset="0"/>
                <a:cs typeface="Times New Roman" pitchFamily="18" charset="0"/>
              </a:rPr>
              <a:t> de </a:t>
            </a:r>
            <a:r>
              <a:rPr lang="es-ES" sz="1600" i="1" dirty="0" err="1" smtClean="0">
                <a:latin typeface="Times New Roman" pitchFamily="18" charset="0"/>
                <a:ea typeface="Times New Roman" pitchFamily="18" charset="0"/>
                <a:cs typeface="Times New Roman" pitchFamily="18" charset="0"/>
              </a:rPr>
              <a:t>Dezvoltare</a:t>
            </a:r>
            <a:r>
              <a:rPr lang="es-ES" sz="1600" i="1" dirty="0" smtClean="0">
                <a:latin typeface="Times New Roman" pitchFamily="18" charset="0"/>
                <a:ea typeface="Times New Roman" pitchFamily="18" charset="0"/>
                <a:cs typeface="Times New Roman" pitchFamily="18" charset="0"/>
              </a:rPr>
              <a:t> (UNDP)</a:t>
            </a:r>
            <a:endParaRPr lang="en-US" sz="1600" b="1" dirty="0" smtClean="0">
              <a:latin typeface="Times New Roman" pitchFamily="18" charset="0"/>
              <a:ea typeface="Times New Roman" pitchFamily="18" charset="0"/>
              <a:cs typeface="Times New Roman" pitchFamily="18" charset="0"/>
            </a:endParaRPr>
          </a:p>
          <a:p>
            <a:pPr lvl="1" eaLnBrk="0" fontAlgn="base" hangingPunct="0">
              <a:spcBef>
                <a:spcPct val="0"/>
              </a:spcBef>
              <a:spcAft>
                <a:spcPct val="0"/>
              </a:spcAft>
              <a:buBlip>
                <a:blip r:embed="rId2"/>
              </a:buBlip>
            </a:pPr>
            <a:r>
              <a:rPr lang="es-ES" sz="1600" i="1" dirty="0" smtClean="0">
                <a:latin typeface="Times New Roman" pitchFamily="18" charset="0"/>
                <a:ea typeface="Times New Roman" pitchFamily="18" charset="0"/>
                <a:cs typeface="Times New Roman" pitchFamily="18" charset="0"/>
              </a:rPr>
              <a:t>       </a:t>
            </a:r>
            <a:r>
              <a:rPr lang="es-ES" sz="1600" i="1" dirty="0" err="1" smtClean="0">
                <a:latin typeface="Times New Roman" pitchFamily="18" charset="0"/>
                <a:ea typeface="Times New Roman" pitchFamily="18" charset="0"/>
                <a:cs typeface="Times New Roman" pitchFamily="18" charset="0"/>
              </a:rPr>
              <a:t>Fondul</a:t>
            </a:r>
            <a:r>
              <a:rPr lang="es-ES" sz="1600" i="1" dirty="0" smtClean="0">
                <a:latin typeface="Times New Roman" pitchFamily="18" charset="0"/>
                <a:ea typeface="Times New Roman" pitchFamily="18" charset="0"/>
                <a:cs typeface="Times New Roman" pitchFamily="18" charset="0"/>
              </a:rPr>
              <a:t> </a:t>
            </a:r>
            <a:r>
              <a:rPr lang="es-ES" sz="1600" i="1" dirty="0" err="1" smtClean="0">
                <a:latin typeface="Times New Roman" pitchFamily="18" charset="0"/>
                <a:ea typeface="Times New Roman" pitchFamily="18" charset="0"/>
                <a:cs typeface="Times New Roman" pitchFamily="18" charset="0"/>
              </a:rPr>
              <a:t>pentru</a:t>
            </a:r>
            <a:r>
              <a:rPr lang="es-ES" sz="1600" i="1" dirty="0" smtClean="0">
                <a:latin typeface="Times New Roman" pitchFamily="18" charset="0"/>
                <a:ea typeface="Times New Roman" pitchFamily="18" charset="0"/>
                <a:cs typeface="Times New Roman" pitchFamily="18" charset="0"/>
              </a:rPr>
              <a:t> </a:t>
            </a:r>
            <a:r>
              <a:rPr lang="es-ES" sz="1600" i="1" dirty="0" err="1" smtClean="0">
                <a:latin typeface="Times New Roman" pitchFamily="18" charset="0"/>
                <a:ea typeface="Times New Roman" pitchFamily="18" charset="0"/>
                <a:cs typeface="Times New Roman" pitchFamily="18" charset="0"/>
              </a:rPr>
              <a:t>Populaţie</a:t>
            </a:r>
            <a:r>
              <a:rPr lang="es-ES" sz="1600" i="1" dirty="0" smtClean="0">
                <a:latin typeface="Times New Roman" pitchFamily="18" charset="0"/>
                <a:ea typeface="Times New Roman" pitchFamily="18" charset="0"/>
                <a:cs typeface="Times New Roman" pitchFamily="18" charset="0"/>
              </a:rPr>
              <a:t> al </a:t>
            </a:r>
            <a:r>
              <a:rPr lang="es-ES" sz="1600" i="1" dirty="0" err="1" smtClean="0">
                <a:latin typeface="Times New Roman" pitchFamily="18" charset="0"/>
                <a:ea typeface="Times New Roman" pitchFamily="18" charset="0"/>
                <a:cs typeface="Times New Roman" pitchFamily="18" charset="0"/>
              </a:rPr>
              <a:t>Naţiunilor</a:t>
            </a:r>
            <a:r>
              <a:rPr lang="es-ES" sz="1600" i="1" dirty="0" smtClean="0">
                <a:latin typeface="Times New Roman" pitchFamily="18" charset="0"/>
                <a:ea typeface="Times New Roman" pitchFamily="18" charset="0"/>
                <a:cs typeface="Times New Roman" pitchFamily="18" charset="0"/>
              </a:rPr>
              <a:t> </a:t>
            </a:r>
            <a:r>
              <a:rPr lang="es-ES" sz="1600" i="1" dirty="0" err="1" smtClean="0">
                <a:latin typeface="Times New Roman" pitchFamily="18" charset="0"/>
                <a:ea typeface="Times New Roman" pitchFamily="18" charset="0"/>
                <a:cs typeface="Times New Roman" pitchFamily="18" charset="0"/>
              </a:rPr>
              <a:t>Unite</a:t>
            </a:r>
            <a:r>
              <a:rPr lang="es-ES" sz="1600" i="1" dirty="0" smtClean="0">
                <a:latin typeface="Times New Roman" pitchFamily="18" charset="0"/>
                <a:ea typeface="Times New Roman" pitchFamily="18" charset="0"/>
                <a:cs typeface="Times New Roman" pitchFamily="18" charset="0"/>
              </a:rPr>
              <a:t> (UNFPA) </a:t>
            </a:r>
            <a:endParaRPr lang="en-US" sz="1600" b="1" dirty="0" smtClean="0">
              <a:latin typeface="Times New Roman" pitchFamily="18" charset="0"/>
              <a:ea typeface="Times New Roman" pitchFamily="18" charset="0"/>
              <a:cs typeface="Times New Roman" pitchFamily="18" charset="0"/>
            </a:endParaRPr>
          </a:p>
          <a:p>
            <a:pPr lvl="1" eaLnBrk="0" fontAlgn="base" hangingPunct="0">
              <a:spcBef>
                <a:spcPct val="0"/>
              </a:spcBef>
              <a:spcAft>
                <a:spcPct val="0"/>
              </a:spcAft>
              <a:buBlip>
                <a:blip r:embed="rId2"/>
              </a:buBlip>
            </a:pPr>
            <a:r>
              <a:rPr lang="ro-RO" sz="1600" i="1" dirty="0" smtClean="0">
                <a:latin typeface="Times New Roman" pitchFamily="18" charset="0"/>
                <a:ea typeface="Times New Roman" pitchFamily="18" charset="0"/>
                <a:cs typeface="Times New Roman" pitchFamily="18" charset="0"/>
              </a:rPr>
              <a:t>  </a:t>
            </a:r>
            <a:r>
              <a:rPr lang="en-US" sz="1600" i="1" dirty="0" smtClean="0">
                <a:latin typeface="Times New Roman" pitchFamily="18" charset="0"/>
                <a:ea typeface="Times New Roman" pitchFamily="18" charset="0"/>
                <a:cs typeface="Times New Roman" pitchFamily="18" charset="0"/>
              </a:rPr>
              <a:t>     </a:t>
            </a:r>
            <a:r>
              <a:rPr lang="es-ES" sz="1600" i="1" dirty="0" smtClean="0">
                <a:latin typeface="Times New Roman" pitchFamily="18" charset="0"/>
                <a:ea typeface="Times New Roman" pitchFamily="18" charset="0"/>
                <a:cs typeface="Times New Roman" pitchFamily="18" charset="0"/>
              </a:rPr>
              <a:t>Banca </a:t>
            </a:r>
            <a:r>
              <a:rPr lang="es-ES" sz="1600" i="1" dirty="0" err="1" smtClean="0">
                <a:latin typeface="Times New Roman" pitchFamily="18" charset="0"/>
                <a:ea typeface="Times New Roman" pitchFamily="18" charset="0"/>
                <a:cs typeface="Times New Roman" pitchFamily="18" charset="0"/>
              </a:rPr>
              <a:t>Mondială</a:t>
            </a:r>
            <a:endParaRPr lang="ro-RO" sz="1600" i="1" dirty="0" smtClean="0">
              <a:latin typeface="Times New Roman" pitchFamily="18" charset="0"/>
              <a:ea typeface="Times New Roman" pitchFamily="18" charset="0"/>
              <a:cs typeface="Times New Roman" pitchFamily="18" charset="0"/>
            </a:endParaRPr>
          </a:p>
          <a:p>
            <a:pPr lvl="1" eaLnBrk="0" fontAlgn="base" hangingPunct="0">
              <a:spcBef>
                <a:spcPct val="0"/>
              </a:spcBef>
              <a:spcAft>
                <a:spcPct val="0"/>
              </a:spcAft>
              <a:buBlip>
                <a:blip r:embed="rId2"/>
              </a:buBlip>
            </a:pPr>
            <a:r>
              <a:rPr lang="ro-RO" sz="1600" b="1" i="1" dirty="0" smtClean="0">
                <a:latin typeface="Times New Roman" pitchFamily="18" charset="0"/>
                <a:ea typeface="Times New Roman" pitchFamily="18" charset="0"/>
                <a:cs typeface="Times New Roman" pitchFamily="18" charset="0"/>
              </a:rPr>
              <a:t> </a:t>
            </a:r>
            <a:r>
              <a:rPr lang="en-US" sz="1600" b="1" i="1" dirty="0" smtClean="0">
                <a:latin typeface="Times New Roman" pitchFamily="18" charset="0"/>
                <a:ea typeface="Times New Roman" pitchFamily="18" charset="0"/>
                <a:cs typeface="Times New Roman" pitchFamily="18" charset="0"/>
              </a:rPr>
              <a:t>      </a:t>
            </a:r>
            <a:r>
              <a:rPr lang="it-IT" sz="1600" i="1" dirty="0" smtClean="0">
                <a:latin typeface="Times New Roman" pitchFamily="18" charset="0"/>
                <a:ea typeface="Times New Roman" pitchFamily="18" charset="0"/>
                <a:cs typeface="Times New Roman" pitchFamily="18" charset="0"/>
              </a:rPr>
              <a:t>Fondul Naţiunilor Unite pentru Copii (UNICEF)</a:t>
            </a:r>
            <a:endParaRPr lang="ro-RO" sz="1600" i="1" dirty="0" smtClean="0">
              <a:latin typeface="Times New Roman" pitchFamily="18" charset="0"/>
              <a:ea typeface="Times New Roman" pitchFamily="18" charset="0"/>
              <a:cs typeface="Times New Roman" pitchFamily="18" charset="0"/>
            </a:endParaRPr>
          </a:p>
          <a:p>
            <a:pPr lvl="2" indent="-457200" eaLnBrk="0" fontAlgn="base" hangingPunct="0">
              <a:spcBef>
                <a:spcPct val="0"/>
              </a:spcBef>
              <a:spcAft>
                <a:spcPct val="0"/>
              </a:spcAft>
              <a:buBlip>
                <a:blip r:embed="rId2"/>
              </a:buBlip>
            </a:pPr>
            <a:r>
              <a:rPr lang="ro-RO" dirty="0" smtClean="0">
                <a:latin typeface="Times New Roman" pitchFamily="18" charset="0"/>
                <a:ea typeface="Times New Roman" pitchFamily="18" charset="0"/>
                <a:cs typeface="Times New Roman" pitchFamily="18" charset="0"/>
              </a:rPr>
              <a:t>Î</a:t>
            </a:r>
            <a:r>
              <a:rPr lang="it-IT" dirty="0" smtClean="0">
                <a:latin typeface="Times New Roman" pitchFamily="18" charset="0"/>
                <a:ea typeface="Times New Roman" pitchFamily="18" charset="0"/>
                <a:cs typeface="Times New Roman" pitchFamily="18" charset="0"/>
              </a:rPr>
              <a:t>n </a:t>
            </a:r>
            <a:r>
              <a:rPr lang="it-IT" b="1" dirty="0" smtClean="0">
                <a:latin typeface="Times New Roman" pitchFamily="18" charset="0"/>
                <a:ea typeface="Times New Roman" pitchFamily="18" charset="0"/>
                <a:cs typeface="Times New Roman" pitchFamily="18" charset="0"/>
              </a:rPr>
              <a:t>Rom</a:t>
            </a:r>
            <a:r>
              <a:rPr lang="ro-RO" b="1" dirty="0" smtClean="0">
                <a:latin typeface="Times New Roman" pitchFamily="18" charset="0"/>
                <a:ea typeface="Times New Roman" pitchFamily="18" charset="0"/>
                <a:cs typeface="Times New Roman" pitchFamily="18" charset="0"/>
              </a:rPr>
              <a:t>â</a:t>
            </a:r>
            <a:r>
              <a:rPr lang="it-IT" b="1" dirty="0" smtClean="0">
                <a:latin typeface="Times New Roman" pitchFamily="18" charset="0"/>
                <a:ea typeface="Times New Roman" pitchFamily="18" charset="0"/>
                <a:cs typeface="Times New Roman" pitchFamily="18" charset="0"/>
              </a:rPr>
              <a:t>nia</a:t>
            </a:r>
            <a:r>
              <a:rPr lang="it-IT" dirty="0" smtClean="0">
                <a:latin typeface="Times New Roman" pitchFamily="18" charset="0"/>
                <a:ea typeface="Times New Roman" pitchFamily="18" charset="0"/>
                <a:cs typeface="Times New Roman" pitchFamily="18" charset="0"/>
              </a:rPr>
              <a:t>, ZMC a fost sus</a:t>
            </a:r>
            <a:r>
              <a:rPr lang="ro-RO" dirty="0" smtClean="0">
                <a:latin typeface="Times New Roman" pitchFamily="18" charset="0"/>
                <a:ea typeface="Times New Roman" pitchFamily="18" charset="0"/>
                <a:cs typeface="Times New Roman" pitchFamily="18" charset="0"/>
              </a:rPr>
              <a:t>ţ</a:t>
            </a:r>
            <a:r>
              <a:rPr lang="it-IT" dirty="0" smtClean="0">
                <a:latin typeface="Times New Roman" pitchFamily="18" charset="0"/>
                <a:ea typeface="Times New Roman" pitchFamily="18" charset="0"/>
                <a:cs typeface="Times New Roman" pitchFamily="18" charset="0"/>
              </a:rPr>
              <a:t>inut</a:t>
            </a:r>
            <a:r>
              <a:rPr lang="ro-RO" dirty="0" smtClean="0">
                <a:latin typeface="Times New Roman" pitchFamily="18" charset="0"/>
                <a:ea typeface="Times New Roman" pitchFamily="18" charset="0"/>
                <a:cs typeface="Times New Roman" pitchFamily="18" charset="0"/>
              </a:rPr>
              <a:t>ă</a:t>
            </a:r>
            <a:r>
              <a:rPr lang="it-IT" dirty="0" smtClean="0">
                <a:latin typeface="Times New Roman" pitchFamily="18" charset="0"/>
                <a:ea typeface="Times New Roman" pitchFamily="18" charset="0"/>
                <a:cs typeface="Times New Roman" pitchFamily="18" charset="0"/>
              </a:rPr>
              <a:t> de </a:t>
            </a:r>
            <a:r>
              <a:rPr lang="it-IT" i="1" dirty="0" smtClean="0">
                <a:latin typeface="Times New Roman" pitchFamily="18" charset="0"/>
                <a:ea typeface="Times New Roman" pitchFamily="18" charset="0"/>
                <a:cs typeface="Times New Roman" pitchFamily="18" charset="0"/>
              </a:rPr>
              <a:t>Funda</a:t>
            </a:r>
            <a:r>
              <a:rPr lang="ro-RO" i="1" dirty="0" smtClean="0">
                <a:latin typeface="Times New Roman" pitchFamily="18" charset="0"/>
                <a:ea typeface="Times New Roman" pitchFamily="18" charset="0"/>
                <a:cs typeface="Times New Roman" pitchFamily="18" charset="0"/>
              </a:rPr>
              <a:t>ţ</a:t>
            </a:r>
            <a:r>
              <a:rPr lang="it-IT" i="1" dirty="0" smtClean="0">
                <a:latin typeface="Times New Roman" pitchFamily="18" charset="0"/>
                <a:ea typeface="Times New Roman" pitchFamily="18" charset="0"/>
                <a:cs typeface="Times New Roman" pitchFamily="18" charset="0"/>
              </a:rPr>
              <a:t>ia Tineri pentru Tineri </a:t>
            </a:r>
            <a:r>
              <a:rPr lang="ro-RO" dirty="0" smtClean="0">
                <a:latin typeface="Times New Roman" pitchFamily="18" charset="0"/>
                <a:ea typeface="Times New Roman" pitchFamily="18" charset="0"/>
                <a:cs typeface="Times New Roman" pitchFamily="18" charset="0"/>
              </a:rPr>
              <a:t>ş</a:t>
            </a:r>
            <a:r>
              <a:rPr lang="it-IT" dirty="0" smtClean="0">
                <a:latin typeface="Times New Roman" pitchFamily="18" charset="0"/>
                <a:ea typeface="Times New Roman" pitchFamily="18" charset="0"/>
                <a:cs typeface="Times New Roman" pitchFamily="18" charset="0"/>
              </a:rPr>
              <a:t>i</a:t>
            </a:r>
            <a:r>
              <a:rPr lang="it-IT" i="1" dirty="0" smtClean="0">
                <a:latin typeface="Times New Roman" pitchFamily="18" charset="0"/>
                <a:ea typeface="Times New Roman" pitchFamily="18" charset="0"/>
                <a:cs typeface="Times New Roman" pitchFamily="18" charset="0"/>
              </a:rPr>
              <a:t> Societatea de Educa</a:t>
            </a:r>
            <a:r>
              <a:rPr lang="ro-RO" i="1" dirty="0" smtClean="0">
                <a:latin typeface="Times New Roman" pitchFamily="18" charset="0"/>
                <a:ea typeface="Times New Roman" pitchFamily="18" charset="0"/>
                <a:cs typeface="Times New Roman" pitchFamily="18" charset="0"/>
              </a:rPr>
              <a:t>ţ</a:t>
            </a:r>
            <a:r>
              <a:rPr lang="it-IT" i="1" dirty="0" smtClean="0">
                <a:latin typeface="Times New Roman" pitchFamily="18" charset="0"/>
                <a:ea typeface="Times New Roman" pitchFamily="18" charset="0"/>
                <a:cs typeface="Times New Roman" pitchFamily="18" charset="0"/>
              </a:rPr>
              <a:t>ie Contraceptiv</a:t>
            </a:r>
            <a:r>
              <a:rPr lang="ro-RO" i="1" dirty="0" smtClean="0">
                <a:latin typeface="Times New Roman" pitchFamily="18" charset="0"/>
                <a:ea typeface="Times New Roman" pitchFamily="18" charset="0"/>
                <a:cs typeface="Times New Roman" pitchFamily="18" charset="0"/>
              </a:rPr>
              <a:t>ă ş</a:t>
            </a:r>
            <a:r>
              <a:rPr lang="it-IT" i="1" dirty="0" smtClean="0">
                <a:latin typeface="Times New Roman" pitchFamily="18" charset="0"/>
                <a:ea typeface="Times New Roman" pitchFamily="18" charset="0"/>
                <a:cs typeface="Times New Roman" pitchFamily="18" charset="0"/>
              </a:rPr>
              <a:t>i Sexual</a:t>
            </a:r>
            <a:r>
              <a:rPr lang="ro-RO" i="1" dirty="0" smtClean="0">
                <a:latin typeface="Times New Roman" pitchFamily="18" charset="0"/>
                <a:ea typeface="Times New Roman" pitchFamily="18" charset="0"/>
                <a:cs typeface="Times New Roman" pitchFamily="18" charset="0"/>
              </a:rPr>
              <a:t>ă</a:t>
            </a:r>
            <a:r>
              <a:rPr lang="it-IT" i="1" dirty="0" smtClean="0">
                <a:latin typeface="Times New Roman" pitchFamily="18" charset="0"/>
                <a:ea typeface="Times New Roman" pitchFamily="18" charset="0"/>
                <a:cs typeface="Times New Roman" pitchFamily="18" charset="0"/>
              </a:rPr>
              <a:t> (SECS)</a:t>
            </a:r>
            <a:r>
              <a:rPr lang="it-IT" dirty="0" smtClean="0">
                <a:latin typeface="Times New Roman" pitchFamily="18" charset="0"/>
                <a:ea typeface="Times New Roman" pitchFamily="18" charset="0"/>
                <a:cs typeface="Times New Roman" pitchFamily="18" charset="0"/>
              </a:rPr>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609600" y="2971800"/>
            <a:ext cx="8153400" cy="33239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 typeface="Wingdings" pitchFamily="2" charset="2"/>
              <a:buChar char="q"/>
              <a:tabLst/>
            </a:pPr>
            <a:r>
              <a:rPr kumimoji="0" lang="ro-RO" sz="1600" b="0" i="0" u="none" strike="noStrike" cap="none" normalizeH="0" baseline="0" dirty="0" smtClean="0">
                <a:ln>
                  <a:noFill/>
                </a:ln>
                <a:effectLst/>
                <a:latin typeface="Times New Roman" pitchFamily="18" charset="0"/>
                <a:ea typeface="Times New Roman" pitchFamily="18" charset="0"/>
                <a:cs typeface="Times New Roman" pitchFamily="18" charset="0"/>
              </a:rPr>
              <a:t>În 2014, conform CDC  (Centers of Disease Control and Prevention), aproximativ 250.000 de copii au fost născuți de femei cu vârste între 15-19 ani, cu o natalitate de 24,2 la 1000 de femei din acest grup de vârstă, cu o scădere de 9% față de 2013. Adolescenții par să fie mai puțin active sexual, iar cei activi utilizează mai mult metode de protecție față de anii anteriori (3).</a:t>
            </a:r>
            <a:endParaRPr kumimoji="0" lang="en-US" sz="1600" b="0" i="0" u="none" strike="noStrike" cap="none" normalizeH="0" baseline="0" dirty="0" smtClean="0">
              <a:ln>
                <a:noFill/>
              </a:ln>
              <a:effectLst/>
              <a:latin typeface="Times New Roman" pitchFamily="18" charset="0"/>
              <a:ea typeface="Times New Roman" pitchFamily="18" charset="0"/>
              <a:cs typeface="Times New Roman" pitchFamily="18" charset="0"/>
            </a:endParaRPr>
          </a:p>
          <a:p>
            <a:pPr marL="0" marR="0" lvl="0" indent="457200" algn="l" defTabSz="914400" rtl="0" eaLnBrk="1" fontAlgn="base" latinLnBrk="0" hangingPunct="1">
              <a:lnSpc>
                <a:spcPct val="100000"/>
              </a:lnSpc>
              <a:spcBef>
                <a:spcPct val="0"/>
              </a:spcBef>
              <a:spcAft>
                <a:spcPct val="0"/>
              </a:spcAft>
              <a:buClrTx/>
              <a:buSzTx/>
              <a:tabLst/>
            </a:pPr>
            <a:endParaRPr lang="en-US" dirty="0" smtClean="0">
              <a:solidFill>
                <a:srgbClr val="7030A0"/>
              </a:solidFill>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ro-RO" sz="1600" b="0" i="0" u="none" strike="noStrike" cap="none" normalizeH="0" baseline="0" dirty="0" smtClean="0">
                <a:ln>
                  <a:noFill/>
                </a:ln>
                <a:effectLst/>
                <a:latin typeface="Times New Roman" pitchFamily="18" charset="0"/>
                <a:ea typeface="Times New Roman" pitchFamily="18" charset="0"/>
                <a:cs typeface="Times New Roman" pitchFamily="18" charset="0"/>
              </a:rPr>
              <a:t>În </a:t>
            </a:r>
            <a:r>
              <a:rPr kumimoji="0" lang="ro-RO" sz="1600" b="1" i="0" u="none" strike="noStrike" cap="none" normalizeH="0" baseline="0" dirty="0" smtClean="0">
                <a:ln>
                  <a:noFill/>
                </a:ln>
                <a:effectLst/>
                <a:latin typeface="Times New Roman" pitchFamily="18" charset="0"/>
                <a:ea typeface="Times New Roman" pitchFamily="18" charset="0"/>
                <a:cs typeface="Times New Roman" pitchFamily="18" charset="0"/>
              </a:rPr>
              <a:t>2015</a:t>
            </a:r>
            <a:r>
              <a:rPr kumimoji="0" lang="ro-RO" sz="1600" b="0" i="0" u="none" strike="noStrike" cap="none" normalizeH="0" baseline="0" dirty="0" smtClean="0">
                <a:ln>
                  <a:noFill/>
                </a:ln>
                <a:effectLst/>
                <a:latin typeface="Times New Roman" pitchFamily="18" charset="0"/>
                <a:ea typeface="Times New Roman" pitchFamily="18" charset="0"/>
                <a:cs typeface="Times New Roman" pitchFamily="18" charset="0"/>
              </a:rPr>
              <a:t>, aproximativ 43% dintre adolescentele din SUA cu vârste între 15-19 ani, au avut relații sexuale (16). 4 din 5 (86%) din ele au folosit metode contraceptive. Sub 5% dintre adolescente au utilizat metodele cele mai eficiente. Nașterile la adolescente în SUA s-au redus, dar peste 273.000 de copii au fost născuți de către adolescente în 2013. Aproximativ 90% dintre tineri utilizează metode contraceptive, în special dispozitivele intrauterine, cunoscute ca Contracepția Reversibilă de Lungă Durată (Long-Acting Reversible Contraception - LARC), care protejează de sarcină între 3-10 ani (27).</a:t>
            </a:r>
            <a:endParaRPr kumimoji="0" lang="en-US" sz="1600" b="0" i="0" u="none" strike="noStrike" cap="none" normalizeH="0" baseline="0" dirty="0" smtClean="0">
              <a:ln>
                <a:noFill/>
              </a:ln>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effectLst/>
              <a:latin typeface="Arial" pitchFamily="34" charset="0"/>
              <a:cs typeface="Arial" pitchFamily="34" charset="0"/>
            </a:endParaRPr>
          </a:p>
        </p:txBody>
      </p:sp>
      <p:sp>
        <p:nvSpPr>
          <p:cNvPr id="3" name="Rectangle 2"/>
          <p:cNvSpPr/>
          <p:nvPr/>
        </p:nvSpPr>
        <p:spPr>
          <a:xfrm>
            <a:off x="533400" y="304800"/>
            <a:ext cx="7924800" cy="861774"/>
          </a:xfrm>
          <a:prstGeom prst="rect">
            <a:avLst/>
          </a:prstGeom>
        </p:spPr>
        <p:txBody>
          <a:bodyPr wrap="square">
            <a:spAutoFit/>
          </a:bodyPr>
          <a:lstStyle/>
          <a:p>
            <a:pPr algn="just">
              <a:buFont typeface="Wingdings" pitchFamily="2" charset="2"/>
              <a:buChar char="q"/>
            </a:pPr>
            <a:r>
              <a:rPr lang="it-IT" dirty="0" smtClean="0">
                <a:solidFill>
                  <a:srgbClr val="7030A0"/>
                </a:solidFill>
                <a:latin typeface="Times New Roman" pitchFamily="18" charset="0"/>
                <a:cs typeface="Times New Roman" pitchFamily="18" charset="0"/>
              </a:rPr>
              <a:t> </a:t>
            </a:r>
            <a:r>
              <a:rPr lang="it-IT" sz="1600" dirty="0" smtClean="0">
                <a:latin typeface="Times New Roman" pitchFamily="18" charset="0"/>
                <a:cs typeface="Times New Roman" pitchFamily="18" charset="0"/>
              </a:rPr>
              <a:t>În Statele Unite, peste 440 de clinici furnizează servicii pacienților care doresc să depășească infertilitatea. CDC colectează datele de la toate clinicile de fertilitate din Statele Unite ale Americii și calculează ratele standardizate pentru fiecare clinică</a:t>
            </a:r>
            <a:r>
              <a:rPr lang="ro-RO" sz="1600" dirty="0" smtClean="0">
                <a:latin typeface="Times New Roman" pitchFamily="18" charset="0"/>
                <a:cs typeface="Times New Roman" pitchFamily="18" charset="0"/>
              </a:rPr>
              <a:t> (22)</a:t>
            </a:r>
            <a:r>
              <a:rPr lang="it-IT" sz="1600" dirty="0" smtClean="0">
                <a:latin typeface="Times New Roman" pitchFamily="18" charset="0"/>
                <a:cs typeface="Times New Roman" pitchFamily="18" charset="0"/>
              </a:rPr>
              <a:t>. </a:t>
            </a:r>
            <a:endParaRPr lang="en-US" sz="1600" dirty="0">
              <a:latin typeface="Times New Roman" pitchFamily="18" charset="0"/>
              <a:cs typeface="Times New Roman" pitchFamily="18" charset="0"/>
            </a:endParaRPr>
          </a:p>
        </p:txBody>
      </p:sp>
      <p:sp>
        <p:nvSpPr>
          <p:cNvPr id="4" name="Rectangle 3"/>
          <p:cNvSpPr/>
          <p:nvPr/>
        </p:nvSpPr>
        <p:spPr>
          <a:xfrm>
            <a:off x="533400" y="1295400"/>
            <a:ext cx="8382000" cy="1354217"/>
          </a:xfrm>
          <a:prstGeom prst="rect">
            <a:avLst/>
          </a:prstGeom>
        </p:spPr>
        <p:txBody>
          <a:bodyPr wrap="square">
            <a:spAutoFit/>
          </a:bodyPr>
          <a:lstStyle/>
          <a:p>
            <a:pPr algn="just">
              <a:buFont typeface="Wingdings" pitchFamily="2" charset="2"/>
              <a:buChar char="q"/>
            </a:pPr>
            <a:r>
              <a:rPr lang="it-IT" dirty="0" smtClean="0">
                <a:solidFill>
                  <a:srgbClr val="7030A0"/>
                </a:solidFill>
                <a:latin typeface="Times New Roman" pitchFamily="18" charset="0"/>
                <a:cs typeface="Times New Roman" pitchFamily="18" charset="0"/>
              </a:rPr>
              <a:t> </a:t>
            </a:r>
            <a:r>
              <a:rPr lang="it-IT" sz="1600" dirty="0" smtClean="0">
                <a:latin typeface="Times New Roman" pitchFamily="18" charset="0"/>
                <a:cs typeface="Times New Roman" pitchFamily="18" charset="0"/>
              </a:rPr>
              <a:t>NASS (Sistemul național de supraveghere a ART) este sistemul de raportare a datelor CDC-aprobate numai pentru procedurile ART (Tehnologia Reproducerii Asistate).</a:t>
            </a:r>
            <a:r>
              <a:rPr lang="it-IT" sz="1600" dirty="0" smtClean="0"/>
              <a:t> </a:t>
            </a:r>
            <a:r>
              <a:rPr lang="it-IT" sz="1600" dirty="0" smtClean="0">
                <a:latin typeface="Times New Roman" pitchFamily="18" charset="0"/>
                <a:cs typeface="Times New Roman" pitchFamily="18" charset="0"/>
              </a:rPr>
              <a:t>La începutul anului 2016, o versiune actualizată a Sistemului de Supraveghere ART Național, NASS 2.0, va fi deschis</a:t>
            </a:r>
            <a:r>
              <a:rPr lang="ro-RO" sz="1600" dirty="0" smtClean="0">
                <a:latin typeface="Times New Roman" pitchFamily="18" charset="0"/>
                <a:cs typeface="Times New Roman" pitchFamily="18" charset="0"/>
              </a:rPr>
              <a:t>ă</a:t>
            </a:r>
            <a:r>
              <a:rPr lang="it-IT" sz="1600" dirty="0" smtClean="0">
                <a:latin typeface="Times New Roman" pitchFamily="18" charset="0"/>
                <a:cs typeface="Times New Roman" pitchFamily="18" charset="0"/>
              </a:rPr>
              <a:t> pentru transmiterea de date (14). Aceste nevoi se datorează schimbărilor rapide în domeniul ART, în cazul în care noi metode și abordări de tratament sunt adaptate rapid (</a:t>
            </a:r>
            <a:r>
              <a:rPr lang="ro-RO" sz="1600" dirty="0" smtClean="0">
                <a:latin typeface="Times New Roman" pitchFamily="18" charset="0"/>
                <a:cs typeface="Times New Roman" pitchFamily="18" charset="0"/>
              </a:rPr>
              <a:t>22</a:t>
            </a:r>
            <a:r>
              <a:rPr lang="it-IT" sz="1600" dirty="0" smtClean="0">
                <a:latin typeface="Times New Roman" pitchFamily="18" charset="0"/>
                <a:cs typeface="Times New Roman" pitchFamily="18" charset="0"/>
              </a:rPr>
              <a:t>). </a:t>
            </a:r>
            <a:endParaRPr lang="en-US" sz="1600"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228601" y="3113532"/>
          <a:ext cx="8458198" cy="981456"/>
        </p:xfrm>
        <a:graphic>
          <a:graphicData uri="http://schemas.openxmlformats.org/drawingml/2006/table">
            <a:tbl>
              <a:tblPr/>
              <a:tblGrid>
                <a:gridCol w="1676399"/>
                <a:gridCol w="1684992"/>
                <a:gridCol w="1289836"/>
                <a:gridCol w="931185"/>
                <a:gridCol w="1617219"/>
                <a:gridCol w="1258567"/>
              </a:tblGrid>
              <a:tr h="155499">
                <a:tc rowSpan="2">
                  <a:txBody>
                    <a:bodyPr/>
                    <a:lstStyle/>
                    <a:p>
                      <a:pPr marL="0" marR="0" algn="just" fontAlgn="base">
                        <a:lnSpc>
                          <a:spcPct val="115000"/>
                        </a:lnSpc>
                        <a:spcBef>
                          <a:spcPts val="0"/>
                        </a:spcBef>
                        <a:spcAft>
                          <a:spcPts val="0"/>
                        </a:spcAft>
                      </a:pPr>
                      <a:r>
                        <a:rPr lang="ro-RO" sz="1400" dirty="0">
                          <a:latin typeface="Calibri"/>
                          <a:ea typeface="Times New Roman"/>
                          <a:cs typeface="Times New Roman"/>
                        </a:rPr>
                        <a:t>Ţara</a:t>
                      </a:r>
                      <a:endParaRPr lang="en-US" sz="1400" dirty="0">
                        <a:latin typeface="Calibri"/>
                        <a:ea typeface="Times New Roman"/>
                        <a:cs typeface="Times New Roman"/>
                      </a:endParaRPr>
                    </a:p>
                  </a:txBody>
                  <a:tcPr marL="67608" marR="676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just" fontAlgn="base">
                        <a:lnSpc>
                          <a:spcPct val="115000"/>
                        </a:lnSpc>
                        <a:spcBef>
                          <a:spcPts val="0"/>
                        </a:spcBef>
                        <a:spcAft>
                          <a:spcPts val="0"/>
                        </a:spcAft>
                      </a:pPr>
                      <a:r>
                        <a:rPr lang="ro-RO" sz="1400">
                          <a:latin typeface="Calibri"/>
                          <a:ea typeface="Times New Roman"/>
                          <a:cs typeface="Times New Roman"/>
                        </a:rPr>
                        <a:t>La 1000 născuți vii</a:t>
                      </a:r>
                      <a:endParaRPr lang="en-US" sz="1400">
                        <a:latin typeface="Calibri"/>
                        <a:ea typeface="Times New Roman"/>
                        <a:cs typeface="Times New Roman"/>
                      </a:endParaRPr>
                    </a:p>
                  </a:txBody>
                  <a:tcPr marL="67608" marR="676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just" fontAlgn="base">
                        <a:lnSpc>
                          <a:spcPct val="115000"/>
                        </a:lnSpc>
                        <a:spcBef>
                          <a:spcPts val="0"/>
                        </a:spcBef>
                        <a:spcAft>
                          <a:spcPts val="0"/>
                        </a:spcAft>
                      </a:pPr>
                      <a:r>
                        <a:rPr lang="ro-RO" sz="1400">
                          <a:latin typeface="Calibri"/>
                          <a:ea typeface="Times New Roman"/>
                          <a:cs typeface="Times New Roman"/>
                        </a:rPr>
                        <a:t>Femei sub 20 de ani</a:t>
                      </a:r>
                      <a:endParaRPr lang="en-US" sz="1400">
                        <a:latin typeface="Calibri"/>
                        <a:ea typeface="Times New Roman"/>
                        <a:cs typeface="Times New Roman"/>
                      </a:endParaRPr>
                    </a:p>
                  </a:txBody>
                  <a:tcPr marL="67608" marR="676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marL="0" marR="0" algn="just" fontAlgn="base">
                        <a:lnSpc>
                          <a:spcPct val="115000"/>
                        </a:lnSpc>
                        <a:spcBef>
                          <a:spcPts val="0"/>
                        </a:spcBef>
                        <a:spcAft>
                          <a:spcPts val="0"/>
                        </a:spcAft>
                      </a:pPr>
                      <a:r>
                        <a:rPr lang="ro-RO" sz="1400">
                          <a:latin typeface="Calibri"/>
                          <a:ea typeface="Times New Roman"/>
                          <a:cs typeface="Times New Roman"/>
                        </a:rPr>
                        <a:t>Număr femei de 35 ani şi peste</a:t>
                      </a:r>
                      <a:endParaRPr lang="en-US" sz="1400">
                        <a:latin typeface="Calibri"/>
                        <a:ea typeface="Times New Roman"/>
                        <a:cs typeface="Times New Roman"/>
                      </a:endParaRPr>
                    </a:p>
                  </a:txBody>
                  <a:tcPr marL="67608" marR="676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155499">
                <a:tc vMerge="1">
                  <a:txBody>
                    <a:bodyPr/>
                    <a:lstStyle/>
                    <a:p>
                      <a:endParaRPr lang="en-US"/>
                    </a:p>
                  </a:txBody>
                  <a:tcPr/>
                </a:tc>
                <a:tc vMerge="1">
                  <a:txBody>
                    <a:bodyPr/>
                    <a:lstStyle/>
                    <a:p>
                      <a:endParaRPr lang="en-US"/>
                    </a:p>
                  </a:txBody>
                  <a:tcPr/>
                </a:tc>
                <a:tc>
                  <a:txBody>
                    <a:bodyPr/>
                    <a:lstStyle/>
                    <a:p>
                      <a:pPr marL="0" marR="0" algn="ctr" fontAlgn="base">
                        <a:lnSpc>
                          <a:spcPct val="115000"/>
                        </a:lnSpc>
                        <a:spcBef>
                          <a:spcPts val="0"/>
                        </a:spcBef>
                        <a:spcAft>
                          <a:spcPts val="0"/>
                        </a:spcAft>
                      </a:pPr>
                      <a:r>
                        <a:rPr lang="ro-RO" sz="1400" dirty="0">
                          <a:latin typeface="Calibri"/>
                          <a:ea typeface="Times New Roman"/>
                          <a:cs typeface="Times New Roman"/>
                        </a:rPr>
                        <a:t>‰ femei</a:t>
                      </a:r>
                      <a:endParaRPr lang="en-US" sz="1400" dirty="0">
                        <a:latin typeface="Calibri"/>
                        <a:ea typeface="Times New Roman"/>
                        <a:cs typeface="Times New Roman"/>
                      </a:endParaRPr>
                    </a:p>
                  </a:txBody>
                  <a:tcPr marL="67608" marR="676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ct val="115000"/>
                        </a:lnSpc>
                        <a:spcBef>
                          <a:spcPts val="0"/>
                        </a:spcBef>
                        <a:spcAft>
                          <a:spcPts val="0"/>
                        </a:spcAft>
                      </a:pPr>
                      <a:r>
                        <a:rPr lang="ro-RO" sz="1400" dirty="0">
                          <a:latin typeface="Calibri"/>
                          <a:ea typeface="Times New Roman"/>
                          <a:cs typeface="Times New Roman"/>
                        </a:rPr>
                        <a:t>%</a:t>
                      </a:r>
                      <a:endParaRPr lang="en-US" sz="1400" dirty="0">
                        <a:latin typeface="Calibri"/>
                        <a:ea typeface="Times New Roman"/>
                        <a:cs typeface="Times New Roman"/>
                      </a:endParaRPr>
                    </a:p>
                  </a:txBody>
                  <a:tcPr marL="67608" marR="676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ct val="115000"/>
                        </a:lnSpc>
                        <a:spcBef>
                          <a:spcPts val="0"/>
                        </a:spcBef>
                        <a:spcAft>
                          <a:spcPts val="0"/>
                        </a:spcAft>
                      </a:pPr>
                      <a:r>
                        <a:rPr lang="ro-RO" sz="1400" dirty="0">
                          <a:latin typeface="Calibri"/>
                          <a:ea typeface="Times New Roman"/>
                          <a:cs typeface="Times New Roman"/>
                        </a:rPr>
                        <a:t>‰ femei</a:t>
                      </a:r>
                      <a:endParaRPr lang="en-US" sz="1400" dirty="0">
                        <a:latin typeface="Calibri"/>
                        <a:ea typeface="Times New Roman"/>
                        <a:cs typeface="Times New Roman"/>
                      </a:endParaRPr>
                    </a:p>
                  </a:txBody>
                  <a:tcPr marL="67608" marR="676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ct val="115000"/>
                        </a:lnSpc>
                        <a:spcBef>
                          <a:spcPts val="0"/>
                        </a:spcBef>
                        <a:spcAft>
                          <a:spcPts val="0"/>
                        </a:spcAft>
                      </a:pPr>
                      <a:r>
                        <a:rPr lang="ro-RO" sz="1400" dirty="0">
                          <a:latin typeface="Calibri"/>
                          <a:ea typeface="Times New Roman"/>
                          <a:cs typeface="Times New Roman"/>
                        </a:rPr>
                        <a:t>%</a:t>
                      </a:r>
                      <a:endParaRPr lang="en-US" sz="1400" dirty="0">
                        <a:latin typeface="Calibri"/>
                        <a:ea typeface="Times New Roman"/>
                        <a:cs typeface="Times New Roman"/>
                      </a:endParaRPr>
                    </a:p>
                  </a:txBody>
                  <a:tcPr marL="67608" marR="676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0997">
                <a:tc>
                  <a:txBody>
                    <a:bodyPr/>
                    <a:lstStyle/>
                    <a:p>
                      <a:pPr marL="0" marR="0" algn="just" fontAlgn="base">
                        <a:lnSpc>
                          <a:spcPct val="115000"/>
                        </a:lnSpc>
                        <a:spcBef>
                          <a:spcPts val="0"/>
                        </a:spcBef>
                        <a:spcAft>
                          <a:spcPts val="0"/>
                        </a:spcAft>
                      </a:pPr>
                      <a:r>
                        <a:rPr lang="ro-RO" sz="1400">
                          <a:latin typeface="Calibri"/>
                          <a:ea typeface="Times New Roman"/>
                          <a:cs typeface="Times New Roman"/>
                        </a:rPr>
                        <a:t>Regiunea Europeană</a:t>
                      </a:r>
                      <a:endParaRPr lang="en-US" sz="1400">
                        <a:latin typeface="Calibri"/>
                        <a:ea typeface="Times New Roman"/>
                        <a:cs typeface="Times New Roman"/>
                      </a:endParaRPr>
                    </a:p>
                    <a:p>
                      <a:pPr marL="0" marR="0" algn="just" fontAlgn="base">
                        <a:lnSpc>
                          <a:spcPct val="115000"/>
                        </a:lnSpc>
                        <a:spcBef>
                          <a:spcPts val="0"/>
                        </a:spcBef>
                        <a:spcAft>
                          <a:spcPts val="0"/>
                        </a:spcAft>
                      </a:pPr>
                      <a:r>
                        <a:rPr lang="ro-RO" sz="1400">
                          <a:latin typeface="Calibri"/>
                          <a:ea typeface="Times New Roman"/>
                          <a:cs typeface="Times New Roman"/>
                        </a:rPr>
                        <a:t>UE</a:t>
                      </a:r>
                      <a:endParaRPr lang="en-US" sz="1400">
                        <a:latin typeface="Calibri"/>
                        <a:ea typeface="Times New Roman"/>
                        <a:cs typeface="Times New Roman"/>
                      </a:endParaRPr>
                    </a:p>
                  </a:txBody>
                  <a:tcPr marL="67608" marR="676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fontAlgn="base">
                        <a:lnSpc>
                          <a:spcPct val="115000"/>
                        </a:lnSpc>
                        <a:spcBef>
                          <a:spcPts val="0"/>
                        </a:spcBef>
                        <a:spcAft>
                          <a:spcPts val="0"/>
                        </a:spcAft>
                      </a:pPr>
                      <a:r>
                        <a:rPr lang="ro-RO" sz="1400" dirty="0">
                          <a:latin typeface="Calibri"/>
                          <a:ea typeface="Times New Roman"/>
                          <a:cs typeface="Times New Roman"/>
                        </a:rPr>
                        <a:t>234,46</a:t>
                      </a:r>
                      <a:endParaRPr lang="en-US" sz="1400" dirty="0">
                        <a:latin typeface="Calibri"/>
                        <a:ea typeface="Times New Roman"/>
                        <a:cs typeface="Times New Roman"/>
                      </a:endParaRPr>
                    </a:p>
                    <a:p>
                      <a:pPr marL="0" marR="0" algn="just" fontAlgn="base">
                        <a:lnSpc>
                          <a:spcPct val="115000"/>
                        </a:lnSpc>
                        <a:spcBef>
                          <a:spcPts val="0"/>
                        </a:spcBef>
                        <a:spcAft>
                          <a:spcPts val="0"/>
                        </a:spcAft>
                      </a:pPr>
                      <a:r>
                        <a:rPr lang="ro-RO" sz="1400" dirty="0">
                          <a:latin typeface="Calibri"/>
                          <a:ea typeface="Times New Roman"/>
                          <a:cs typeface="Times New Roman"/>
                        </a:rPr>
                        <a:t>216,44</a:t>
                      </a:r>
                      <a:endParaRPr lang="en-US" sz="1400" dirty="0">
                        <a:latin typeface="Calibri"/>
                        <a:ea typeface="Times New Roman"/>
                        <a:cs typeface="Times New Roman"/>
                      </a:endParaRPr>
                    </a:p>
                  </a:txBody>
                  <a:tcPr marL="67608" marR="676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ct val="115000"/>
                        </a:lnSpc>
                        <a:spcBef>
                          <a:spcPts val="0"/>
                        </a:spcBef>
                        <a:spcAft>
                          <a:spcPts val="0"/>
                        </a:spcAft>
                      </a:pPr>
                      <a:r>
                        <a:rPr lang="ro-RO" sz="1400" dirty="0">
                          <a:latin typeface="Calibri"/>
                          <a:ea typeface="Times New Roman"/>
                          <a:cs typeface="Times New Roman"/>
                        </a:rPr>
                        <a:t>919,17</a:t>
                      </a:r>
                      <a:endParaRPr lang="en-US" sz="1400" dirty="0">
                        <a:latin typeface="Calibri"/>
                        <a:ea typeface="Times New Roman"/>
                        <a:cs typeface="Times New Roman"/>
                      </a:endParaRPr>
                    </a:p>
                    <a:p>
                      <a:pPr marL="0" marR="0" algn="ctr" fontAlgn="base">
                        <a:lnSpc>
                          <a:spcPct val="115000"/>
                        </a:lnSpc>
                        <a:spcBef>
                          <a:spcPts val="0"/>
                        </a:spcBef>
                        <a:spcAft>
                          <a:spcPts val="0"/>
                        </a:spcAft>
                      </a:pPr>
                      <a:r>
                        <a:rPr lang="ro-RO" sz="1400" dirty="0">
                          <a:latin typeface="Calibri"/>
                          <a:ea typeface="Times New Roman"/>
                          <a:cs typeface="Times New Roman"/>
                        </a:rPr>
                        <a:t>1225,89</a:t>
                      </a:r>
                      <a:endParaRPr lang="en-US" sz="1400" dirty="0">
                        <a:latin typeface="Calibri"/>
                        <a:ea typeface="Times New Roman"/>
                        <a:cs typeface="Times New Roman"/>
                      </a:endParaRPr>
                    </a:p>
                  </a:txBody>
                  <a:tcPr marL="67608" marR="676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ct val="115000"/>
                        </a:lnSpc>
                        <a:spcBef>
                          <a:spcPts val="0"/>
                        </a:spcBef>
                        <a:spcAft>
                          <a:spcPts val="0"/>
                        </a:spcAft>
                      </a:pPr>
                      <a:r>
                        <a:rPr lang="ro-RO" sz="1400" dirty="0">
                          <a:latin typeface="Calibri"/>
                          <a:ea typeface="Times New Roman"/>
                          <a:cs typeface="Times New Roman"/>
                        </a:rPr>
                        <a:t>83%</a:t>
                      </a:r>
                      <a:endParaRPr lang="en-US" sz="1400" dirty="0">
                        <a:latin typeface="Calibri"/>
                        <a:ea typeface="Times New Roman"/>
                        <a:cs typeface="Times New Roman"/>
                      </a:endParaRPr>
                    </a:p>
                  </a:txBody>
                  <a:tcPr marL="67608" marR="676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ct val="115000"/>
                        </a:lnSpc>
                        <a:spcBef>
                          <a:spcPts val="0"/>
                        </a:spcBef>
                        <a:spcAft>
                          <a:spcPts val="0"/>
                        </a:spcAft>
                      </a:pPr>
                      <a:r>
                        <a:rPr lang="ro-RO" sz="1400" dirty="0">
                          <a:latin typeface="Calibri"/>
                          <a:ea typeface="Times New Roman"/>
                          <a:cs typeface="Times New Roman"/>
                        </a:rPr>
                        <a:t>1279,96</a:t>
                      </a:r>
                      <a:endParaRPr lang="en-US" sz="1400" dirty="0">
                        <a:latin typeface="Calibri"/>
                        <a:ea typeface="Times New Roman"/>
                        <a:cs typeface="Times New Roman"/>
                      </a:endParaRPr>
                    </a:p>
                    <a:p>
                      <a:pPr marL="0" marR="0" algn="ctr" fontAlgn="base">
                        <a:lnSpc>
                          <a:spcPct val="115000"/>
                        </a:lnSpc>
                        <a:spcBef>
                          <a:spcPts val="0"/>
                        </a:spcBef>
                        <a:spcAft>
                          <a:spcPts val="0"/>
                        </a:spcAft>
                      </a:pPr>
                      <a:r>
                        <a:rPr lang="ro-RO" sz="1400" dirty="0">
                          <a:latin typeface="Calibri"/>
                          <a:ea typeface="Times New Roman"/>
                          <a:cs typeface="Times New Roman"/>
                        </a:rPr>
                        <a:t>252,77</a:t>
                      </a:r>
                      <a:endParaRPr lang="en-US" sz="1400" dirty="0">
                        <a:latin typeface="Calibri"/>
                        <a:ea typeface="Times New Roman"/>
                        <a:cs typeface="Times New Roman"/>
                      </a:endParaRPr>
                    </a:p>
                  </a:txBody>
                  <a:tcPr marL="67608" marR="676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a:lnSpc>
                          <a:spcPct val="115000"/>
                        </a:lnSpc>
                        <a:spcBef>
                          <a:spcPts val="0"/>
                        </a:spcBef>
                        <a:spcAft>
                          <a:spcPts val="0"/>
                        </a:spcAft>
                      </a:pPr>
                      <a:r>
                        <a:rPr lang="ro-RO" sz="1400" dirty="0">
                          <a:latin typeface="Calibri"/>
                          <a:ea typeface="Times New Roman"/>
                          <a:cs typeface="Times New Roman"/>
                        </a:rPr>
                        <a:t>95%</a:t>
                      </a:r>
                      <a:endParaRPr lang="en-US" sz="1400" dirty="0">
                        <a:latin typeface="Calibri"/>
                        <a:ea typeface="Times New Roman"/>
                        <a:cs typeface="Times New Roman"/>
                      </a:endParaRPr>
                    </a:p>
                  </a:txBody>
                  <a:tcPr marL="67608" marR="676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Rectangle 5"/>
          <p:cNvSpPr/>
          <p:nvPr/>
        </p:nvSpPr>
        <p:spPr>
          <a:xfrm>
            <a:off x="228600" y="1143000"/>
            <a:ext cx="8382000" cy="923330"/>
          </a:xfrm>
          <a:prstGeom prst="rect">
            <a:avLst/>
          </a:prstGeom>
        </p:spPr>
        <p:txBody>
          <a:bodyPr wrap="square">
            <a:spAutoFit/>
          </a:bodyPr>
          <a:lstStyle/>
          <a:p>
            <a:pPr lvl="0" algn="just" fontAlgn="base">
              <a:spcBef>
                <a:spcPct val="0"/>
              </a:spcBef>
              <a:spcAft>
                <a:spcPct val="0"/>
              </a:spcAft>
            </a:pPr>
            <a:r>
              <a:rPr lang="ro-RO" i="1" dirty="0" smtClean="0">
                <a:solidFill>
                  <a:srgbClr val="FF0000"/>
                </a:solidFill>
                <a:latin typeface="Times New Roman" pitchFamily="18" charset="0"/>
                <a:ea typeface="Times New Roman" pitchFamily="18" charset="0"/>
                <a:cs typeface="Times New Roman" pitchFamily="18" charset="0"/>
              </a:rPr>
              <a:t> </a:t>
            </a:r>
            <a:r>
              <a:rPr lang="en-US" i="1" dirty="0" smtClean="0">
                <a:solidFill>
                  <a:srgbClr val="FF0000"/>
                </a:solidFill>
                <a:latin typeface="Times New Roman" pitchFamily="18" charset="0"/>
                <a:ea typeface="Times New Roman" pitchFamily="18" charset="0"/>
                <a:cs typeface="Times New Roman" pitchFamily="18" charset="0"/>
              </a:rPr>
              <a:t>           </a:t>
            </a:r>
            <a:r>
              <a:rPr lang="ro-RO" dirty="0" smtClean="0">
                <a:latin typeface="Times New Roman" pitchFamily="18" charset="0"/>
                <a:ea typeface="Times New Roman" pitchFamily="18" charset="0"/>
                <a:cs typeface="Times New Roman" pitchFamily="18" charset="0"/>
              </a:rPr>
              <a:t>În</a:t>
            </a:r>
            <a:r>
              <a:rPr lang="ro-RO" i="1" dirty="0" smtClean="0">
                <a:latin typeface="Times New Roman" pitchFamily="18" charset="0"/>
                <a:ea typeface="Times New Roman" pitchFamily="18" charset="0"/>
                <a:cs typeface="Times New Roman" pitchFamily="18" charset="0"/>
              </a:rPr>
              <a:t> Europa,</a:t>
            </a:r>
            <a:r>
              <a:rPr lang="ro-RO" dirty="0" smtClean="0">
                <a:latin typeface="Times New Roman" pitchFamily="18" charset="0"/>
                <a:ea typeface="Times New Roman" pitchFamily="18" charset="0"/>
                <a:cs typeface="Times New Roman" pitchFamily="18" charset="0"/>
              </a:rPr>
              <a:t> numărul de avorturi înregistrate la femeile cu vârste mai mici de 20 de ani si peste 35 ani conform Health for All Database, în anul 2013, a fost, conform tabelului de mai jos (28):</a:t>
            </a:r>
            <a:endParaRPr lang="en-US" sz="1200" dirty="0" smtClean="0">
              <a:latin typeface="Times New Roman" pitchFamily="18" charset="0"/>
              <a:cs typeface="Times New Roman" pitchFamily="18" charset="0"/>
            </a:endParaRPr>
          </a:p>
        </p:txBody>
      </p:sp>
      <p:sp>
        <p:nvSpPr>
          <p:cNvPr id="7" name="Rectangle 6"/>
          <p:cNvSpPr/>
          <p:nvPr/>
        </p:nvSpPr>
        <p:spPr>
          <a:xfrm>
            <a:off x="1524000" y="2590800"/>
            <a:ext cx="5181600" cy="369332"/>
          </a:xfrm>
          <a:prstGeom prst="rect">
            <a:avLst/>
          </a:prstGeom>
        </p:spPr>
        <p:txBody>
          <a:bodyPr wrap="square">
            <a:spAutoFit/>
          </a:bodyPr>
          <a:lstStyle/>
          <a:p>
            <a:pPr lvl="0" algn="ctr" eaLnBrk="0" fontAlgn="base" hangingPunct="0">
              <a:spcBef>
                <a:spcPct val="0"/>
              </a:spcBef>
              <a:spcAft>
                <a:spcPct val="0"/>
              </a:spcAft>
            </a:pPr>
            <a:r>
              <a:rPr lang="ro-RO" b="1" dirty="0" smtClean="0">
                <a:solidFill>
                  <a:srgbClr val="7030A0"/>
                </a:solidFill>
                <a:latin typeface="Calibri" pitchFamily="34" charset="0"/>
                <a:ea typeface="Times New Roman" pitchFamily="18" charset="0"/>
                <a:cs typeface="Times New Roman" pitchFamily="18" charset="0"/>
              </a:rPr>
              <a:t>Număr avorturi la 1000 născuţi vii, în anul 2013</a:t>
            </a:r>
            <a:endParaRPr lang="en-US" sz="1200" dirty="0" smtClean="0">
              <a:solidFill>
                <a:srgbClr val="7030A0"/>
              </a:solidFill>
              <a:latin typeface="Arial" pitchFamily="34" charset="0"/>
              <a:cs typeface="Arial" pitchFamily="34" charset="0"/>
            </a:endParaRPr>
          </a:p>
        </p:txBody>
      </p:sp>
      <p:sp>
        <p:nvSpPr>
          <p:cNvPr id="8" name="Rectangle 7"/>
          <p:cNvSpPr/>
          <p:nvPr/>
        </p:nvSpPr>
        <p:spPr>
          <a:xfrm>
            <a:off x="838200" y="4191000"/>
            <a:ext cx="3830664" cy="369332"/>
          </a:xfrm>
          <a:prstGeom prst="rect">
            <a:avLst/>
          </a:prstGeom>
        </p:spPr>
        <p:txBody>
          <a:bodyPr wrap="none">
            <a:spAutoFit/>
          </a:bodyPr>
          <a:lstStyle/>
          <a:p>
            <a:pPr lvl="0" eaLnBrk="0" fontAlgn="base" hangingPunct="0">
              <a:spcBef>
                <a:spcPct val="0"/>
              </a:spcBef>
              <a:spcAft>
                <a:spcPct val="0"/>
              </a:spcAft>
            </a:pPr>
            <a:r>
              <a:rPr lang="ro-RO" i="1" u="sng" dirty="0" smtClean="0">
                <a:latin typeface="Calibri" pitchFamily="34" charset="0"/>
                <a:ea typeface="Times New Roman" pitchFamily="18" charset="0"/>
                <a:cs typeface="Times New Roman" pitchFamily="18" charset="0"/>
              </a:rPr>
              <a:t>Sursa: </a:t>
            </a:r>
            <a:r>
              <a:rPr lang="ro-RO" i="1" dirty="0" smtClean="0">
                <a:latin typeface="Calibri" pitchFamily="34" charset="0"/>
                <a:ea typeface="Times New Roman" pitchFamily="18" charset="0"/>
                <a:cs typeface="Times New Roman" pitchFamily="18" charset="0"/>
                <a:hlinkClick r:id="rId2"/>
              </a:rPr>
              <a:t>http://data.euro.who.int/hfadb/</a:t>
            </a:r>
            <a:endParaRPr lang="ro-RO" sz="4000" dirty="0" smtClean="0">
              <a:latin typeface="Arial" pitchFamily="34"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857232"/>
            <a:ext cx="8839200" cy="5078313"/>
          </a:xfrm>
          <a:prstGeom prst="rect">
            <a:avLst/>
          </a:prstGeom>
        </p:spPr>
        <p:txBody>
          <a:bodyPr wrap="square">
            <a:spAutoFit/>
          </a:bodyPr>
          <a:lstStyle/>
          <a:p>
            <a:pPr algn="just">
              <a:buFont typeface="Wingdings" pitchFamily="2" charset="2"/>
              <a:buChar char="q"/>
            </a:pPr>
            <a:r>
              <a:rPr lang="ro-RO"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Pe</a:t>
            </a:r>
            <a:r>
              <a:rPr lang="en-US" dirty="0" smtClean="0">
                <a:latin typeface="Times New Roman" pitchFamily="18" charset="0"/>
                <a:cs typeface="Times New Roman" pitchFamily="18" charset="0"/>
              </a:rPr>
              <a:t> 31 </a:t>
            </a:r>
            <a:r>
              <a:rPr lang="en-US" dirty="0" err="1" smtClean="0">
                <a:latin typeface="Times New Roman" pitchFamily="18" charset="0"/>
                <a:cs typeface="Times New Roman" pitchFamily="18" charset="0"/>
              </a:rPr>
              <a:t>martie</a:t>
            </a:r>
            <a:r>
              <a:rPr lang="en-US" dirty="0" smtClean="0">
                <a:latin typeface="Times New Roman" pitchFamily="18" charset="0"/>
                <a:cs typeface="Times New Roman" pitchFamily="18" charset="0"/>
              </a:rPr>
              <a:t> 2015, la </a:t>
            </a:r>
            <a:r>
              <a:rPr lang="en-US" dirty="0" err="1" smtClean="0">
                <a:latin typeface="Times New Roman" pitchFamily="18" charset="0"/>
                <a:cs typeface="Times New Roman" pitchFamily="18" charset="0"/>
              </a:rPr>
              <a:t>Parlamentul</a:t>
            </a:r>
            <a:r>
              <a:rPr lang="en-US" dirty="0" smtClean="0">
                <a:latin typeface="Times New Roman" pitchFamily="18" charset="0"/>
                <a:cs typeface="Times New Roman" pitchFamily="18" charset="0"/>
              </a:rPr>
              <a:t> European, </a:t>
            </a:r>
            <a:r>
              <a:rPr lang="en-US" dirty="0" err="1" smtClean="0">
                <a:latin typeface="Times New Roman" pitchFamily="18" charset="0"/>
                <a:cs typeface="Times New Roman" pitchFamily="18" charset="0"/>
              </a:rPr>
              <a:t>grupul</a:t>
            </a:r>
            <a:r>
              <a:rPr lang="en-US" dirty="0" smtClean="0">
                <a:latin typeface="Times New Roman" pitchFamily="18" charset="0"/>
                <a:cs typeface="Times New Roman" pitchFamily="18" charset="0"/>
              </a:rPr>
              <a:t> de </a:t>
            </a:r>
            <a:r>
              <a:rPr lang="en-US" dirty="0" err="1" smtClean="0">
                <a:latin typeface="Times New Roman" pitchFamily="18" charset="0"/>
                <a:cs typeface="Times New Roman" pitchFamily="18" charset="0"/>
              </a:rPr>
              <a:t>lucru</a:t>
            </a:r>
            <a:r>
              <a:rPr lang="en-US" dirty="0" smtClean="0">
                <a:latin typeface="Times New Roman" pitchFamily="18" charset="0"/>
                <a:cs typeface="Times New Roman" pitchFamily="18" charset="0"/>
              </a:rPr>
              <a:t> al </a:t>
            </a:r>
            <a:r>
              <a:rPr lang="en-US" dirty="0" err="1" smtClean="0">
                <a:latin typeface="Times New Roman" pitchFamily="18" charset="0"/>
                <a:cs typeface="Times New Roman" pitchFamily="18" charset="0"/>
              </a:rPr>
              <a:t>Parlamentului</a:t>
            </a:r>
            <a:r>
              <a:rPr lang="en-US" dirty="0" smtClean="0">
                <a:latin typeface="Times New Roman" pitchFamily="18" charset="0"/>
                <a:cs typeface="Times New Roman" pitchFamily="18" charset="0"/>
              </a:rPr>
              <a:t> European </a:t>
            </a:r>
            <a:r>
              <a:rPr lang="en-US" dirty="0" err="1" smtClean="0">
                <a:latin typeface="Times New Roman" pitchFamily="18" charset="0"/>
                <a:cs typeface="Times New Roman" pitchFamily="18" charset="0"/>
              </a:rPr>
              <a:t>pe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tema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sănătăţii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şi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drepturilor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sexuale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şi</a:t>
            </a:r>
            <a:r>
              <a:rPr lang="en-US" dirty="0" smtClean="0">
                <a:latin typeface="Times New Roman" pitchFamily="18" charset="0"/>
                <a:cs typeface="Times New Roman" pitchFamily="18" charset="0"/>
              </a:rPr>
              <a:t> reproductive a </a:t>
            </a:r>
            <a:r>
              <a:rPr lang="en-US" dirty="0" err="1" smtClean="0">
                <a:latin typeface="Times New Roman" pitchFamily="18" charset="0"/>
                <a:cs typeface="Times New Roman" pitchFamily="18" charset="0"/>
              </a:rPr>
              <a:t>lansat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Raportul</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despre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populaţie</a:t>
            </a:r>
            <a:r>
              <a:rPr lang="en-US" dirty="0" smtClean="0">
                <a:latin typeface="Times New Roman" pitchFamily="18" charset="0"/>
                <a:cs typeface="Times New Roman" pitchFamily="18" charset="0"/>
              </a:rPr>
              <a:t>, care </a:t>
            </a:r>
            <a:r>
              <a:rPr lang="en-US" dirty="0" err="1" smtClean="0">
                <a:latin typeface="Times New Roman" pitchFamily="18" charset="0"/>
                <a:cs typeface="Times New Roman" pitchFamily="18" charset="0"/>
              </a:rPr>
              <a:t>în</a:t>
            </a:r>
            <a:r>
              <a:rPr lang="en-US" dirty="0" smtClean="0">
                <a:latin typeface="Times New Roman" pitchFamily="18" charset="0"/>
                <a:cs typeface="Times New Roman" pitchFamily="18" charset="0"/>
              </a:rPr>
              <a:t> 2014 a </a:t>
            </a:r>
            <a:r>
              <a:rPr lang="en-US" dirty="0" err="1" smtClean="0">
                <a:latin typeface="Times New Roman" pitchFamily="18" charset="0"/>
                <a:cs typeface="Times New Roman" pitchFamily="18" charset="0"/>
              </a:rPr>
              <a:t>fost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centrat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tineri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şi</a:t>
            </a:r>
            <a:r>
              <a:rPr lang="en-US" dirty="0" smtClean="0">
                <a:latin typeface="Times New Roman" pitchFamily="18" charset="0"/>
                <a:cs typeface="Times New Roman" pitchFamily="18" charset="0"/>
              </a:rPr>
              <a:t> a </a:t>
            </a:r>
            <a:r>
              <a:rPr lang="en-US" dirty="0" err="1" smtClean="0">
                <a:latin typeface="Times New Roman" pitchFamily="18" charset="0"/>
                <a:cs typeface="Times New Roman" pitchFamily="18" charset="0"/>
              </a:rPr>
              <a:t>fost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intitulat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Puterea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celor</a:t>
            </a:r>
            <a:r>
              <a:rPr lang="en-US" dirty="0" smtClean="0">
                <a:latin typeface="Times New Roman" pitchFamily="18" charset="0"/>
                <a:cs typeface="Times New Roman" pitchFamily="18" charset="0"/>
              </a:rPr>
              <a:t> 1,8 </a:t>
            </a:r>
            <a:r>
              <a:rPr lang="en-US" dirty="0" err="1" smtClean="0">
                <a:latin typeface="Times New Roman" pitchFamily="18" charset="0"/>
                <a:cs typeface="Times New Roman" pitchFamily="18" charset="0"/>
              </a:rPr>
              <a:t>miliarde</a:t>
            </a:r>
            <a:r>
              <a:rPr lang="en-US" dirty="0" smtClean="0">
                <a:latin typeface="Times New Roman" pitchFamily="18" charset="0"/>
                <a:cs typeface="Times New Roman" pitchFamily="18" charset="0"/>
              </a:rPr>
              <a:t> </a:t>
            </a:r>
            <a:r>
              <a:rPr lang="ro-RO" dirty="0" smtClean="0">
                <a:latin typeface="Times New Roman" pitchFamily="18" charset="0"/>
                <a:cs typeface="Times New Roman" pitchFamily="18" charset="0"/>
              </a:rPr>
              <a:t>(</a:t>
            </a:r>
            <a:r>
              <a:rPr lang="ro-RO" b="1" u="sng" dirty="0" smtClean="0">
                <a:solidFill>
                  <a:srgbClr val="FF0000"/>
                </a:solidFill>
                <a:latin typeface="Times New Roman" pitchFamily="18" charset="0"/>
                <a:cs typeface="Times New Roman" pitchFamily="18" charset="0"/>
              </a:rPr>
              <a:t>The Power of 1.8 Billion</a:t>
            </a:r>
            <a:r>
              <a:rPr lang="ro-RO"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t>
            </a:r>
            <a:r>
              <a:rPr lang="ro-RO" dirty="0" smtClean="0">
                <a:latin typeface="Times New Roman" pitchFamily="18" charset="0"/>
                <a:cs typeface="Times New Roman" pitchFamily="18" charset="0"/>
              </a:rPr>
              <a:t>29</a:t>
            </a:r>
            <a:r>
              <a:rPr lang="en-US" dirty="0" smtClean="0">
                <a:latin typeface="Times New Roman" pitchFamily="18" charset="0"/>
                <a:cs typeface="Times New Roman" pitchFamily="18" charset="0"/>
              </a:rPr>
              <a:t>). </a:t>
            </a:r>
          </a:p>
          <a:p>
            <a:pPr algn="just"/>
            <a:endParaRPr lang="en-US" dirty="0">
              <a:latin typeface="Times New Roman" pitchFamily="18" charset="0"/>
              <a:cs typeface="Times New Roman" pitchFamily="18" charset="0"/>
            </a:endParaRPr>
          </a:p>
          <a:p>
            <a:pPr algn="just"/>
            <a:endParaRPr lang="ro-RO" dirty="0" smtClean="0">
              <a:latin typeface="Times New Roman" pitchFamily="18" charset="0"/>
              <a:cs typeface="Times New Roman" pitchFamily="18" charset="0"/>
            </a:endParaRPr>
          </a:p>
          <a:p>
            <a:pPr algn="just">
              <a:lnSpc>
                <a:spcPct val="150000"/>
              </a:lnSpc>
            </a:pPr>
            <a:r>
              <a:rPr lang="ro-RO"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Principalele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bariere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în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accesarea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informaţiilor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şi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serviciilor</a:t>
            </a:r>
            <a:r>
              <a:rPr lang="en-US" dirty="0" smtClean="0">
                <a:latin typeface="Times New Roman" pitchFamily="18" charset="0"/>
                <a:cs typeface="Times New Roman" pitchFamily="18" charset="0"/>
              </a:rPr>
              <a:t> de </a:t>
            </a:r>
            <a:r>
              <a:rPr lang="en-US" dirty="0" err="1" smtClean="0">
                <a:latin typeface="Times New Roman" pitchFamily="18" charset="0"/>
                <a:cs typeface="Times New Roman" pitchFamily="18" charset="0"/>
              </a:rPr>
              <a:t>sănătate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sexuală</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şi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reproductivă</a:t>
            </a:r>
            <a:r>
              <a:rPr lang="en-US" dirty="0" smtClean="0">
                <a:latin typeface="Times New Roman" pitchFamily="18" charset="0"/>
                <a:cs typeface="Times New Roman" pitchFamily="18" charset="0"/>
              </a:rPr>
              <a:t>, de </a:t>
            </a:r>
            <a:r>
              <a:rPr lang="en-US" dirty="0" err="1" smtClean="0">
                <a:latin typeface="Times New Roman" pitchFamily="18" charset="0"/>
                <a:cs typeface="Times New Roman" pitchFamily="18" charset="0"/>
              </a:rPr>
              <a:t>către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tineri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sunt</a:t>
            </a:r>
            <a:r>
              <a:rPr lang="en-US"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inegalitatea</a:t>
            </a:r>
            <a:r>
              <a:rPr lang="en-US" i="1" dirty="0" smtClean="0">
                <a:latin typeface="Times New Roman" pitchFamily="18" charset="0"/>
                <a:cs typeface="Times New Roman" pitchFamily="18" charset="0"/>
              </a:rPr>
              <a:t> de gen </a:t>
            </a:r>
            <a:r>
              <a:rPr lang="en-US" i="1" dirty="0" err="1" smtClean="0">
                <a:latin typeface="Times New Roman" pitchFamily="18" charset="0"/>
                <a:cs typeface="Times New Roman" pitchFamily="18" charset="0"/>
              </a:rPr>
              <a:t>şi</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valorile</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tradiţionale</a:t>
            </a:r>
            <a:r>
              <a:rPr lang="en-US" i="1" dirty="0" smtClean="0">
                <a:latin typeface="Times New Roman" pitchFamily="18" charset="0"/>
                <a:cs typeface="Times New Roman" pitchFamily="18" charset="0"/>
              </a:rPr>
              <a:t> ale </a:t>
            </a:r>
            <a:r>
              <a:rPr lang="en-US" i="1" dirty="0" err="1" smtClean="0">
                <a:latin typeface="Times New Roman" pitchFamily="18" charset="0"/>
                <a:cs typeface="Times New Roman" pitchFamily="18" charset="0"/>
              </a:rPr>
              <a:t>părinţilor</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profesorilor</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şi</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comunităţii</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largi</a:t>
            </a:r>
            <a:r>
              <a:rPr lang="en-US" i="1" dirty="0" smtClean="0">
                <a:latin typeface="Times New Roman" pitchFamily="18" charset="0"/>
                <a:cs typeface="Times New Roman" pitchFamily="18" charset="0"/>
              </a:rPr>
              <a:t> cu </a:t>
            </a:r>
            <a:r>
              <a:rPr lang="en-US" i="1" dirty="0" err="1" smtClean="0">
                <a:latin typeface="Times New Roman" pitchFamily="18" charset="0"/>
                <a:cs typeface="Times New Roman" pitchFamily="18" charset="0"/>
              </a:rPr>
              <a:t>privire</a:t>
            </a:r>
            <a:r>
              <a:rPr lang="en-US" i="1" dirty="0" smtClean="0">
                <a:latin typeface="Times New Roman" pitchFamily="18" charset="0"/>
                <a:cs typeface="Times New Roman" pitchFamily="18" charset="0"/>
              </a:rPr>
              <a:t> la </a:t>
            </a:r>
            <a:r>
              <a:rPr lang="en-US" i="1" dirty="0" err="1" smtClean="0">
                <a:latin typeface="Times New Roman" pitchFamily="18" charset="0"/>
                <a:cs typeface="Times New Roman" pitchFamily="18" charset="0"/>
              </a:rPr>
              <a:t>sexualitatea</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tinerilor</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dar</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şi</a:t>
            </a:r>
            <a:r>
              <a:rPr lang="en-US" i="1" dirty="0" smtClean="0">
                <a:latin typeface="Times New Roman" pitchFamily="18" charset="0"/>
                <a:cs typeface="Times New Roman" pitchFamily="18" charset="0"/>
              </a:rPr>
              <a:t> la </a:t>
            </a:r>
            <a:r>
              <a:rPr lang="en-US" i="1" dirty="0" err="1" smtClean="0">
                <a:latin typeface="Times New Roman" pitchFamily="18" charset="0"/>
                <a:cs typeface="Times New Roman" pitchFamily="18" charset="0"/>
              </a:rPr>
              <a:t>educaţia</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sexuală</a:t>
            </a:r>
            <a:r>
              <a:rPr lang="en-US" i="1"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asociată</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în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continuare</a:t>
            </a:r>
            <a:r>
              <a:rPr lang="en-US" dirty="0" smtClean="0">
                <a:latin typeface="Times New Roman" pitchFamily="18" charset="0"/>
                <a:cs typeface="Times New Roman" pitchFamily="18" charset="0"/>
              </a:rPr>
              <a:t> cu </a:t>
            </a:r>
            <a:r>
              <a:rPr lang="en-US" dirty="0" err="1" smtClean="0">
                <a:latin typeface="Times New Roman" pitchFamily="18" charset="0"/>
                <a:cs typeface="Times New Roman" pitchFamily="18" charset="0"/>
              </a:rPr>
              <a:t>învăţarea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tinerilor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despre</a:t>
            </a:r>
            <a:r>
              <a:rPr lang="en-US" dirty="0" smtClean="0">
                <a:latin typeface="Times New Roman" pitchFamily="18" charset="0"/>
                <a:cs typeface="Times New Roman" pitchFamily="18" charset="0"/>
              </a:rPr>
              <a:t> cum </a:t>
            </a:r>
            <a:r>
              <a:rPr lang="en-US" dirty="0" err="1" smtClean="0">
                <a:latin typeface="Times New Roman" pitchFamily="18" charset="0"/>
                <a:cs typeface="Times New Roman" pitchFamily="18" charset="0"/>
              </a:rPr>
              <a:t>să</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facă</a:t>
            </a:r>
            <a:r>
              <a:rPr lang="en-US" dirty="0" smtClean="0">
                <a:latin typeface="Times New Roman" pitchFamily="18" charset="0"/>
                <a:cs typeface="Times New Roman" pitchFamily="18" charset="0"/>
              </a:rPr>
              <a:t> sex </a:t>
            </a:r>
            <a:r>
              <a:rPr lang="en-US" dirty="0" err="1" smtClean="0">
                <a:latin typeface="Times New Roman" pitchFamily="18" charset="0"/>
                <a:cs typeface="Times New Roman" pitchFamily="18" charset="0"/>
              </a:rPr>
              <a:t>şi</a:t>
            </a:r>
            <a:r>
              <a:rPr lang="en-US" dirty="0" smtClean="0">
                <a:latin typeface="Times New Roman" pitchFamily="18" charset="0"/>
                <a:cs typeface="Times New Roman" pitchFamily="18" charset="0"/>
              </a:rPr>
              <a:t> nu cu </a:t>
            </a:r>
            <a:r>
              <a:rPr lang="en-US" i="1" dirty="0" err="1" smtClean="0">
                <a:latin typeface="Times New Roman" pitchFamily="18" charset="0"/>
                <a:cs typeface="Times New Roman" pitchFamily="18" charset="0"/>
              </a:rPr>
              <a:t>prevenirea</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şi</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promovarea</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comportamentelor</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sănătoase</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şi</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responsabile</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în</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societate</a:t>
            </a:r>
            <a:r>
              <a:rPr lang="en-US" i="1" dirty="0" smtClean="0">
                <a:latin typeface="Times New Roman" pitchFamily="18" charset="0"/>
                <a:cs typeface="Times New Roman" pitchFamily="18" charset="0"/>
              </a:rPr>
              <a:t>.</a:t>
            </a:r>
            <a:r>
              <a:rPr lang="ro-RO" i="1" dirty="0" smtClean="0">
                <a:latin typeface="Times New Roman" pitchFamily="18" charset="0"/>
                <a:cs typeface="Times New Roman" pitchFamily="18" charset="0"/>
              </a:rPr>
              <a:t>   </a:t>
            </a:r>
            <a:r>
              <a:rPr lang="ro-RO" dirty="0" smtClean="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algn="just">
              <a:lnSpc>
                <a:spcPct val="150000"/>
              </a:lnSpc>
            </a:pPr>
            <a:r>
              <a:rPr lang="en-US" i="1" dirty="0" err="1" smtClean="0">
                <a:latin typeface="Times New Roman" pitchFamily="18" charset="0"/>
                <a:cs typeface="Times New Roman" pitchFamily="18" charset="0"/>
              </a:rPr>
              <a:t>Având</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acces</a:t>
            </a:r>
            <a:r>
              <a:rPr lang="en-US" i="1" dirty="0" smtClean="0">
                <a:latin typeface="Times New Roman" pitchFamily="18" charset="0"/>
                <a:cs typeface="Times New Roman" pitchFamily="18" charset="0"/>
              </a:rPr>
              <a:t> la </a:t>
            </a:r>
            <a:r>
              <a:rPr lang="en-US" i="1" dirty="0" err="1" smtClean="0">
                <a:latin typeface="Times New Roman" pitchFamily="18" charset="0"/>
                <a:cs typeface="Times New Roman" pitchFamily="18" charset="0"/>
              </a:rPr>
              <a:t>informaţii</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educaţie</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şi</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servicii</a:t>
            </a:r>
            <a:r>
              <a:rPr lang="en-US" i="1" dirty="0" smtClean="0">
                <a:latin typeface="Times New Roman" pitchFamily="18" charset="0"/>
                <a:cs typeface="Times New Roman" pitchFamily="18" charset="0"/>
              </a:rPr>
              <a:t> integrate </a:t>
            </a:r>
            <a:r>
              <a:rPr lang="en-US" i="1" dirty="0" err="1" smtClean="0">
                <a:latin typeface="Times New Roman" pitchFamily="18" charset="0"/>
                <a:cs typeface="Times New Roman" pitchFamily="18" charset="0"/>
              </a:rPr>
              <a:t>şi</a:t>
            </a:r>
            <a:r>
              <a:rPr lang="en-US" i="1" dirty="0" smtClean="0">
                <a:latin typeface="Times New Roman" pitchFamily="18" charset="0"/>
                <a:cs typeface="Times New Roman" pitchFamily="18" charset="0"/>
              </a:rPr>
              <a:t> de </a:t>
            </a:r>
            <a:r>
              <a:rPr lang="en-US" i="1" dirty="0" err="1" smtClean="0">
                <a:latin typeface="Times New Roman" pitchFamily="18" charset="0"/>
                <a:cs typeface="Times New Roman" pitchFamily="18" charset="0"/>
              </a:rPr>
              <a:t>calitate</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în</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domeniul</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sănătăţii</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şi</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drepturilor</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sexuale</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şi</a:t>
            </a:r>
            <a:r>
              <a:rPr lang="en-US" i="1" dirty="0" smtClean="0">
                <a:latin typeface="Times New Roman" pitchFamily="18" charset="0"/>
                <a:cs typeface="Times New Roman" pitchFamily="18" charset="0"/>
              </a:rPr>
              <a:t> reproductive </a:t>
            </a:r>
            <a:r>
              <a:rPr lang="en-US" i="1" dirty="0" err="1" smtClean="0">
                <a:latin typeface="Times New Roman" pitchFamily="18" charset="0"/>
                <a:cs typeface="Times New Roman" pitchFamily="18" charset="0"/>
              </a:rPr>
              <a:t>tinerii</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vor</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putea</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să</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îşi</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controleze</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fertilitatea</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propriul</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viitor</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şi</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chiar</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viitorul</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societăţii</a:t>
            </a:r>
            <a:r>
              <a:rPr lang="en-US" i="1" dirty="0" smtClean="0">
                <a:latin typeface="Times New Roman" pitchFamily="18" charset="0"/>
                <a:cs typeface="Times New Roman" pitchFamily="18" charset="0"/>
              </a:rPr>
              <a:t> din care </a:t>
            </a:r>
            <a:r>
              <a:rPr lang="en-US" i="1" dirty="0" err="1" smtClean="0">
                <a:latin typeface="Times New Roman" pitchFamily="18" charset="0"/>
                <a:cs typeface="Times New Roman" pitchFamily="18" charset="0"/>
              </a:rPr>
              <a:t>fac</a:t>
            </a:r>
            <a:r>
              <a:rPr lang="en-US" i="1" dirty="0" smtClean="0">
                <a:latin typeface="Times New Roman" pitchFamily="18" charset="0"/>
                <a:cs typeface="Times New Roman" pitchFamily="18" charset="0"/>
              </a:rPr>
              <a:t> parte</a:t>
            </a:r>
            <a:r>
              <a:rPr lang="ro-RO" i="1" dirty="0" smtClean="0">
                <a:latin typeface="Times New Roman" pitchFamily="18" charset="0"/>
                <a:cs typeface="Times New Roman" pitchFamily="18" charset="0"/>
              </a:rPr>
              <a:t> (29)</a:t>
            </a:r>
            <a:r>
              <a:rPr lang="en-US" i="1" dirty="0" smtClean="0">
                <a:latin typeface="Times New Roman" pitchFamily="18" charset="0"/>
                <a:cs typeface="Times New Roman" pitchFamily="18" charset="0"/>
              </a:rPr>
              <a:t>. </a:t>
            </a:r>
            <a:endParaRPr lang="en-US" i="1"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52400" y="615553"/>
            <a:ext cx="8705848"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q"/>
              <a:tabLst/>
            </a:pPr>
            <a:r>
              <a:rPr kumimoji="0" lang="ro-RO"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Referitor la </a:t>
            </a:r>
            <a:r>
              <a:rPr kumimoji="0" lang="ro-RO"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strategia UE </a:t>
            </a:r>
            <a:r>
              <a:rPr kumimoji="0" lang="ro-RO"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pentru egalitatea între femei şi bărbaţi post-2015, </a:t>
            </a:r>
            <a:r>
              <a:rPr kumimoji="0" lang="ro-RO"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la 13 mai 2015</a:t>
            </a:r>
            <a:r>
              <a:rPr kumimoji="0" lang="ro-RO"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în </a:t>
            </a:r>
            <a:r>
              <a:rPr kumimoji="0" lang="ro-RO"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Comisia pentru drepturile femeii şi egalitatea de gen</a:t>
            </a:r>
            <a:r>
              <a:rPr kumimoji="0" lang="ro-RO"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s-a elaborat o propunere de rezoluţie a </a:t>
            </a:r>
            <a:r>
              <a:rPr kumimoji="0" lang="ro-RO"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Parlamentului European </a:t>
            </a:r>
            <a:r>
              <a:rPr kumimoji="0" lang="ro-RO"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privind sănătatea sexuală şi reproductivă, pentru toate statele membre (30).</a:t>
            </a: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În concluzie, tendinţele actuale regresive din societatea europeană au şi ele un efect atât asupra sănătăţii cât şi a drepturilor aferente ale femeilor şi bărbaţilor. Pentru a putea duce o viaţă sexuală responsabilă şi sigură, e necesară garanţia accesului la informaţii şi prevenire, precum şi la protecţie sigură, eficientă şi accesibilă, la sterilizare şi întreruperi de sarcină sigure şi legale, cât şi sprijinul în cazul adopţiilor.</a:t>
            </a: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ro-RO"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o-RO"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Propunere de Rezoluţine</a:t>
            </a:r>
            <a:r>
              <a:rPr kumimoji="0" lang="ro-RO" sz="1600" b="1"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 </a:t>
            </a:r>
            <a:r>
              <a:rPr kumimoji="0" lang="ro-RO"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Parlamentului  European   (30):</a:t>
            </a:r>
            <a:endParaRPr kumimoji="0" lang="en-US"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52. invită Comisia să sprijine statele membre să asigure servicii de calitate, adptate geografic şi accesibile în domeniul sănătăţii şi drepturilor sexuale şi reproductive, întreruperi de sarcină şi mijloace de contracepţie sigure şi legale, precum şi un sistem universal de îngrijire medicală;</a:t>
            </a: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53. îndeamnă Comisia să includă sănătatea sexuală şi reproductivă şi drepturile aferente (SRHR) în următoarea strategie pentru sănătate a UE pentru a asigura egalitatea între femei şi bărbaţi şi pentru a completa politicile naţionale în materie de SRHR;</a:t>
            </a: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54. invită statele membre să se concentreze asupra prevenirii bolilor transmise sexual şi a metodelor prevenitive, precum şi asupra profilaxiei şi cercetării, pentru a îmbunătăţi despistarea timpurie a maladiilor precum cancerele "feminine" (mamar, cervical şi ovarian) prin controale şi examene ginecologice regulate;</a:t>
            </a: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81000" y="214290"/>
            <a:ext cx="8763000" cy="4801314"/>
          </a:xfrm>
          <a:prstGeom prst="rect">
            <a:avLst/>
          </a:prstGeom>
        </p:spPr>
        <p:txBody>
          <a:bodyPr wrap="square">
            <a:spAutoFit/>
          </a:bodyPr>
          <a:lstStyle/>
          <a:p>
            <a:pPr lvl="0" algn="just" eaLnBrk="0" fontAlgn="base" hangingPunct="0">
              <a:spcBef>
                <a:spcPct val="0"/>
              </a:spcBef>
              <a:spcAft>
                <a:spcPct val="0"/>
              </a:spcAft>
            </a:pPr>
            <a:r>
              <a:rPr lang="ro-RO" sz="1600" dirty="0" smtClean="0">
                <a:latin typeface="Times New Roman" pitchFamily="18" charset="0"/>
                <a:ea typeface="Times New Roman" pitchFamily="18" charset="0"/>
                <a:cs typeface="Times New Roman" pitchFamily="18" charset="0"/>
              </a:rPr>
              <a:t>       55. îşi reiterează apelul către Comisia şi Organizaţia Mondială a Sănătăţii să retragă tulburările de identitate de gen de pe lista tulburărilor mentale şi de comportament, să asigure o reclasificare în termeni nepatologici în negocierile pentru cea de a 11-1 versiune a Clasificării internaţionale a bolilor (ICD-11) şi să se asigure că diversitatea de gen în copilărie nu este patologizată;</a:t>
            </a:r>
            <a:endParaRPr lang="en-US" sz="1600" dirty="0" smtClean="0">
              <a:latin typeface="Times New Roman" pitchFamily="18" charset="0"/>
              <a:cs typeface="Times New Roman" pitchFamily="18" charset="0"/>
            </a:endParaRPr>
          </a:p>
          <a:p>
            <a:pPr lvl="0" algn="just" eaLnBrk="0" fontAlgn="base" hangingPunct="0">
              <a:spcBef>
                <a:spcPct val="0"/>
              </a:spcBef>
              <a:spcAft>
                <a:spcPct val="0"/>
              </a:spcAft>
            </a:pPr>
            <a:r>
              <a:rPr lang="ro-RO" sz="1600" dirty="0" smtClean="0">
                <a:latin typeface="Times New Roman" pitchFamily="18" charset="0"/>
                <a:ea typeface="Times New Roman" pitchFamily="18" charset="0"/>
                <a:cs typeface="Times New Roman" pitchFamily="18" charset="0"/>
              </a:rPr>
              <a:t>       56. recunoscând importanţa drepturilor sexuale şi reproductive, invită Comisia să creeze modele de cele mai bune practici de educaţie sexuală şi relaţională pentru tinerii din Europa;</a:t>
            </a:r>
            <a:endParaRPr lang="en-US" sz="1600" dirty="0" smtClean="0">
              <a:latin typeface="Times New Roman" pitchFamily="18" charset="0"/>
              <a:cs typeface="Times New Roman" pitchFamily="18" charset="0"/>
            </a:endParaRPr>
          </a:p>
          <a:p>
            <a:pPr lvl="0" algn="just" eaLnBrk="0" fontAlgn="base" hangingPunct="0">
              <a:spcBef>
                <a:spcPct val="0"/>
              </a:spcBef>
              <a:spcAft>
                <a:spcPct val="0"/>
              </a:spcAft>
            </a:pPr>
            <a:r>
              <a:rPr lang="ro-RO" sz="1600" dirty="0" smtClean="0">
                <a:latin typeface="Times New Roman" pitchFamily="18" charset="0"/>
                <a:ea typeface="Times New Roman" pitchFamily="18" charset="0"/>
                <a:cs typeface="Times New Roman" pitchFamily="18" charset="0"/>
              </a:rPr>
              <a:t>       57. subliniază că Comisia trebuie să realizeze un audit în materie de gen pentru a se asigura că politicile de sănătate ale UE şi cercetarea finanţată de UE abordează tot mai mult situaţia sănătăţii şi diagnosticarea femeilor;</a:t>
            </a:r>
            <a:endParaRPr lang="en-US" sz="1600" dirty="0" smtClean="0">
              <a:latin typeface="Times New Roman" pitchFamily="18" charset="0"/>
              <a:cs typeface="Times New Roman" pitchFamily="18" charset="0"/>
            </a:endParaRPr>
          </a:p>
          <a:p>
            <a:pPr lvl="0" algn="just" eaLnBrk="0" fontAlgn="base" hangingPunct="0">
              <a:spcBef>
                <a:spcPct val="0"/>
              </a:spcBef>
              <a:spcAft>
                <a:spcPct val="0"/>
              </a:spcAft>
            </a:pPr>
            <a:r>
              <a:rPr lang="ro-RO" sz="1600" dirty="0" smtClean="0">
                <a:latin typeface="Times New Roman" pitchFamily="18" charset="0"/>
                <a:ea typeface="Times New Roman" pitchFamily="18" charset="0"/>
                <a:cs typeface="Times New Roman" pitchFamily="18" charset="0"/>
              </a:rPr>
              <a:t>       58. subliniază importanţa unor campanii de conştientizare cu privire la simptomele de boală specifice fiecărui sex, precum şi la rolurile şi stereotipurile de gen care au un impact asupra sănătăţii şi invită Comisia să sprijine financiar programele de cercetare care iau în considerare dimensiunea de gen;</a:t>
            </a:r>
            <a:endParaRPr lang="en-US" sz="1600" dirty="0" smtClean="0">
              <a:latin typeface="Times New Roman" pitchFamily="18" charset="0"/>
              <a:cs typeface="Times New Roman" pitchFamily="18" charset="0"/>
            </a:endParaRPr>
          </a:p>
          <a:p>
            <a:pPr lvl="0" algn="just" eaLnBrk="0" fontAlgn="base" hangingPunct="0">
              <a:spcBef>
                <a:spcPct val="0"/>
              </a:spcBef>
              <a:spcAft>
                <a:spcPct val="0"/>
              </a:spcAft>
            </a:pPr>
            <a:r>
              <a:rPr lang="ro-RO" sz="1600" dirty="0" smtClean="0">
                <a:latin typeface="Times New Roman" pitchFamily="18" charset="0"/>
                <a:ea typeface="Times New Roman" pitchFamily="18" charset="0"/>
                <a:cs typeface="Times New Roman" pitchFamily="18" charset="0"/>
              </a:rPr>
              <a:t>       59. invită Comisia să încurajeze statele membre să promoveze sprijinirea (medicală) a feritilităţii şi să pună capăt discriminării privind accesul la tratamentul de feritilitate şi la reproducerea asistată; remarcă, în acest context, şi importanţa sprijinirii adopţiilor şi a dreptului tuturor copiilor de s-şi cunoaşte părinţii;</a:t>
            </a:r>
            <a:endParaRPr lang="en-US" sz="1600" dirty="0" smtClean="0">
              <a:latin typeface="Times New Roman" pitchFamily="18" charset="0"/>
              <a:cs typeface="Times New Roman" pitchFamily="18" charset="0"/>
            </a:endParaRPr>
          </a:p>
          <a:p>
            <a:pPr lvl="0" algn="just" eaLnBrk="0" fontAlgn="base" hangingPunct="0">
              <a:spcBef>
                <a:spcPct val="0"/>
              </a:spcBef>
              <a:spcAft>
                <a:spcPct val="0"/>
              </a:spcAft>
            </a:pPr>
            <a:r>
              <a:rPr lang="ro-RO" sz="1600" dirty="0" smtClean="0">
                <a:latin typeface="Times New Roman" pitchFamily="18" charset="0"/>
                <a:ea typeface="Times New Roman" pitchFamily="18" charset="0"/>
                <a:cs typeface="Times New Roman" pitchFamily="18" charset="0"/>
              </a:rPr>
              <a:t>       60. invită Comisia şi statele membre să ia măsuri pentru a implementa programe de educaţie sexuală în şcoli şi a asigura consiliere şi accesul la mijloace de contracepţie pentru tineri (30).  </a:t>
            </a:r>
            <a:endParaRPr lang="en-US" sz="1600" dirty="0" smtClean="0">
              <a:latin typeface="Times New Roman" pitchFamily="18" charset="0"/>
              <a:cs typeface="Times New Roman" pitchFamily="18" charset="0"/>
            </a:endParaRPr>
          </a:p>
          <a:p>
            <a:pPr lvl="0" algn="just" eaLnBrk="0" fontAlgn="base" hangingPunct="0">
              <a:spcBef>
                <a:spcPct val="0"/>
              </a:spcBef>
              <a:spcAft>
                <a:spcPct val="0"/>
              </a:spcAft>
            </a:pPr>
            <a:r>
              <a:rPr lang="ro-RO" dirty="0" smtClean="0">
                <a:latin typeface="Arial" pitchFamily="34" charset="0"/>
                <a:ea typeface="Times New Roman" pitchFamily="18" charset="0"/>
              </a:rPr>
              <a:t>      </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685800"/>
            <a:ext cx="8839200" cy="1107996"/>
          </a:xfrm>
          <a:prstGeom prst="rect">
            <a:avLst/>
          </a:prstGeom>
        </p:spPr>
        <p:txBody>
          <a:bodyPr wrap="square">
            <a:spAutoFit/>
          </a:bodyPr>
          <a:lstStyle/>
          <a:p>
            <a:pPr lvl="0" algn="just" fontAlgn="base">
              <a:spcBef>
                <a:spcPct val="0"/>
              </a:spcBef>
              <a:spcAft>
                <a:spcPct val="0"/>
              </a:spcAft>
              <a:buFont typeface="Wingdings" pitchFamily="2" charset="2"/>
              <a:buChar char="q"/>
            </a:pPr>
            <a:r>
              <a:rPr lang="en-US" dirty="0" smtClean="0">
                <a:latin typeface="Times New Roman" pitchFamily="18" charset="0"/>
                <a:ea typeface="Times New Roman" pitchFamily="18" charset="0"/>
                <a:cs typeface="Times New Roman" pitchFamily="18" charset="0"/>
              </a:rPr>
              <a:t> </a:t>
            </a:r>
            <a:r>
              <a:rPr lang="en-US" sz="1600" dirty="0" smtClean="0">
                <a:latin typeface="Times New Roman" pitchFamily="18" charset="0"/>
                <a:ea typeface="Times New Roman" pitchFamily="18" charset="0"/>
                <a:cs typeface="Times New Roman" pitchFamily="18" charset="0"/>
              </a:rPr>
              <a:t>La </a:t>
            </a:r>
            <a:r>
              <a:rPr lang="en-US" sz="1600" dirty="0" err="1" smtClean="0">
                <a:latin typeface="Times New Roman" pitchFamily="18" charset="0"/>
                <a:ea typeface="Times New Roman" pitchFamily="18" charset="0"/>
                <a:cs typeface="Times New Roman" pitchFamily="18" charset="0"/>
              </a:rPr>
              <a:t>seminarul</a:t>
            </a:r>
            <a:r>
              <a:rPr lang="en-US" sz="1600" dirty="0" smtClean="0">
                <a:latin typeface="Times New Roman" pitchFamily="18" charset="0"/>
                <a:ea typeface="Times New Roman" pitchFamily="18" charset="0"/>
                <a:cs typeface="Times New Roman" pitchFamily="18" charset="0"/>
              </a:rPr>
              <a:t> al 12-lea al </a:t>
            </a:r>
            <a:r>
              <a:rPr lang="en-US" sz="1600" b="1" dirty="0" err="1" smtClean="0">
                <a:latin typeface="Times New Roman" pitchFamily="18" charset="0"/>
                <a:ea typeface="Times New Roman" pitchFamily="18" charset="0"/>
                <a:cs typeface="Times New Roman" pitchFamily="18" charset="0"/>
              </a:rPr>
              <a:t>Societăţii</a:t>
            </a:r>
            <a:r>
              <a:rPr lang="en-US" sz="1600" b="1" dirty="0" smtClean="0">
                <a:latin typeface="Times New Roman" pitchFamily="18" charset="0"/>
                <a:ea typeface="Times New Roman" pitchFamily="18" charset="0"/>
                <a:cs typeface="Times New Roman" pitchFamily="18" charset="0"/>
              </a:rPr>
              <a:t> </a:t>
            </a:r>
            <a:r>
              <a:rPr lang="en-US" sz="1600" b="1" dirty="0" err="1" smtClean="0">
                <a:latin typeface="Times New Roman" pitchFamily="18" charset="0"/>
                <a:ea typeface="Times New Roman" pitchFamily="18" charset="0"/>
                <a:cs typeface="Times New Roman" pitchFamily="18" charset="0"/>
              </a:rPr>
              <a:t>Europene</a:t>
            </a:r>
            <a:r>
              <a:rPr lang="en-US" sz="1600" b="1" dirty="0" smtClean="0">
                <a:latin typeface="Times New Roman" pitchFamily="18" charset="0"/>
                <a:ea typeface="Times New Roman" pitchFamily="18" charset="0"/>
                <a:cs typeface="Times New Roman" pitchFamily="18" charset="0"/>
              </a:rPr>
              <a:t> a </a:t>
            </a:r>
            <a:r>
              <a:rPr lang="en-US" sz="1600" b="1" dirty="0" err="1" smtClean="0">
                <a:latin typeface="Times New Roman" pitchFamily="18" charset="0"/>
                <a:ea typeface="Times New Roman" pitchFamily="18" charset="0"/>
                <a:cs typeface="Times New Roman" pitchFamily="18" charset="0"/>
              </a:rPr>
              <a:t>Contracepţiei</a:t>
            </a:r>
            <a:r>
              <a:rPr lang="en-US" sz="1600" b="1" dirty="0" smtClean="0">
                <a:latin typeface="Times New Roman" pitchFamily="18" charset="0"/>
                <a:ea typeface="Times New Roman" pitchFamily="18" charset="0"/>
                <a:cs typeface="Times New Roman" pitchFamily="18" charset="0"/>
              </a:rPr>
              <a:t> </a:t>
            </a:r>
            <a:r>
              <a:rPr lang="en-US" sz="1600" b="1" dirty="0" err="1" smtClean="0">
                <a:latin typeface="Times New Roman" pitchFamily="18" charset="0"/>
                <a:ea typeface="Times New Roman" pitchFamily="18" charset="0"/>
                <a:cs typeface="Times New Roman" pitchFamily="18" charset="0"/>
              </a:rPr>
              <a:t>şi</a:t>
            </a:r>
            <a:r>
              <a:rPr lang="en-US" sz="1600" b="1" dirty="0" smtClean="0">
                <a:latin typeface="Times New Roman" pitchFamily="18" charset="0"/>
                <a:ea typeface="Times New Roman" pitchFamily="18" charset="0"/>
                <a:cs typeface="Times New Roman" pitchFamily="18" charset="0"/>
              </a:rPr>
              <a:t> </a:t>
            </a:r>
            <a:r>
              <a:rPr lang="en-US" sz="1600" b="1" dirty="0" err="1" smtClean="0">
                <a:latin typeface="Times New Roman" pitchFamily="18" charset="0"/>
                <a:ea typeface="Times New Roman" pitchFamily="18" charset="0"/>
                <a:cs typeface="Times New Roman" pitchFamily="18" charset="0"/>
              </a:rPr>
              <a:t>Sănătăţii</a:t>
            </a:r>
            <a:r>
              <a:rPr lang="en-US" sz="1600" b="1" dirty="0" smtClean="0">
                <a:latin typeface="Times New Roman" pitchFamily="18" charset="0"/>
                <a:ea typeface="Times New Roman" pitchFamily="18" charset="0"/>
                <a:cs typeface="Times New Roman" pitchFamily="18" charset="0"/>
              </a:rPr>
              <a:t> </a:t>
            </a:r>
            <a:r>
              <a:rPr lang="en-US" sz="1600" b="1" dirty="0" err="1" smtClean="0">
                <a:latin typeface="Times New Roman" pitchFamily="18" charset="0"/>
                <a:ea typeface="Times New Roman" pitchFamily="18" charset="0"/>
                <a:cs typeface="Times New Roman" pitchFamily="18" charset="0"/>
              </a:rPr>
              <a:t>Reproducerii</a:t>
            </a:r>
            <a:r>
              <a:rPr lang="en-US" sz="1600" b="1" dirty="0" smtClean="0">
                <a:latin typeface="Times New Roman" pitchFamily="18" charset="0"/>
                <a:ea typeface="Times New Roman" pitchFamily="18" charset="0"/>
                <a:cs typeface="Times New Roman" pitchFamily="18" charset="0"/>
              </a:rPr>
              <a:t>, ESC</a:t>
            </a:r>
            <a:r>
              <a:rPr lang="en-US" sz="1600" dirty="0" smtClean="0">
                <a:latin typeface="Times New Roman" pitchFamily="18" charset="0"/>
                <a:ea typeface="Times New Roman" pitchFamily="18" charset="0"/>
                <a:cs typeface="Times New Roman" pitchFamily="18" charset="0"/>
              </a:rPr>
              <a:t>,  de la Tel Aviv, Israel, din 2 – 4 </a:t>
            </a:r>
            <a:r>
              <a:rPr lang="en-US" sz="1600" dirty="0" err="1" smtClean="0">
                <a:latin typeface="Times New Roman" pitchFamily="18" charset="0"/>
                <a:ea typeface="Times New Roman" pitchFamily="18" charset="0"/>
                <a:cs typeface="Times New Roman" pitchFamily="18" charset="0"/>
              </a:rPr>
              <a:t>septembrie</a:t>
            </a:r>
            <a:r>
              <a:rPr lang="en-US" sz="1600" dirty="0" smtClean="0">
                <a:latin typeface="Times New Roman" pitchFamily="18" charset="0"/>
                <a:ea typeface="Times New Roman" pitchFamily="18" charset="0"/>
                <a:cs typeface="Times New Roman" pitchFamily="18" charset="0"/>
              </a:rPr>
              <a:t> 2015, </a:t>
            </a:r>
            <a:r>
              <a:rPr lang="en-US" sz="1600" dirty="0" err="1" smtClean="0">
                <a:latin typeface="Times New Roman" pitchFamily="18" charset="0"/>
                <a:ea typeface="Times New Roman" pitchFamily="18" charset="0"/>
                <a:cs typeface="Times New Roman" pitchFamily="18" charset="0"/>
              </a:rPr>
              <a:t>participanții</a:t>
            </a:r>
            <a:r>
              <a:rPr lang="en-US" sz="1600" dirty="0" smtClean="0">
                <a:latin typeface="Times New Roman" pitchFamily="18" charset="0"/>
                <a:ea typeface="Times New Roman" pitchFamily="18" charset="0"/>
                <a:cs typeface="Times New Roman" pitchFamily="18" charset="0"/>
              </a:rPr>
              <a:t> </a:t>
            </a:r>
            <a:r>
              <a:rPr lang="ro-RO" sz="1600" dirty="0" smtClean="0">
                <a:latin typeface="Times New Roman" pitchFamily="18" charset="0"/>
                <a:ea typeface="Times New Roman" pitchFamily="18" charset="0"/>
                <a:cs typeface="Times New Roman" pitchFamily="18" charset="0"/>
              </a:rPr>
              <a:t>au avut ocazia de a </a:t>
            </a:r>
            <a:r>
              <a:rPr lang="en-US" sz="1600" dirty="0" err="1" smtClean="0">
                <a:latin typeface="Times New Roman" pitchFamily="18" charset="0"/>
                <a:ea typeface="Times New Roman" pitchFamily="18" charset="0"/>
                <a:cs typeface="Times New Roman" pitchFamily="18" charset="0"/>
              </a:rPr>
              <a:t>concepe</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modalități</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inovatoare</a:t>
            </a:r>
            <a:r>
              <a:rPr lang="en-US" sz="1600" dirty="0" smtClean="0">
                <a:latin typeface="Times New Roman" pitchFamily="18" charset="0"/>
                <a:ea typeface="Times New Roman" pitchFamily="18" charset="0"/>
                <a:cs typeface="Times New Roman" pitchFamily="18" charset="0"/>
              </a:rPr>
              <a:t> de </a:t>
            </a:r>
            <a:r>
              <a:rPr lang="en-US" sz="1600" dirty="0" err="1" smtClean="0">
                <a:latin typeface="Times New Roman" pitchFamily="18" charset="0"/>
                <a:ea typeface="Times New Roman" pitchFamily="18" charset="0"/>
                <a:cs typeface="Times New Roman" pitchFamily="18" charset="0"/>
              </a:rPr>
              <a:t>promovare</a:t>
            </a:r>
            <a:r>
              <a:rPr lang="en-US" sz="1600" dirty="0" smtClean="0">
                <a:latin typeface="Times New Roman" pitchFamily="18" charset="0"/>
                <a:ea typeface="Times New Roman" pitchFamily="18" charset="0"/>
                <a:cs typeface="Times New Roman" pitchFamily="18" charset="0"/>
              </a:rPr>
              <a:t> a </a:t>
            </a:r>
            <a:r>
              <a:rPr lang="en-US" sz="1600" dirty="0" err="1" smtClean="0">
                <a:latin typeface="Times New Roman" pitchFamily="18" charset="0"/>
                <a:ea typeface="Times New Roman" pitchFamily="18" charset="0"/>
                <a:cs typeface="Times New Roman" pitchFamily="18" charset="0"/>
              </a:rPr>
              <a:t>utilizării</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contraceptivelor</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eficace</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și</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sigure</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și</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pentru</a:t>
            </a:r>
            <a:r>
              <a:rPr lang="en-US" sz="1600" dirty="0" smtClean="0">
                <a:latin typeface="Times New Roman" pitchFamily="18" charset="0"/>
                <a:ea typeface="Times New Roman" pitchFamily="18" charset="0"/>
                <a:cs typeface="Times New Roman" pitchFamily="18" charset="0"/>
              </a:rPr>
              <a:t> a </a:t>
            </a:r>
            <a:r>
              <a:rPr lang="en-US" sz="1600" dirty="0" err="1" smtClean="0">
                <a:latin typeface="Times New Roman" pitchFamily="18" charset="0"/>
                <a:ea typeface="Times New Roman" pitchFamily="18" charset="0"/>
                <a:cs typeface="Times New Roman" pitchFamily="18" charset="0"/>
              </a:rPr>
              <a:t>elimina</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numeroasele</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bariere</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medicale</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sociale</a:t>
            </a:r>
            <a:r>
              <a:rPr lang="en-US" sz="1600" dirty="0" smtClean="0">
                <a:latin typeface="Times New Roman" pitchFamily="18" charset="0"/>
                <a:ea typeface="Times New Roman" pitchFamily="18" charset="0"/>
                <a:cs typeface="Times New Roman" pitchFamily="18" charset="0"/>
              </a:rPr>
              <a:t>, cultural </a:t>
            </a:r>
            <a:r>
              <a:rPr lang="en-US" sz="1600" dirty="0" err="1" smtClean="0">
                <a:latin typeface="Times New Roman" pitchFamily="18" charset="0"/>
                <a:ea typeface="Times New Roman" pitchFamily="18" charset="0"/>
                <a:cs typeface="Times New Roman" pitchFamily="18" charset="0"/>
              </a:rPr>
              <a:t>şi</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religioase</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în</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prezent</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prezente</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pe</a:t>
            </a:r>
            <a:r>
              <a:rPr lang="en-US" sz="1600" dirty="0" smtClean="0">
                <a:latin typeface="Times New Roman" pitchFamily="18" charset="0"/>
                <a:ea typeface="Times New Roman" pitchFamily="18" charset="0"/>
                <a:cs typeface="Times New Roman" pitchFamily="18" charset="0"/>
              </a:rPr>
              <a:t> tot </a:t>
            </a:r>
            <a:r>
              <a:rPr lang="en-US" sz="1600" dirty="0" err="1" smtClean="0">
                <a:latin typeface="Times New Roman" pitchFamily="18" charset="0"/>
                <a:ea typeface="Times New Roman" pitchFamily="18" charset="0"/>
                <a:cs typeface="Times New Roman" pitchFamily="18" charset="0"/>
              </a:rPr>
              <a:t>continentul</a:t>
            </a:r>
            <a:r>
              <a:rPr lang="en-US" sz="1600" dirty="0" smtClean="0">
                <a:latin typeface="Times New Roman" pitchFamily="18" charset="0"/>
                <a:ea typeface="Times New Roman" pitchFamily="18" charset="0"/>
                <a:cs typeface="Times New Roman" pitchFamily="18" charset="0"/>
              </a:rPr>
              <a:t> European (</a:t>
            </a:r>
            <a:r>
              <a:rPr lang="ro-RO" sz="1600" dirty="0" smtClean="0">
                <a:latin typeface="Times New Roman" pitchFamily="18" charset="0"/>
                <a:ea typeface="Times New Roman" pitchFamily="18" charset="0"/>
                <a:cs typeface="Times New Roman" pitchFamily="18" charset="0"/>
              </a:rPr>
              <a:t>23</a:t>
            </a:r>
            <a:r>
              <a:rPr lang="en-US" sz="1600" dirty="0" smtClean="0">
                <a:latin typeface="Times New Roman" pitchFamily="18" charset="0"/>
                <a:ea typeface="Times New Roman" pitchFamily="18" charset="0"/>
                <a:cs typeface="Times New Roman" pitchFamily="18" charset="0"/>
              </a:rPr>
              <a:t>).</a:t>
            </a:r>
            <a:endParaRPr lang="en-US" sz="1600" dirty="0" smtClean="0">
              <a:latin typeface="Times New Roman" pitchFamily="18" charset="0"/>
              <a:cs typeface="Times New Roman" pitchFamily="18" charset="0"/>
            </a:endParaRPr>
          </a:p>
        </p:txBody>
      </p:sp>
      <p:sp>
        <p:nvSpPr>
          <p:cNvPr id="5" name="Rectangle 4"/>
          <p:cNvSpPr/>
          <p:nvPr/>
        </p:nvSpPr>
        <p:spPr>
          <a:xfrm>
            <a:off x="457200" y="2133600"/>
            <a:ext cx="8305800" cy="3785652"/>
          </a:xfrm>
          <a:prstGeom prst="rect">
            <a:avLst/>
          </a:prstGeom>
        </p:spPr>
        <p:txBody>
          <a:bodyPr wrap="square">
            <a:spAutoFit/>
          </a:bodyPr>
          <a:lstStyle/>
          <a:p>
            <a:pPr algn="just">
              <a:buFont typeface="Wingdings" pitchFamily="2" charset="2"/>
              <a:buChar char="q"/>
            </a:pPr>
            <a:r>
              <a:rPr lang="en-US" sz="1600" i="1" dirty="0" smtClean="0">
                <a:latin typeface="Times New Roman" pitchFamily="18" charset="0"/>
                <a:cs typeface="Times New Roman" pitchFamily="18" charset="0"/>
              </a:rPr>
              <a:t> </a:t>
            </a:r>
            <a:r>
              <a:rPr lang="ro-RO" sz="1600" i="1" dirty="0" smtClean="0">
                <a:latin typeface="Times New Roman" pitchFamily="18" charset="0"/>
                <a:cs typeface="Times New Roman" pitchFamily="18" charset="0"/>
              </a:rPr>
              <a:t>    Angajamentul</a:t>
            </a:r>
            <a:r>
              <a:rPr lang="ro-RO" sz="1600" dirty="0" smtClean="0">
                <a:latin typeface="Times New Roman" pitchFamily="18" charset="0"/>
                <a:cs typeface="Times New Roman" pitchFamily="18" charset="0"/>
              </a:rPr>
              <a:t> </a:t>
            </a:r>
            <a:r>
              <a:rPr lang="ro-RO" sz="1600" i="1" dirty="0" smtClean="0">
                <a:latin typeface="Times New Roman" pitchFamily="18" charset="0"/>
                <a:cs typeface="Times New Roman" pitchFamily="18" charset="0"/>
              </a:rPr>
              <a:t>Strategic pentru egalitatea între femei și bărbați 2016-2019</a:t>
            </a:r>
            <a:r>
              <a:rPr lang="ro-RO" sz="1600" dirty="0" smtClean="0">
                <a:latin typeface="Times New Roman" pitchFamily="18" charset="0"/>
                <a:cs typeface="Times New Roman" pitchFamily="18" charset="0"/>
              </a:rPr>
              <a:t> a fost publicat în decembrie </a:t>
            </a:r>
            <a:r>
              <a:rPr lang="ro-RO" sz="1600" b="1" dirty="0" smtClean="0">
                <a:latin typeface="Times New Roman" pitchFamily="18" charset="0"/>
                <a:cs typeface="Times New Roman" pitchFamily="18" charset="0"/>
              </a:rPr>
              <a:t>2015</a:t>
            </a:r>
            <a:r>
              <a:rPr lang="ro-RO" sz="1600" dirty="0" smtClean="0">
                <a:latin typeface="Times New Roman" pitchFamily="18" charset="0"/>
                <a:cs typeface="Times New Roman" pitchFamily="18" charset="0"/>
              </a:rPr>
              <a:t>, și este un follow-up și prelungirea </a:t>
            </a:r>
            <a:r>
              <a:rPr lang="ro-RO" sz="1600" i="1" dirty="0" smtClean="0">
                <a:latin typeface="Times New Roman" pitchFamily="18" charset="0"/>
                <a:cs typeface="Times New Roman" pitchFamily="18" charset="0"/>
              </a:rPr>
              <a:t>Strategiei pentru egalitatea între femei și bărbați 2010-2015</a:t>
            </a:r>
            <a:r>
              <a:rPr lang="ro-RO" sz="1600" dirty="0" smtClean="0">
                <a:latin typeface="Times New Roman" pitchFamily="18" charset="0"/>
                <a:cs typeface="Times New Roman" pitchFamily="18" charset="0"/>
              </a:rPr>
              <a:t> a Comisiei Europene (31). Acesta stabilește cadrul pentru activitatea viitoare a Comisiei în vederea îmbunătățirii egalității între femei și bărbați. </a:t>
            </a:r>
          </a:p>
          <a:p>
            <a:pPr algn="just"/>
            <a:r>
              <a:rPr lang="ro-RO" sz="1600" dirty="0" smtClean="0">
                <a:latin typeface="Times New Roman" pitchFamily="18" charset="0"/>
                <a:cs typeface="Times New Roman" pitchFamily="18" charset="0"/>
              </a:rPr>
              <a:t>          Strategia se concentrează pe următoarele cinci domenii prioritare:</a:t>
            </a:r>
            <a:endParaRPr lang="en-US" sz="1600" dirty="0" smtClean="0">
              <a:latin typeface="Times New Roman" pitchFamily="18" charset="0"/>
              <a:cs typeface="Times New Roman" pitchFamily="18" charset="0"/>
            </a:endParaRPr>
          </a:p>
          <a:p>
            <a:pPr algn="just"/>
            <a:r>
              <a:rPr lang="ro-RO" sz="1600" dirty="0" smtClean="0">
                <a:latin typeface="Times New Roman" pitchFamily="18" charset="0"/>
                <a:cs typeface="Times New Roman" pitchFamily="18" charset="0"/>
              </a:rPr>
              <a:t>1. Creșterea participării femeilor pe piața muncii și independența economică egală;</a:t>
            </a:r>
            <a:endParaRPr lang="en-US" sz="1600" dirty="0" smtClean="0">
              <a:latin typeface="Times New Roman" pitchFamily="18" charset="0"/>
              <a:cs typeface="Times New Roman" pitchFamily="18" charset="0"/>
            </a:endParaRPr>
          </a:p>
          <a:p>
            <a:pPr algn="just"/>
            <a:r>
              <a:rPr lang="ro-RO" sz="1600" dirty="0" smtClean="0">
                <a:latin typeface="Times New Roman" pitchFamily="18" charset="0"/>
                <a:cs typeface="Times New Roman" pitchFamily="18" charset="0"/>
              </a:rPr>
              <a:t>2. Reducerea salariului în funcție de gen, câștigurile și lacunele de pensii și, astfel, combaterea sărăciei în rândul femeilor;</a:t>
            </a:r>
            <a:endParaRPr lang="en-US" sz="1600" dirty="0" smtClean="0">
              <a:latin typeface="Times New Roman" pitchFamily="18" charset="0"/>
              <a:cs typeface="Times New Roman" pitchFamily="18" charset="0"/>
            </a:endParaRPr>
          </a:p>
          <a:p>
            <a:pPr algn="just"/>
            <a:r>
              <a:rPr lang="ro-RO" sz="1600" dirty="0" smtClean="0">
                <a:latin typeface="Times New Roman" pitchFamily="18" charset="0"/>
                <a:cs typeface="Times New Roman" pitchFamily="18" charset="0"/>
              </a:rPr>
              <a:t>3. Promovarea egalității între femei și bărbați în procesul de luare a deciziilor;</a:t>
            </a:r>
            <a:endParaRPr lang="en-US" sz="1600" dirty="0" smtClean="0">
              <a:latin typeface="Times New Roman" pitchFamily="18" charset="0"/>
              <a:cs typeface="Times New Roman" pitchFamily="18" charset="0"/>
            </a:endParaRPr>
          </a:p>
          <a:p>
            <a:pPr algn="just"/>
            <a:r>
              <a:rPr lang="ro-RO" sz="1600" dirty="0" smtClean="0">
                <a:latin typeface="Times New Roman" pitchFamily="18" charset="0"/>
                <a:cs typeface="Times New Roman" pitchFamily="18" charset="0"/>
              </a:rPr>
              <a:t>4. Combaterea violenței bazate pe gen și protejarea și sprijinirea victimelor;</a:t>
            </a:r>
            <a:endParaRPr lang="en-US" sz="1600" dirty="0" smtClean="0">
              <a:latin typeface="Times New Roman" pitchFamily="18" charset="0"/>
              <a:cs typeface="Times New Roman" pitchFamily="18" charset="0"/>
            </a:endParaRPr>
          </a:p>
          <a:p>
            <a:pPr algn="just"/>
            <a:r>
              <a:rPr lang="ro-RO" sz="1600" dirty="0" smtClean="0">
                <a:latin typeface="Times New Roman" pitchFamily="18" charset="0"/>
                <a:cs typeface="Times New Roman" pitchFamily="18" charset="0"/>
              </a:rPr>
              <a:t>5. Promovarea egalității de gen și a drepturilor femeilor din întreaga lume.</a:t>
            </a:r>
            <a:endParaRPr lang="en-US" sz="1600" dirty="0" smtClean="0">
              <a:latin typeface="Times New Roman" pitchFamily="18" charset="0"/>
              <a:cs typeface="Times New Roman" pitchFamily="18" charset="0"/>
            </a:endParaRPr>
          </a:p>
          <a:p>
            <a:pPr algn="just"/>
            <a:r>
              <a:rPr lang="ro-RO" sz="1600" dirty="0" smtClean="0">
                <a:latin typeface="Times New Roman" pitchFamily="18" charset="0"/>
                <a:cs typeface="Times New Roman" pitchFamily="18" charset="0"/>
              </a:rPr>
              <a:t>          O perspectivă a egalității de gen va fi integrată în toate politicile UE, precum și în programele de finanțare ale UE. El sprijină, de asemenea, punerea în aplicare a dimensiunii egalității de gen în cadrul Strategiei Europa 2020. Progresul este raportat în fiecare an și a fost prezentat într-un raport privind egalitatea de șanse între femei și bărbați.</a:t>
            </a:r>
            <a:endParaRPr lang="en-US" sz="1600" dirty="0" smtClean="0">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9600" y="3352800"/>
            <a:ext cx="8305800" cy="2585323"/>
          </a:xfrm>
          <a:prstGeom prst="rect">
            <a:avLst/>
          </a:prstGeom>
        </p:spPr>
        <p:txBody>
          <a:bodyPr wrap="square">
            <a:spAutoFit/>
          </a:bodyPr>
          <a:lstStyle/>
          <a:p>
            <a:pPr algn="just">
              <a:lnSpc>
                <a:spcPct val="150000"/>
              </a:lnSpc>
              <a:buFont typeface="Wingdings" pitchFamily="2" charset="2"/>
              <a:buChar char="q"/>
            </a:pPr>
            <a:r>
              <a:rPr lang="en-US" dirty="0" smtClean="0">
                <a:solidFill>
                  <a:srgbClr val="7030A0"/>
                </a:solidFill>
              </a:rPr>
              <a:t> </a:t>
            </a:r>
            <a:r>
              <a:rPr lang="ro-RO" dirty="0" smtClean="0">
                <a:latin typeface="Times New Roman" pitchFamily="18" charset="0"/>
                <a:cs typeface="Times New Roman" pitchFamily="18" charset="0"/>
              </a:rPr>
              <a:t>Așa cum este prevăzut în programul său de lucru pe 2016, Comisia Europeană pentru Justiție și Consumatori continuă lucrările practice pentru a promova egalitatea de gen. Acest "angajament strategic pentru egalitatea între femei și bărbați 2016-2019" este un cadru de referință pentru un efort crescut la toate nivelurile, fie ele european, național, regional sau local. Ea continuă să confirme Pactul european pentru egalitatea între femei și bărbați 2011-2020 (32). </a:t>
            </a:r>
            <a:endParaRPr lang="en-US" dirty="0">
              <a:latin typeface="Times New Roman" pitchFamily="18" charset="0"/>
              <a:cs typeface="Times New Roman" pitchFamily="18" charset="0"/>
            </a:endParaRPr>
          </a:p>
        </p:txBody>
      </p:sp>
      <p:sp>
        <p:nvSpPr>
          <p:cNvPr id="5" name="Rectangle 4"/>
          <p:cNvSpPr/>
          <p:nvPr/>
        </p:nvSpPr>
        <p:spPr>
          <a:xfrm>
            <a:off x="609600" y="1143000"/>
            <a:ext cx="8077200" cy="2169825"/>
          </a:xfrm>
          <a:prstGeom prst="rect">
            <a:avLst/>
          </a:prstGeom>
        </p:spPr>
        <p:txBody>
          <a:bodyPr wrap="square">
            <a:spAutoFit/>
          </a:bodyPr>
          <a:lstStyle/>
          <a:p>
            <a:pPr algn="just">
              <a:lnSpc>
                <a:spcPct val="150000"/>
              </a:lnSpc>
              <a:buFont typeface="Wingdings" pitchFamily="2" charset="2"/>
              <a:buChar char="q"/>
            </a:pPr>
            <a:r>
              <a:rPr lang="ro-RO" dirty="0" smtClean="0">
                <a:solidFill>
                  <a:srgbClr val="7030A0"/>
                </a:solidFill>
                <a:latin typeface="Times New Roman" pitchFamily="18" charset="0"/>
                <a:cs typeface="Times New Roman" pitchFamily="18" charset="0"/>
              </a:rPr>
              <a:t> </a:t>
            </a:r>
            <a:r>
              <a:rPr lang="ro-RO" dirty="0" smtClean="0">
                <a:latin typeface="Times New Roman" pitchFamily="18" charset="0"/>
                <a:cs typeface="Times New Roman" pitchFamily="18" charset="0"/>
              </a:rPr>
              <a:t>Direcția Generală a Comisiei Europene pentru Justiție și Consumatori, 2015 (32) a specificat că promovarea egalității de gen este o activitate de bază pentru UE: egalitatea între femei și bărbați este o valoare fundamentală a UE, un obiectiv al UE și un factor de creștere economică. Uniunea urmărește să promoveze egalitatea între bărbați și femei în toate activitățile sale.</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304800"/>
            <a:ext cx="8610600" cy="6155531"/>
          </a:xfrm>
          <a:prstGeom prst="rect">
            <a:avLst/>
          </a:prstGeom>
        </p:spPr>
        <p:txBody>
          <a:bodyPr wrap="square">
            <a:spAutoFit/>
          </a:bodyPr>
          <a:lstStyle/>
          <a:p>
            <a:pPr algn="just">
              <a:buFont typeface="Wingdings" pitchFamily="2" charset="2"/>
              <a:buChar char="q"/>
            </a:pPr>
            <a:r>
              <a:rPr lang="ro-RO" dirty="0" smtClean="0">
                <a:solidFill>
                  <a:srgbClr val="7030A0"/>
                </a:solidFill>
                <a:latin typeface="Times New Roman" pitchFamily="18" charset="0"/>
                <a:cs typeface="Times New Roman" pitchFamily="18" charset="0"/>
              </a:rPr>
              <a:t> </a:t>
            </a:r>
            <a:r>
              <a:rPr lang="ro-RO" dirty="0" smtClean="0">
                <a:latin typeface="Times New Roman" pitchFamily="18" charset="0"/>
                <a:cs typeface="Times New Roman" pitchFamily="18" charset="0"/>
              </a:rPr>
              <a:t>Referitor la sănătatea sexuală și reproductivă, în cadrul Planului European Nou de Acțiune  (36,37), noi dovezi și documente strategice globale și regionale aprobate recent evidențiază necesitatea de a revizui politicile de sănătate sexuală și reproductivă în regiunea europeană a OMS. Prin adoptarea Agendei 2030 pentru dezvoltare durabilă și Obiectivele de dezvoltare durabilă, statele membre și-au confirmat angajamentul lor în domeniul sănătății sexuale și a reproducerii și a drepturilor omului (33,34).</a:t>
            </a:r>
          </a:p>
          <a:p>
            <a:pPr algn="just"/>
            <a:endParaRPr lang="en-US" sz="1600" dirty="0" smtClean="0">
              <a:latin typeface="Times New Roman" pitchFamily="18" charset="0"/>
              <a:cs typeface="Times New Roman" pitchFamily="18" charset="0"/>
            </a:endParaRPr>
          </a:p>
          <a:p>
            <a:pPr algn="just">
              <a:buFont typeface="Wingdings" pitchFamily="2" charset="2"/>
              <a:buChar char="q"/>
            </a:pPr>
            <a:r>
              <a:rPr lang="ro-RO" dirty="0" smtClean="0">
                <a:latin typeface="Times New Roman" pitchFamily="18" charset="0"/>
                <a:cs typeface="Times New Roman" pitchFamily="18" charset="0"/>
              </a:rPr>
              <a:t> Sesiunile a 64 si a 65-a ale Comitetului Regional al OMS pentru Europa au declanșat realizarea unui nou plan de acțiune european pentru sănătatea și drepturile sexuale și reproductive (35). </a:t>
            </a:r>
          </a:p>
          <a:p>
            <a:pPr algn="just"/>
            <a:endParaRPr lang="en-US" dirty="0" smtClean="0">
              <a:latin typeface="Times New Roman" pitchFamily="18" charset="0"/>
              <a:cs typeface="Times New Roman" pitchFamily="18" charset="0"/>
            </a:endParaRPr>
          </a:p>
          <a:p>
            <a:pPr algn="just">
              <a:buFont typeface="Wingdings" pitchFamily="2" charset="2"/>
              <a:buChar char="q"/>
            </a:pPr>
            <a:r>
              <a:rPr lang="ro-RO" dirty="0" smtClean="0">
                <a:latin typeface="Times New Roman" pitchFamily="18" charset="0"/>
                <a:cs typeface="Times New Roman" pitchFamily="18" charset="0"/>
              </a:rPr>
              <a:t> Planul de acțiune va trebui să se bazeze pe principiile abordării fluxului vieții, echității, drepturilor omului, acțiunii intersectorale, participării și acțiunii bazate pe dovezi. Acesta va stabili măsuri concrete primordiale în concordanță cu sănătatea 2020, strategiile globale și regionale și a documentelor politice, inclusiv Obiectivele de Dezvoltare Durabilă (SDG) a ONU și strategia reînnoită globală a Națiunilor Unite  privind femeile, sănătatea copiilor și adolescenților 2016-2030. Intenția este ca planul de acțiune va oferi un cadru care să ghideze și să informeze dezvoltarea răspunsurilor politice specifice fiecărei țări, planuri de acțiune și programe pentru îmbunătățirea SRHR. Ea va reflecta diferențele dintre profiluri demografice, culturale și socio-economice între țările din regiune (35).</a:t>
            </a:r>
          </a:p>
          <a:p>
            <a:pPr algn="just"/>
            <a:endParaRPr lang="ro-RO" dirty="0" smtClean="0">
              <a:solidFill>
                <a:srgbClr val="7030A0"/>
              </a:solidFill>
              <a:latin typeface="Times New Roman" pitchFamily="18" charset="0"/>
              <a:cs typeface="Times New Roman" pitchFamily="18" charset="0"/>
            </a:endParaRPr>
          </a:p>
          <a:p>
            <a:pPr algn="just"/>
            <a:endParaRPr lang="en-US" dirty="0">
              <a:solidFill>
                <a:srgbClr val="7030A0"/>
              </a:solidFill>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1905000"/>
            <a:ext cx="8458200" cy="4524315"/>
          </a:xfrm>
          <a:prstGeom prst="rect">
            <a:avLst/>
          </a:prstGeom>
        </p:spPr>
        <p:txBody>
          <a:bodyPr wrap="square">
            <a:spAutoFit/>
          </a:bodyPr>
          <a:lstStyle/>
          <a:p>
            <a:pPr algn="just">
              <a:buFont typeface="Wingdings" pitchFamily="2" charset="2"/>
              <a:buChar char="q"/>
            </a:pPr>
            <a:r>
              <a:rPr lang="ro-RO" dirty="0" smtClean="0">
                <a:solidFill>
                  <a:srgbClr val="7030A0"/>
                </a:solidFill>
                <a:latin typeface="Times New Roman" pitchFamily="18" charset="0"/>
                <a:cs typeface="Times New Roman" pitchFamily="18" charset="0"/>
              </a:rPr>
              <a:t>  </a:t>
            </a:r>
            <a:r>
              <a:rPr lang="ro-RO" dirty="0" smtClean="0">
                <a:latin typeface="Times New Roman" pitchFamily="18" charset="0"/>
                <a:cs typeface="Times New Roman" pitchFamily="18" charset="0"/>
              </a:rPr>
              <a:t>Proiectul de plan de acțiune pentru SRHR, 2017-2021 va cuprinde cinci direcții strategice: </a:t>
            </a:r>
            <a:endParaRPr lang="en-US" dirty="0" smtClean="0">
              <a:latin typeface="Times New Roman" pitchFamily="18" charset="0"/>
              <a:cs typeface="Times New Roman" pitchFamily="18" charset="0"/>
            </a:endParaRPr>
          </a:p>
          <a:p>
            <a:pPr algn="just"/>
            <a:r>
              <a:rPr lang="ro-RO" dirty="0" smtClean="0">
                <a:latin typeface="Times New Roman" pitchFamily="18" charset="0"/>
                <a:cs typeface="Times New Roman" pitchFamily="18" charset="0"/>
              </a:rPr>
              <a:t>• să evalueze situația actuală, în scopul de a defini prioritățile; </a:t>
            </a:r>
          </a:p>
          <a:p>
            <a:pPr algn="just"/>
            <a:r>
              <a:rPr lang="ro-RO" dirty="0" smtClean="0">
                <a:latin typeface="Times New Roman" pitchFamily="18" charset="0"/>
                <a:cs typeface="Times New Roman" pitchFamily="18" charset="0"/>
              </a:rPr>
              <a:t>• să consolideze serviciile de sănătate pentru furnizarea eficientă de interventii bazate pe dovezi și a acoperirii universale de sanatate; </a:t>
            </a:r>
          </a:p>
          <a:p>
            <a:pPr algn="just"/>
            <a:r>
              <a:rPr lang="ro-RO" dirty="0" smtClean="0">
                <a:latin typeface="Times New Roman" pitchFamily="18" charset="0"/>
                <a:cs typeface="Times New Roman" pitchFamily="18" charset="0"/>
              </a:rPr>
              <a:t>• să asigure o colaborare intersectorială și socială largă; </a:t>
            </a:r>
          </a:p>
          <a:p>
            <a:pPr algn="just"/>
            <a:r>
              <a:rPr lang="ro-RO" dirty="0" smtClean="0">
                <a:latin typeface="Times New Roman" pitchFamily="18" charset="0"/>
                <a:cs typeface="Times New Roman" pitchFamily="18" charset="0"/>
              </a:rPr>
              <a:t>• îmbunătățirea conducerii și participarea guvernelor la sănătate; și </a:t>
            </a:r>
          </a:p>
          <a:p>
            <a:pPr algn="just"/>
            <a:r>
              <a:rPr lang="ro-RO" dirty="0" smtClean="0">
                <a:latin typeface="Times New Roman" pitchFamily="18" charset="0"/>
                <a:cs typeface="Times New Roman" pitchFamily="18" charset="0"/>
              </a:rPr>
              <a:t>• o mai bună informare și îmbunătățirea evidențelor (35).</a:t>
            </a:r>
          </a:p>
          <a:p>
            <a:pPr algn="just"/>
            <a:endParaRPr lang="ro-RO" dirty="0" smtClean="0">
              <a:latin typeface="Times New Roman" pitchFamily="18" charset="0"/>
              <a:cs typeface="Times New Roman" pitchFamily="18" charset="0"/>
            </a:endParaRPr>
          </a:p>
          <a:p>
            <a:pPr algn="just"/>
            <a:endParaRPr lang="en-US" dirty="0" smtClean="0">
              <a:latin typeface="Times New Roman" pitchFamily="18" charset="0"/>
              <a:cs typeface="Times New Roman" pitchFamily="18" charset="0"/>
            </a:endParaRPr>
          </a:p>
          <a:p>
            <a:pPr algn="just"/>
            <a:r>
              <a:rPr lang="ro-RO" dirty="0" smtClean="0">
                <a:latin typeface="Times New Roman" pitchFamily="18" charset="0"/>
                <a:cs typeface="Times New Roman" pitchFamily="18" charset="0"/>
              </a:rPr>
              <a:t>       Obiectivele sunt promovarea sănătății sexuale și a bunăstării și a drepturilor sexuale, de a promova sănătatea reproducerii și a bunăstării și a drepturilor de reproducere și depunerea de eforturi pentru accesul universal la SRHR și de a reduce inechitățile. Fiecare obiectiv are obiective specifice. Planul de acțiune va fuziona cu documente politice majore, cum ar fi sănătatea 2020 și strategia globală pentru femei, copiilor și a sănătății adolescenților, a SDG și Declarația de la Minsk (35).</a:t>
            </a:r>
            <a:endParaRPr lang="en-US" dirty="0">
              <a:latin typeface="Times New Roman" pitchFamily="18" charset="0"/>
              <a:cs typeface="Times New Roman" pitchFamily="18" charset="0"/>
            </a:endParaRPr>
          </a:p>
        </p:txBody>
      </p:sp>
      <p:sp>
        <p:nvSpPr>
          <p:cNvPr id="3" name="Rectangle 2"/>
          <p:cNvSpPr/>
          <p:nvPr/>
        </p:nvSpPr>
        <p:spPr>
          <a:xfrm>
            <a:off x="457200" y="609600"/>
            <a:ext cx="8382000" cy="923330"/>
          </a:xfrm>
          <a:prstGeom prst="rect">
            <a:avLst/>
          </a:prstGeom>
        </p:spPr>
        <p:txBody>
          <a:bodyPr wrap="square">
            <a:spAutoFit/>
          </a:bodyPr>
          <a:lstStyle/>
          <a:p>
            <a:pPr algn="just">
              <a:buFont typeface="Wingdings" pitchFamily="2" charset="2"/>
              <a:buChar char="q"/>
            </a:pPr>
            <a:r>
              <a:rPr lang="ro-RO" dirty="0" smtClean="0">
                <a:solidFill>
                  <a:srgbClr val="7030A0"/>
                </a:solidFill>
                <a:latin typeface="Times New Roman" pitchFamily="18" charset="0"/>
                <a:cs typeface="Times New Roman" pitchFamily="18" charset="0"/>
              </a:rPr>
              <a:t>    </a:t>
            </a:r>
            <a:r>
              <a:rPr lang="ro-RO" dirty="0" smtClean="0">
                <a:latin typeface="Times New Roman" pitchFamily="18" charset="0"/>
                <a:cs typeface="Times New Roman" pitchFamily="18" charset="0"/>
              </a:rPr>
              <a:t>La Copenhaga, Danemarca, între 14-15 decembrie 2015, a avut loc o consultare regională privind dezvoltarea planului de acțiune european pentru sănătatea sexuală și reproductivă și drepturile sexuale (SRHR) în perioada 2017-2021 (35).</a:t>
            </a:r>
            <a:endParaRPr lang="en-US" dirty="0">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381000"/>
            <a:ext cx="8610600" cy="2831544"/>
          </a:xfrm>
          <a:prstGeom prst="rect">
            <a:avLst/>
          </a:prstGeom>
        </p:spPr>
        <p:txBody>
          <a:bodyPr wrap="square">
            <a:spAutoFit/>
          </a:bodyPr>
          <a:lstStyle/>
          <a:p>
            <a:pPr fontAlgn="base">
              <a:buFont typeface="Wingdings" pitchFamily="2" charset="2"/>
              <a:buChar char="q"/>
            </a:pPr>
            <a:r>
              <a:rPr lang="en-US" dirty="0" smtClean="0">
                <a:latin typeface="Times New Roman" pitchFamily="18" charset="0"/>
                <a:ea typeface="Times New Roman" pitchFamily="18" charset="0"/>
                <a:cs typeface="Times New Roman" pitchFamily="18" charset="0"/>
              </a:rPr>
              <a:t> </a:t>
            </a:r>
            <a:r>
              <a:rPr lang="en-US" sz="1600" dirty="0" smtClean="0">
                <a:latin typeface="Times New Roman" pitchFamily="18" charset="0"/>
                <a:ea typeface="Times New Roman" pitchFamily="18" charset="0"/>
                <a:cs typeface="Times New Roman" pitchFamily="18" charset="0"/>
              </a:rPr>
              <a:t>Al 14-a </a:t>
            </a:r>
            <a:r>
              <a:rPr lang="en-US" sz="1600" dirty="0" err="1" smtClean="0">
                <a:latin typeface="Times New Roman" pitchFamily="18" charset="0"/>
                <a:ea typeface="Times New Roman" pitchFamily="18" charset="0"/>
                <a:cs typeface="Times New Roman" pitchFamily="18" charset="0"/>
              </a:rPr>
              <a:t>Congres</a:t>
            </a:r>
            <a:r>
              <a:rPr lang="en-US" sz="1600" dirty="0" smtClean="0">
                <a:latin typeface="Times New Roman" pitchFamily="18" charset="0"/>
                <a:ea typeface="Times New Roman" pitchFamily="18" charset="0"/>
                <a:cs typeface="Times New Roman" pitchFamily="18" charset="0"/>
              </a:rPr>
              <a:t>, a </a:t>
            </a:r>
            <a:r>
              <a:rPr lang="en-US" sz="1600" dirty="0" err="1" smtClean="0">
                <a:latin typeface="Times New Roman" pitchFamily="18" charset="0"/>
                <a:ea typeface="Times New Roman" pitchFamily="18" charset="0"/>
                <a:cs typeface="Times New Roman" pitchFamily="18" charset="0"/>
              </a:rPr>
              <a:t>doua</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Conferinţă</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Globală</a:t>
            </a:r>
            <a:r>
              <a:rPr lang="en-US" sz="1600" dirty="0" smtClean="0">
                <a:latin typeface="Times New Roman" pitchFamily="18" charset="0"/>
                <a:ea typeface="Times New Roman" pitchFamily="18" charset="0"/>
                <a:cs typeface="Times New Roman" pitchFamily="18" charset="0"/>
              </a:rPr>
              <a:t> a </a:t>
            </a:r>
            <a:r>
              <a:rPr lang="en-US" sz="1600" b="1" dirty="0" err="1" smtClean="0">
                <a:latin typeface="Times New Roman" pitchFamily="18" charset="0"/>
                <a:ea typeface="Times New Roman" pitchFamily="18" charset="0"/>
                <a:cs typeface="Times New Roman" pitchFamily="18" charset="0"/>
              </a:rPr>
              <a:t>Societăţii</a:t>
            </a:r>
            <a:r>
              <a:rPr lang="en-US" sz="1600" b="1" dirty="0" smtClean="0">
                <a:latin typeface="Times New Roman" pitchFamily="18" charset="0"/>
                <a:ea typeface="Times New Roman" pitchFamily="18" charset="0"/>
                <a:cs typeface="Times New Roman" pitchFamily="18" charset="0"/>
              </a:rPr>
              <a:t> </a:t>
            </a:r>
            <a:r>
              <a:rPr lang="en-US" sz="1600" b="1" dirty="0" err="1" smtClean="0">
                <a:latin typeface="Times New Roman" pitchFamily="18" charset="0"/>
                <a:ea typeface="Times New Roman" pitchFamily="18" charset="0"/>
                <a:cs typeface="Times New Roman" pitchFamily="18" charset="0"/>
              </a:rPr>
              <a:t>Europene</a:t>
            </a:r>
            <a:r>
              <a:rPr lang="en-US" sz="1600" b="1" dirty="0" smtClean="0">
                <a:latin typeface="Times New Roman" pitchFamily="18" charset="0"/>
                <a:ea typeface="Times New Roman" pitchFamily="18" charset="0"/>
                <a:cs typeface="Times New Roman" pitchFamily="18" charset="0"/>
              </a:rPr>
              <a:t> a </a:t>
            </a:r>
            <a:r>
              <a:rPr lang="en-US" sz="1600" b="1" dirty="0" err="1" smtClean="0">
                <a:latin typeface="Times New Roman" pitchFamily="18" charset="0"/>
                <a:ea typeface="Times New Roman" pitchFamily="18" charset="0"/>
                <a:cs typeface="Times New Roman" pitchFamily="18" charset="0"/>
              </a:rPr>
              <a:t>Contracepţiei</a:t>
            </a:r>
            <a:r>
              <a:rPr lang="en-US" sz="1600" b="1" dirty="0" smtClean="0">
                <a:latin typeface="Times New Roman" pitchFamily="18" charset="0"/>
                <a:ea typeface="Times New Roman" pitchFamily="18" charset="0"/>
                <a:cs typeface="Times New Roman" pitchFamily="18" charset="0"/>
              </a:rPr>
              <a:t> </a:t>
            </a:r>
            <a:r>
              <a:rPr lang="en-US" sz="1600" b="1" dirty="0" err="1" smtClean="0">
                <a:latin typeface="Times New Roman" pitchFamily="18" charset="0"/>
                <a:ea typeface="Times New Roman" pitchFamily="18" charset="0"/>
                <a:cs typeface="Times New Roman" pitchFamily="18" charset="0"/>
              </a:rPr>
              <a:t>şi</a:t>
            </a:r>
            <a:r>
              <a:rPr lang="en-US" sz="1600" b="1" dirty="0" smtClean="0">
                <a:latin typeface="Times New Roman" pitchFamily="18" charset="0"/>
                <a:ea typeface="Times New Roman" pitchFamily="18" charset="0"/>
                <a:cs typeface="Times New Roman" pitchFamily="18" charset="0"/>
              </a:rPr>
              <a:t> </a:t>
            </a:r>
            <a:r>
              <a:rPr lang="en-US" sz="1600" b="1" dirty="0" err="1" smtClean="0">
                <a:latin typeface="Times New Roman" pitchFamily="18" charset="0"/>
                <a:ea typeface="Times New Roman" pitchFamily="18" charset="0"/>
                <a:cs typeface="Times New Roman" pitchFamily="18" charset="0"/>
              </a:rPr>
              <a:t>Sănătăţii</a:t>
            </a:r>
            <a:r>
              <a:rPr lang="en-US" sz="1600" b="1" dirty="0" smtClean="0">
                <a:latin typeface="Times New Roman" pitchFamily="18" charset="0"/>
                <a:ea typeface="Times New Roman" pitchFamily="18" charset="0"/>
                <a:cs typeface="Times New Roman" pitchFamily="18" charset="0"/>
              </a:rPr>
              <a:t> </a:t>
            </a:r>
            <a:r>
              <a:rPr lang="en-US" sz="1600" b="1" dirty="0" err="1" smtClean="0">
                <a:latin typeface="Times New Roman" pitchFamily="18" charset="0"/>
                <a:ea typeface="Times New Roman" pitchFamily="18" charset="0"/>
                <a:cs typeface="Times New Roman" pitchFamily="18" charset="0"/>
              </a:rPr>
              <a:t>Reproducerii</a:t>
            </a:r>
            <a:r>
              <a:rPr lang="en-US" sz="1600" b="1" dirty="0" smtClean="0">
                <a:latin typeface="Times New Roman" pitchFamily="18" charset="0"/>
                <a:ea typeface="Times New Roman" pitchFamily="18" charset="0"/>
                <a:cs typeface="Times New Roman" pitchFamily="18" charset="0"/>
              </a:rPr>
              <a:t>, ESC,  </a:t>
            </a:r>
            <a:r>
              <a:rPr lang="en-US" sz="1600" dirty="0" smtClean="0">
                <a:latin typeface="Times New Roman" pitchFamily="18" charset="0"/>
                <a:ea typeface="Times New Roman" pitchFamily="18" charset="0"/>
                <a:cs typeface="Times New Roman" pitchFamily="18" charset="0"/>
              </a:rPr>
              <a:t>"</a:t>
            </a:r>
            <a:r>
              <a:rPr lang="en-US" sz="1600" dirty="0" err="1" smtClean="0">
                <a:latin typeface="Times New Roman" pitchFamily="18" charset="0"/>
                <a:ea typeface="Times New Roman" pitchFamily="18" charset="0"/>
                <a:cs typeface="Times New Roman" pitchFamily="18" charset="0"/>
              </a:rPr>
              <a:t>Contracepția</a:t>
            </a:r>
            <a:r>
              <a:rPr lang="en-US" sz="1600" dirty="0" smtClean="0">
                <a:latin typeface="Times New Roman" pitchFamily="18" charset="0"/>
                <a:ea typeface="Times New Roman" pitchFamily="18" charset="0"/>
                <a:cs typeface="Times New Roman" pitchFamily="18" charset="0"/>
              </a:rPr>
              <a:t> de la </a:t>
            </a:r>
            <a:r>
              <a:rPr lang="en-US" sz="1600" dirty="0" err="1" smtClean="0">
                <a:latin typeface="Times New Roman" pitchFamily="18" charset="0"/>
                <a:ea typeface="Times New Roman" pitchFamily="18" charset="0"/>
                <a:cs typeface="Times New Roman" pitchFamily="18" charset="0"/>
              </a:rPr>
              <a:t>biologie</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moleculară</a:t>
            </a:r>
            <a:r>
              <a:rPr lang="en-US" sz="1600" dirty="0" smtClean="0">
                <a:latin typeface="Times New Roman" pitchFamily="18" charset="0"/>
                <a:ea typeface="Times New Roman" pitchFamily="18" charset="0"/>
                <a:cs typeface="Times New Roman" pitchFamily="18" charset="0"/>
              </a:rPr>
              <a:t> la </a:t>
            </a:r>
            <a:r>
              <a:rPr lang="en-US" sz="1600" dirty="0" err="1" smtClean="0">
                <a:latin typeface="Times New Roman" pitchFamily="18" charset="0"/>
                <a:ea typeface="Times New Roman" pitchFamily="18" charset="0"/>
                <a:cs typeface="Times New Roman" pitchFamily="18" charset="0"/>
              </a:rPr>
              <a:t>ştiinţe</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sociale</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şi</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politice</a:t>
            </a:r>
            <a:r>
              <a:rPr lang="en-US" sz="1600" dirty="0" smtClean="0">
                <a:latin typeface="Times New Roman" pitchFamily="18" charset="0"/>
                <a:ea typeface="Times New Roman" pitchFamily="18" charset="0"/>
                <a:cs typeface="Times New Roman" pitchFamily="18" charset="0"/>
              </a:rPr>
              <a:t>",  a </a:t>
            </a:r>
            <a:r>
              <a:rPr lang="en-US" sz="1600" dirty="0" err="1" smtClean="0">
                <a:latin typeface="Times New Roman" pitchFamily="18" charset="0"/>
                <a:ea typeface="Times New Roman" pitchFamily="18" charset="0"/>
                <a:cs typeface="Times New Roman" pitchFamily="18" charset="0"/>
              </a:rPr>
              <a:t>avut</a:t>
            </a:r>
            <a:r>
              <a:rPr lang="en-US" sz="1600" dirty="0" smtClean="0">
                <a:latin typeface="Times New Roman" pitchFamily="18" charset="0"/>
                <a:ea typeface="Times New Roman" pitchFamily="18" charset="0"/>
                <a:cs typeface="Times New Roman" pitchFamily="18" charset="0"/>
              </a:rPr>
              <a:t> loc </a:t>
            </a:r>
            <a:r>
              <a:rPr lang="ro-RO" sz="1600" dirty="0" smtClean="0">
                <a:latin typeface="Times New Roman" pitchFamily="18" charset="0"/>
                <a:ea typeface="Times New Roman" pitchFamily="18" charset="0"/>
                <a:cs typeface="Times New Roman" pitchFamily="18" charset="0"/>
              </a:rPr>
              <a:t>la</a:t>
            </a:r>
            <a:r>
              <a:rPr lang="en-US" sz="1600" dirty="0" smtClean="0">
                <a:latin typeface="Times New Roman" pitchFamily="18" charset="0"/>
                <a:ea typeface="Times New Roman" pitchFamily="18" charset="0"/>
                <a:cs typeface="Times New Roman" pitchFamily="18" charset="0"/>
              </a:rPr>
              <a:t> Basel, </a:t>
            </a:r>
            <a:r>
              <a:rPr lang="en-US" sz="1600" dirty="0" err="1" smtClean="0">
                <a:latin typeface="Times New Roman" pitchFamily="18" charset="0"/>
                <a:ea typeface="Times New Roman" pitchFamily="18" charset="0"/>
                <a:cs typeface="Times New Roman" pitchFamily="18" charset="0"/>
              </a:rPr>
              <a:t>Elveția</a:t>
            </a:r>
            <a:r>
              <a:rPr lang="en-US" sz="1600" dirty="0" smtClean="0">
                <a:latin typeface="Times New Roman" pitchFamily="18" charset="0"/>
                <a:ea typeface="Times New Roman" pitchFamily="18" charset="0"/>
                <a:cs typeface="Times New Roman" pitchFamily="18" charset="0"/>
              </a:rPr>
              <a:t>, 4-7 </a:t>
            </a:r>
            <a:r>
              <a:rPr lang="en-US" sz="1600" dirty="0" err="1" smtClean="0">
                <a:latin typeface="Times New Roman" pitchFamily="18" charset="0"/>
                <a:ea typeface="Times New Roman" pitchFamily="18" charset="0"/>
                <a:cs typeface="Times New Roman" pitchFamily="18" charset="0"/>
              </a:rPr>
              <a:t>mai</a:t>
            </a:r>
            <a:r>
              <a:rPr lang="en-US" sz="1600" dirty="0" smtClean="0">
                <a:latin typeface="Times New Roman" pitchFamily="18" charset="0"/>
                <a:ea typeface="Times New Roman" pitchFamily="18" charset="0"/>
                <a:cs typeface="Times New Roman" pitchFamily="18" charset="0"/>
              </a:rPr>
              <a:t> 2016 (</a:t>
            </a:r>
            <a:r>
              <a:rPr lang="ro-RO" sz="1600" dirty="0" smtClean="0">
                <a:latin typeface="Times New Roman" pitchFamily="18" charset="0"/>
                <a:ea typeface="Times New Roman" pitchFamily="18" charset="0"/>
                <a:cs typeface="Times New Roman" pitchFamily="18" charset="0"/>
              </a:rPr>
              <a:t>23, 24</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cs typeface="Times New Roman" pitchFamily="18" charset="0"/>
              </a:rPr>
              <a:t>Titlul</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congresului</a:t>
            </a:r>
            <a:r>
              <a:rPr lang="en-US" sz="1600" dirty="0" smtClean="0">
                <a:latin typeface="Times New Roman" pitchFamily="18" charset="0"/>
                <a:cs typeface="Times New Roman" pitchFamily="18" charset="0"/>
              </a:rPr>
              <a:t> reflect</a:t>
            </a:r>
            <a:r>
              <a:rPr lang="ro-RO" sz="1600" dirty="0" smtClean="0">
                <a:latin typeface="Times New Roman" pitchFamily="18" charset="0"/>
                <a:cs typeface="Times New Roman" pitchFamily="18" charset="0"/>
              </a:rPr>
              <a:t>ă</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dorinţa</a:t>
            </a:r>
            <a:r>
              <a:rPr lang="en-US" sz="1600" dirty="0" smtClean="0">
                <a:latin typeface="Times New Roman" pitchFamily="18" charset="0"/>
                <a:cs typeface="Times New Roman" pitchFamily="18" charset="0"/>
              </a:rPr>
              <a:t> de a </a:t>
            </a:r>
            <a:r>
              <a:rPr lang="en-US" sz="1600" dirty="0" err="1" smtClean="0">
                <a:latin typeface="Times New Roman" pitchFamily="18" charset="0"/>
                <a:cs typeface="Times New Roman" pitchFamily="18" charset="0"/>
              </a:rPr>
              <a:t>răspunde</a:t>
            </a:r>
            <a:r>
              <a:rPr lang="en-US" sz="1600" dirty="0" smtClean="0">
                <a:latin typeface="Times New Roman" pitchFamily="18" charset="0"/>
                <a:cs typeface="Times New Roman" pitchFamily="18" charset="0"/>
              </a:rPr>
              <a:t> la </a:t>
            </a:r>
            <a:r>
              <a:rPr lang="en-US" sz="1600" dirty="0" err="1" smtClean="0">
                <a:latin typeface="Times New Roman" pitchFamily="18" charset="0"/>
                <a:cs typeface="Times New Roman" pitchFamily="18" charset="0"/>
              </a:rPr>
              <a:t>aspectele</a:t>
            </a:r>
            <a:r>
              <a:rPr lang="en-US" sz="1600" dirty="0" smtClean="0">
                <a:latin typeface="Times New Roman" pitchFamily="18" charset="0"/>
                <a:cs typeface="Times New Roman" pitchFamily="18" charset="0"/>
              </a:rPr>
              <a:t> multi-</a:t>
            </a:r>
            <a:r>
              <a:rPr lang="en-US" sz="1600" dirty="0" err="1" smtClean="0">
                <a:latin typeface="Times New Roman" pitchFamily="18" charset="0"/>
                <a:cs typeface="Times New Roman" pitchFamily="18" charset="0"/>
              </a:rPr>
              <a:t>dimensionale</a:t>
            </a:r>
            <a:r>
              <a:rPr lang="en-US" sz="1600" dirty="0" smtClean="0">
                <a:latin typeface="Times New Roman" pitchFamily="18" charset="0"/>
                <a:cs typeface="Times New Roman" pitchFamily="18" charset="0"/>
              </a:rPr>
              <a:t> ale </a:t>
            </a:r>
            <a:r>
              <a:rPr lang="en-US" sz="1600" dirty="0" err="1" smtClean="0">
                <a:latin typeface="Times New Roman" pitchFamily="18" charset="0"/>
                <a:cs typeface="Times New Roman" pitchFamily="18" charset="0"/>
              </a:rPr>
              <a:t>contraceptiei</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şi</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sănătăţii</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reproducerii</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Unul</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dintre</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cei</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mai</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importanți</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factori</a:t>
            </a:r>
            <a:r>
              <a:rPr lang="en-US" sz="1600" dirty="0" smtClean="0">
                <a:latin typeface="Times New Roman" pitchFamily="18" charset="0"/>
                <a:cs typeface="Times New Roman" pitchFamily="18" charset="0"/>
              </a:rPr>
              <a:t> care </a:t>
            </a:r>
            <a:r>
              <a:rPr lang="en-US" sz="1600" dirty="0" err="1" smtClean="0">
                <a:latin typeface="Times New Roman" pitchFamily="18" charset="0"/>
                <a:cs typeface="Times New Roman" pitchFamily="18" charset="0"/>
              </a:rPr>
              <a:t>contribuie</a:t>
            </a:r>
            <a:r>
              <a:rPr lang="en-US" sz="1600" dirty="0" smtClean="0">
                <a:latin typeface="Times New Roman" pitchFamily="18" charset="0"/>
                <a:cs typeface="Times New Roman" pitchFamily="18" charset="0"/>
              </a:rPr>
              <a:t> la </a:t>
            </a:r>
            <a:r>
              <a:rPr lang="en-US" sz="1600" dirty="0" err="1" smtClean="0">
                <a:latin typeface="Times New Roman" pitchFamily="18" charset="0"/>
                <a:cs typeface="Times New Roman" pitchFamily="18" charset="0"/>
              </a:rPr>
              <a:t>sănătatea</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femeilor</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este</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dreptul</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tuturor</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femeilor</a:t>
            </a:r>
            <a:r>
              <a:rPr lang="en-US" sz="1600" dirty="0" smtClean="0">
                <a:latin typeface="Times New Roman" pitchFamily="18" charset="0"/>
                <a:cs typeface="Times New Roman" pitchFamily="18" charset="0"/>
              </a:rPr>
              <a:t> de </a:t>
            </a:r>
            <a:r>
              <a:rPr lang="en-US" sz="1600" dirty="0" err="1" smtClean="0">
                <a:latin typeface="Times New Roman" pitchFamily="18" charset="0"/>
                <a:cs typeface="Times New Roman" pitchFamily="18" charset="0"/>
              </a:rPr>
              <a:t>pretutindeni</a:t>
            </a:r>
            <a:r>
              <a:rPr lang="ro-RO" sz="1600" dirty="0" smtClean="0">
                <a:latin typeface="Times New Roman" pitchFamily="18" charset="0"/>
                <a:cs typeface="Times New Roman" pitchFamily="18" charset="0"/>
              </a:rPr>
              <a:t>:</a:t>
            </a:r>
            <a:endParaRPr lang="en-US" sz="1600" dirty="0" smtClean="0">
              <a:latin typeface="Times New Roman" pitchFamily="18" charset="0"/>
              <a:cs typeface="Times New Roman" pitchFamily="18" charset="0"/>
            </a:endParaRPr>
          </a:p>
          <a:p>
            <a:pPr fontAlgn="base"/>
            <a:r>
              <a:rPr lang="en-US" sz="1600" dirty="0" smtClean="0">
                <a:latin typeface="Times New Roman" pitchFamily="18" charset="0"/>
                <a:cs typeface="Times New Roman" pitchFamily="18" charset="0"/>
              </a:rPr>
              <a:t>• </a:t>
            </a:r>
            <a:r>
              <a:rPr lang="en-US" sz="1600" i="1" dirty="0" smtClean="0">
                <a:latin typeface="Times New Roman" pitchFamily="18" charset="0"/>
                <a:cs typeface="Times New Roman" pitchFamily="18" charset="0"/>
              </a:rPr>
              <a:t>de a decide </a:t>
            </a:r>
            <a:r>
              <a:rPr lang="en-US" sz="1600" i="1" dirty="0" err="1" smtClean="0">
                <a:latin typeface="Times New Roman" pitchFamily="18" charset="0"/>
                <a:cs typeface="Times New Roman" pitchFamily="18" charset="0"/>
              </a:rPr>
              <a:t>când</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să</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aibă</a:t>
            </a:r>
            <a:r>
              <a:rPr lang="en-US" sz="1600" i="1" dirty="0" smtClean="0">
                <a:latin typeface="Times New Roman" pitchFamily="18" charset="0"/>
                <a:cs typeface="Times New Roman" pitchFamily="18" charset="0"/>
              </a:rPr>
              <a:t> un </a:t>
            </a:r>
            <a:r>
              <a:rPr lang="en-US" sz="1600" i="1" dirty="0" err="1" smtClean="0">
                <a:latin typeface="Times New Roman" pitchFamily="18" charset="0"/>
                <a:cs typeface="Times New Roman" pitchFamily="18" charset="0"/>
              </a:rPr>
              <a:t>copil</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și</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câți</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copii</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să</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aibă</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prin</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accesarea</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metodelor</a:t>
            </a:r>
            <a:r>
              <a:rPr lang="en-US" sz="1600" i="1" dirty="0" smtClean="0">
                <a:latin typeface="Times New Roman" pitchFamily="18" charset="0"/>
                <a:cs typeface="Times New Roman" pitchFamily="18" charset="0"/>
              </a:rPr>
              <a:t> contraceptive care </a:t>
            </a:r>
            <a:r>
              <a:rPr lang="en-US" sz="1600" i="1" dirty="0" err="1" smtClean="0">
                <a:latin typeface="Times New Roman" pitchFamily="18" charset="0"/>
                <a:cs typeface="Times New Roman" pitchFamily="18" charset="0"/>
              </a:rPr>
              <a:t>răspund</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nevoilor</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lor</a:t>
            </a:r>
            <a:r>
              <a:rPr lang="en-US" sz="1600" i="1" dirty="0" smtClean="0">
                <a:latin typeface="Times New Roman" pitchFamily="18" charset="0"/>
                <a:cs typeface="Times New Roman" pitchFamily="18" charset="0"/>
              </a:rPr>
              <a:t>;</a:t>
            </a:r>
          </a:p>
          <a:p>
            <a:pPr fontAlgn="base"/>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să</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aibă</a:t>
            </a:r>
            <a:r>
              <a:rPr lang="en-US" sz="1600" i="1" dirty="0" smtClean="0">
                <a:latin typeface="Times New Roman" pitchFamily="18" charset="0"/>
                <a:cs typeface="Times New Roman" pitchFamily="18" charset="0"/>
              </a:rPr>
              <a:t> o </a:t>
            </a:r>
            <a:r>
              <a:rPr lang="en-US" sz="1600" i="1" dirty="0" err="1" smtClean="0">
                <a:latin typeface="Times New Roman" pitchFamily="18" charset="0"/>
                <a:cs typeface="Times New Roman" pitchFamily="18" charset="0"/>
              </a:rPr>
              <a:t>sarcină</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și</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naștere</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în</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condiții</a:t>
            </a:r>
            <a:r>
              <a:rPr lang="en-US" sz="1600" i="1" dirty="0" smtClean="0">
                <a:latin typeface="Times New Roman" pitchFamily="18" charset="0"/>
                <a:cs typeface="Times New Roman" pitchFamily="18" charset="0"/>
              </a:rPr>
              <a:t> de </a:t>
            </a:r>
            <a:r>
              <a:rPr lang="en-US" sz="1600" i="1" dirty="0" err="1" smtClean="0">
                <a:latin typeface="Times New Roman" pitchFamily="18" charset="0"/>
                <a:cs typeface="Times New Roman" pitchFamily="18" charset="0"/>
              </a:rPr>
              <a:t>siguranță</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și</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protejate</a:t>
            </a:r>
            <a:r>
              <a:rPr lang="en-US" sz="1600" i="1" dirty="0" smtClean="0">
                <a:latin typeface="Times New Roman" pitchFamily="18" charset="0"/>
                <a:cs typeface="Times New Roman" pitchFamily="18" charset="0"/>
              </a:rPr>
              <a:t>;</a:t>
            </a:r>
          </a:p>
          <a:p>
            <a:pPr fontAlgn="base"/>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să</a:t>
            </a:r>
            <a:r>
              <a:rPr lang="en-US" sz="1600" i="1" dirty="0" smtClean="0">
                <a:latin typeface="Times New Roman" pitchFamily="18" charset="0"/>
                <a:cs typeface="Times New Roman" pitchFamily="18" charset="0"/>
              </a:rPr>
              <a:t> se </a:t>
            </a:r>
            <a:r>
              <a:rPr lang="en-US" sz="1600" i="1" dirty="0" err="1" smtClean="0">
                <a:latin typeface="Times New Roman" pitchFamily="18" charset="0"/>
                <a:cs typeface="Times New Roman" pitchFamily="18" charset="0"/>
              </a:rPr>
              <a:t>bucure</a:t>
            </a:r>
            <a:r>
              <a:rPr lang="en-US" sz="1600" i="1" dirty="0" smtClean="0">
                <a:latin typeface="Times New Roman" pitchFamily="18" charset="0"/>
                <a:cs typeface="Times New Roman" pitchFamily="18" charset="0"/>
              </a:rPr>
              <a:t> de </a:t>
            </a:r>
            <a:r>
              <a:rPr lang="en-US" sz="1600" i="1" dirty="0" err="1" smtClean="0">
                <a:latin typeface="Times New Roman" pitchFamily="18" charset="0"/>
                <a:cs typeface="Times New Roman" pitchFamily="18" charset="0"/>
              </a:rPr>
              <a:t>viața</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lor</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sexuală</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și</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să</a:t>
            </a:r>
            <a:r>
              <a:rPr lang="en-US" sz="1600" i="1" dirty="0" smtClean="0">
                <a:latin typeface="Times New Roman" pitchFamily="18" charset="0"/>
                <a:cs typeface="Times New Roman" pitchFamily="18" charset="0"/>
              </a:rPr>
              <a:t> fie </a:t>
            </a:r>
            <a:r>
              <a:rPr lang="en-US" sz="1600" i="1" dirty="0" err="1" smtClean="0">
                <a:latin typeface="Times New Roman" pitchFamily="18" charset="0"/>
                <a:cs typeface="Times New Roman" pitchFamily="18" charset="0"/>
              </a:rPr>
              <a:t>protejați</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împotriva</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violenței</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și</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abuzului</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și</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accesul</a:t>
            </a:r>
            <a:r>
              <a:rPr lang="en-US" sz="1600" i="1" dirty="0" smtClean="0">
                <a:latin typeface="Times New Roman" pitchFamily="18" charset="0"/>
                <a:cs typeface="Times New Roman" pitchFamily="18" charset="0"/>
              </a:rPr>
              <a:t> la </a:t>
            </a:r>
            <a:r>
              <a:rPr lang="en-US" sz="1600" i="1" dirty="0" err="1" smtClean="0">
                <a:latin typeface="Times New Roman" pitchFamily="18" charset="0"/>
                <a:cs typeface="Times New Roman" pitchFamily="18" charset="0"/>
              </a:rPr>
              <a:t>asistență</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medicală</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sexuală</a:t>
            </a:r>
            <a:r>
              <a:rPr lang="en-US" sz="1600" i="1" dirty="0" smtClean="0">
                <a:latin typeface="Times New Roman" pitchFamily="18" charset="0"/>
                <a:cs typeface="Times New Roman" pitchFamily="18" charset="0"/>
              </a:rPr>
              <a:t>.</a:t>
            </a:r>
          </a:p>
          <a:p>
            <a:pPr fontAlgn="base"/>
            <a:r>
              <a:rPr lang="en-US" sz="1600" dirty="0" smtClean="0">
                <a:latin typeface="Times New Roman" pitchFamily="18" charset="0"/>
                <a:cs typeface="Times New Roman" pitchFamily="18" charset="0"/>
              </a:rPr>
              <a:t> </a:t>
            </a:r>
            <a:endParaRPr lang="en-US" sz="1600" dirty="0"/>
          </a:p>
        </p:txBody>
      </p:sp>
      <p:sp>
        <p:nvSpPr>
          <p:cNvPr id="5" name="Rectangle 4"/>
          <p:cNvSpPr/>
          <p:nvPr/>
        </p:nvSpPr>
        <p:spPr>
          <a:xfrm>
            <a:off x="304800" y="3276600"/>
            <a:ext cx="8382000" cy="2431435"/>
          </a:xfrm>
          <a:prstGeom prst="rect">
            <a:avLst/>
          </a:prstGeom>
        </p:spPr>
        <p:txBody>
          <a:bodyPr wrap="square">
            <a:spAutoFit/>
          </a:bodyPr>
          <a:lstStyle/>
          <a:p>
            <a:pPr algn="just">
              <a:buFont typeface="Wingdings" pitchFamily="2" charset="2"/>
              <a:buChar char="q"/>
            </a:pPr>
            <a:r>
              <a:rPr lang="ro-RO" dirty="0" smtClean="0"/>
              <a:t> </a:t>
            </a:r>
            <a:r>
              <a:rPr lang="ro-RO" sz="1600" dirty="0" smtClean="0">
                <a:latin typeface="Times New Roman" pitchFamily="18" charset="0"/>
                <a:cs typeface="Times New Roman" pitchFamily="18" charset="0"/>
              </a:rPr>
              <a:t>Manifestul spaniol cu ocazia ZILEI MONDIALE A CONTRACEPȚIEI 2016, axat pe violența bazată pe gen, o problemă de sănătate, cu sloganul "Este viața ta, e viitorul tău" care se dorește a fi un apel în apărarea sănătății și în protecția drepturilor sexuale și reproductive ale bărbaților și femeilor (36). În fiecare an, cu această ocazie, Fundația spaniolă a Contracepției evidențiază situații specifice, care au un impact asupra calității vieții într-o societate liberă, care recunoaște dreptul individului de a lua propriile decizii. Cu ocazia "Zilei Mondiale a Contracepției" 2016, se dorește angajamentul de a furniza instrumentele care permit să crească gradul de conștientizare și asistență pentru victimele violenței bazate pe gen (36). </a:t>
            </a:r>
            <a:endParaRPr lang="en-US" sz="1600" dirty="0" smtClean="0">
              <a:latin typeface="Times New Roman" pitchFamily="18" charset="0"/>
              <a:cs typeface="Times New Roman" pitchFamily="18" charset="0"/>
            </a:endParaRPr>
          </a:p>
          <a:p>
            <a:pPr algn="just">
              <a:buFont typeface="Wingdings" pitchFamily="2" charset="2"/>
              <a:buChar char="q"/>
            </a:pPr>
            <a:endParaRPr lang="en-US" sz="16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28600" y="609600"/>
            <a:ext cx="8915400" cy="172354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pPr>
            <a:endParaRPr kumimoji="0" lang="en-US" sz="1600" b="0" i="0" u="none" strike="noStrike" cap="none" normalizeH="0" baseline="0" dirty="0" smtClean="0">
              <a:ln>
                <a:noFill/>
              </a:ln>
              <a:effectLst/>
              <a:latin typeface="Times New Roman" pitchFamily="18" charset="0"/>
              <a:ea typeface="Times New Roman" pitchFamily="18" charset="0"/>
              <a:cs typeface="Times New Roman" pitchFamily="18" charset="0"/>
            </a:endParaRPr>
          </a:p>
          <a:p>
            <a:pPr fontAlgn="base">
              <a:buFont typeface="Wingdings" pitchFamily="2" charset="2"/>
              <a:buChar char="q"/>
            </a:pPr>
            <a:r>
              <a:rPr lang="en-US" sz="1600"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În</a:t>
            </a:r>
            <a:r>
              <a:rPr lang="en-US"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2015</a:t>
            </a:r>
            <a:r>
              <a:rPr lang="en-US" dirty="0" smtClean="0">
                <a:latin typeface="Times New Roman" pitchFamily="18" charset="0"/>
                <a:cs typeface="Times New Roman" pitchFamily="18" charset="0"/>
              </a:rPr>
              <a:t>, 225 de </a:t>
            </a:r>
            <a:r>
              <a:rPr lang="en-US" dirty="0" err="1" smtClean="0">
                <a:latin typeface="Times New Roman" pitchFamily="18" charset="0"/>
                <a:cs typeface="Times New Roman" pitchFamily="18" charset="0"/>
              </a:rPr>
              <a:t>milioane</a:t>
            </a:r>
            <a:r>
              <a:rPr lang="en-US" dirty="0" smtClean="0">
                <a:latin typeface="Times New Roman" pitchFamily="18" charset="0"/>
                <a:cs typeface="Times New Roman" pitchFamily="18" charset="0"/>
              </a:rPr>
              <a:t> de </a:t>
            </a:r>
            <a:r>
              <a:rPr lang="en-US" dirty="0" err="1" smtClean="0">
                <a:latin typeface="Times New Roman" pitchFamily="18" charset="0"/>
                <a:cs typeface="Times New Roman" pitchFamily="18" charset="0"/>
              </a:rPr>
              <a:t>femei</a:t>
            </a:r>
            <a:r>
              <a:rPr lang="en-US" dirty="0" smtClean="0">
                <a:latin typeface="Times New Roman" pitchFamily="18" charset="0"/>
                <a:cs typeface="Times New Roman" pitchFamily="18" charset="0"/>
              </a:rPr>
              <a:t> nu au </a:t>
            </a:r>
            <a:r>
              <a:rPr lang="en-US" dirty="0" err="1" smtClean="0">
                <a:latin typeface="Times New Roman" pitchFamily="18" charset="0"/>
                <a:cs typeface="Times New Roman" pitchFamily="18" charset="0"/>
              </a:rPr>
              <a:t>avut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acces</a:t>
            </a:r>
            <a:r>
              <a:rPr lang="en-US" dirty="0" smtClean="0">
                <a:latin typeface="Times New Roman" pitchFamily="18" charset="0"/>
                <a:cs typeface="Times New Roman" pitchFamily="18" charset="0"/>
              </a:rPr>
              <a:t> la </a:t>
            </a:r>
            <a:r>
              <a:rPr lang="en-US" dirty="0" err="1" smtClean="0">
                <a:latin typeface="Times New Roman" pitchFamily="18" charset="0"/>
                <a:cs typeface="Times New Roman" pitchFamily="18" charset="0"/>
              </a:rPr>
              <a:t>contracepție</a:t>
            </a:r>
            <a:r>
              <a:rPr lang="en-US" dirty="0" smtClean="0">
                <a:latin typeface="Times New Roman" pitchFamily="18" charset="0"/>
                <a:cs typeface="Times New Roman" pitchFamily="18" charset="0"/>
              </a:rPr>
              <a:t> la </a:t>
            </a:r>
            <a:r>
              <a:rPr lang="en-US" dirty="0" err="1" smtClean="0">
                <a:latin typeface="Times New Roman" pitchFamily="18" charset="0"/>
                <a:cs typeface="Times New Roman" pitchFamily="18" charset="0"/>
              </a:rPr>
              <a:t>nivel</a:t>
            </a:r>
            <a:r>
              <a:rPr lang="en-US" dirty="0" smtClean="0">
                <a:latin typeface="Times New Roman" pitchFamily="18" charset="0"/>
                <a:cs typeface="Times New Roman" pitchFamily="18" charset="0"/>
              </a:rPr>
              <a:t> global, </a:t>
            </a:r>
            <a:r>
              <a:rPr lang="en-US" dirty="0" err="1" smtClean="0">
                <a:latin typeface="Times New Roman" pitchFamily="18" charset="0"/>
                <a:cs typeface="Times New Roman" pitchFamily="18" charset="0"/>
              </a:rPr>
              <a:t>rezultând</a:t>
            </a:r>
            <a:r>
              <a:rPr lang="en-US" dirty="0" smtClean="0">
                <a:latin typeface="Times New Roman" pitchFamily="18" charset="0"/>
                <a:cs typeface="Times New Roman" pitchFamily="18" charset="0"/>
              </a:rPr>
              <a:t> 74 de </a:t>
            </a:r>
            <a:r>
              <a:rPr lang="en-US" dirty="0" err="1" smtClean="0">
                <a:latin typeface="Times New Roman" pitchFamily="18" charset="0"/>
                <a:cs typeface="Times New Roman" pitchFamily="18" charset="0"/>
              </a:rPr>
              <a:t>milioane</a:t>
            </a:r>
            <a:r>
              <a:rPr lang="en-US" dirty="0" smtClean="0">
                <a:latin typeface="Times New Roman" pitchFamily="18" charset="0"/>
                <a:cs typeface="Times New Roman" pitchFamily="18" charset="0"/>
              </a:rPr>
              <a:t> de </a:t>
            </a:r>
            <a:r>
              <a:rPr lang="en-US" dirty="0" err="1" smtClean="0">
                <a:latin typeface="Times New Roman" pitchFamily="18" charset="0"/>
                <a:cs typeface="Times New Roman" pitchFamily="18" charset="0"/>
              </a:rPr>
              <a:t>sarcini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neplanificate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sănătate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deficitară</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şi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peste</a:t>
            </a:r>
            <a:r>
              <a:rPr lang="en-US" dirty="0" smtClean="0">
                <a:latin typeface="Times New Roman" pitchFamily="18" charset="0"/>
                <a:cs typeface="Times New Roman" pitchFamily="18" charset="0"/>
              </a:rPr>
              <a:t> 500.000 de </a:t>
            </a:r>
            <a:r>
              <a:rPr lang="en-US" dirty="0" err="1" smtClean="0">
                <a:latin typeface="Times New Roman" pitchFamily="18" charset="0"/>
                <a:cs typeface="Times New Roman" pitchFamily="18" charset="0"/>
              </a:rPr>
              <a:t>decese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materne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Accesul</a:t>
            </a:r>
            <a:r>
              <a:rPr lang="en-US" dirty="0" smtClean="0">
                <a:latin typeface="Times New Roman" pitchFamily="18" charset="0"/>
                <a:cs typeface="Times New Roman" pitchFamily="18" charset="0"/>
              </a:rPr>
              <a:t> universal la </a:t>
            </a:r>
            <a:r>
              <a:rPr lang="en-US" dirty="0" err="1" smtClean="0">
                <a:latin typeface="Times New Roman" pitchFamily="18" charset="0"/>
                <a:cs typeface="Times New Roman" pitchFamily="18" charset="0"/>
              </a:rPr>
              <a:t>sănătatea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sexuală</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și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reproductivă</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rămâne</a:t>
            </a:r>
            <a:r>
              <a:rPr lang="en-US" dirty="0" smtClean="0">
                <a:latin typeface="Times New Roman" pitchFamily="18" charset="0"/>
                <a:cs typeface="Times New Roman" pitchFamily="18" charset="0"/>
              </a:rPr>
              <a:t> o </a:t>
            </a:r>
            <a:r>
              <a:rPr lang="en-US" dirty="0" err="1" smtClean="0">
                <a:latin typeface="Times New Roman" pitchFamily="18" charset="0"/>
                <a:cs typeface="Times New Roman" pitchFamily="18" charset="0"/>
              </a:rPr>
              <a:t>realitate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îndepărtată</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pentru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multe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dintre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oamenii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săraci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marginalizaţi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și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vulnerabili</a:t>
            </a:r>
            <a:r>
              <a:rPr lang="en-US" dirty="0" smtClean="0">
                <a:latin typeface="Times New Roman" pitchFamily="18" charset="0"/>
                <a:cs typeface="Times New Roman" pitchFamily="18" charset="0"/>
              </a:rPr>
              <a:t> din </a:t>
            </a:r>
            <a:r>
              <a:rPr lang="en-US" dirty="0" err="1" smtClean="0">
                <a:latin typeface="Times New Roman" pitchFamily="18" charset="0"/>
                <a:cs typeface="Times New Roman" pitchFamily="18" charset="0"/>
              </a:rPr>
              <a:t>lume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femei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bărbați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și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tineri</a:t>
            </a:r>
            <a:r>
              <a:rPr lang="ro-RO" dirty="0" smtClean="0">
                <a:latin typeface="Times New Roman" pitchFamily="18" charset="0"/>
                <a:cs typeface="Times New Roman" pitchFamily="18" charset="0"/>
              </a:rPr>
              <a:t> (1)</a:t>
            </a:r>
            <a:r>
              <a:rPr lang="en-US" dirty="0" smtClean="0">
                <a:latin typeface="Times New Roman" pitchFamily="18" charset="0"/>
                <a:cs typeface="Times New Roman" pitchFamily="18" charset="0"/>
              </a:rPr>
              <a:t>.       </a:t>
            </a:r>
            <a:endParaRPr lang="en-US" i="1" dirty="0" smtClean="0">
              <a:latin typeface="Times New Roman" pitchFamily="18" charset="0"/>
              <a:cs typeface="Times New Roman" pitchFamily="18" charset="0"/>
            </a:endParaRPr>
          </a:p>
          <a:p>
            <a:pPr fontAlgn="base"/>
            <a:r>
              <a:rPr lang="en-US" b="1" dirty="0" smtClean="0">
                <a:latin typeface="Times New Roman" pitchFamily="18" charset="0"/>
                <a:cs typeface="Times New Roman" pitchFamily="18" charset="0"/>
              </a:rPr>
              <a:t>       </a:t>
            </a:r>
            <a:endParaRPr kumimoji="0" lang="en-US" b="1" i="0" u="none" strike="noStrike" cap="none" normalizeH="0" baseline="0" dirty="0" smtClean="0">
              <a:ln>
                <a:noFill/>
              </a:ln>
              <a:solidFill>
                <a:srgbClr val="0070C0"/>
              </a:solidFill>
              <a:effectLst/>
              <a:latin typeface="Times New Roman" pitchFamily="18" charset="0"/>
              <a:cs typeface="Times New Roman" pitchFamily="18" charset="0"/>
            </a:endParaRPr>
          </a:p>
        </p:txBody>
      </p:sp>
      <p:sp>
        <p:nvSpPr>
          <p:cNvPr id="47105" name="Rectangle 1"/>
          <p:cNvSpPr>
            <a:spLocks noChangeArrowheads="1"/>
          </p:cNvSpPr>
          <p:nvPr/>
        </p:nvSpPr>
        <p:spPr bwMode="auto">
          <a:xfrm>
            <a:off x="304800" y="2396698"/>
            <a:ext cx="84582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q"/>
              <a:tabLst/>
            </a:pPr>
            <a:r>
              <a:rPr kumimoji="0" lang="ro-RO" sz="1600" b="0" i="0" u="none" strike="noStrike" cap="none" normalizeH="0" baseline="0" dirty="0" smtClean="0">
                <a:ln>
                  <a:noFill/>
                </a:ln>
                <a:solidFill>
                  <a:srgbClr val="7030A0"/>
                </a:solidFill>
                <a:effectLst/>
                <a:latin typeface="Times New Roman" pitchFamily="18" charset="0"/>
                <a:ea typeface="Times New Roman" pitchFamily="18" charset="0"/>
                <a:cs typeface="Times New Roman" pitchFamily="18" charset="0"/>
              </a:rPr>
              <a:t>    </a:t>
            </a:r>
            <a:r>
              <a:rPr kumimoji="0" lang="it-IT" b="0" i="0" u="none" strike="noStrike" cap="none" normalizeH="0" baseline="0" dirty="0" smtClean="0">
                <a:ln>
                  <a:noFill/>
                </a:ln>
                <a:effectLst/>
                <a:latin typeface="Times New Roman" pitchFamily="18" charset="0"/>
                <a:ea typeface="Times New Roman" pitchFamily="18" charset="0"/>
                <a:cs typeface="Times New Roman" pitchFamily="18" charset="0"/>
              </a:rPr>
              <a:t>Femeile necăsătorite sunt răspunzătoare de 70% din toate sarcinile nedorite şi 72% din toate nasterile nedorite, iar rata natalității nedorite este de aproape patru ori mai mare pentru cei care abandonează liceul decât pentru absolvenții de facultate (</a:t>
            </a:r>
            <a:r>
              <a:rPr kumimoji="0" lang="ro-RO" b="0" i="0" u="none" strike="noStrike" cap="none" normalizeH="0" baseline="0" dirty="0" smtClean="0">
                <a:ln>
                  <a:noFill/>
                </a:ln>
                <a:effectLst/>
                <a:latin typeface="Times New Roman" pitchFamily="18" charset="0"/>
                <a:ea typeface="Times New Roman" pitchFamily="18" charset="0"/>
                <a:cs typeface="Times New Roman" pitchFamily="18" charset="0"/>
              </a:rPr>
              <a:t>2</a:t>
            </a:r>
            <a:r>
              <a:rPr kumimoji="0" lang="it-IT" b="0" i="0" u="none" strike="noStrike" cap="none" normalizeH="0" baseline="0" dirty="0" smtClean="0">
                <a:ln>
                  <a:noFill/>
                </a:ln>
                <a:effectLst/>
                <a:latin typeface="Times New Roman" pitchFamily="18" charset="0"/>
                <a:ea typeface="Times New Roman" pitchFamily="18" charset="0"/>
                <a:cs typeface="Times New Roman" pitchFamily="18" charset="0"/>
              </a:rPr>
              <a:t>).</a:t>
            </a:r>
            <a:endParaRPr kumimoji="0" lang="it-IT" b="0" i="0" u="none" strike="noStrike" cap="none" normalizeH="0" baseline="0" dirty="0" smtClean="0">
              <a:ln>
                <a:noFill/>
              </a:ln>
              <a:effectLst/>
              <a:latin typeface="Times New Roman" pitchFamily="18" charset="0"/>
              <a:cs typeface="Times New Roman" pitchFamily="18" charset="0"/>
            </a:endParaRPr>
          </a:p>
        </p:txBody>
      </p:sp>
      <p:sp>
        <p:nvSpPr>
          <p:cNvPr id="5" name="Rectangle 4"/>
          <p:cNvSpPr/>
          <p:nvPr/>
        </p:nvSpPr>
        <p:spPr>
          <a:xfrm>
            <a:off x="381000" y="3505200"/>
            <a:ext cx="8610600" cy="3046988"/>
          </a:xfrm>
          <a:prstGeom prst="rect">
            <a:avLst/>
          </a:prstGeom>
        </p:spPr>
        <p:txBody>
          <a:bodyPr wrap="square">
            <a:spAutoFit/>
          </a:bodyPr>
          <a:lstStyle/>
          <a:p>
            <a:pPr algn="just">
              <a:buFont typeface="Wingdings" pitchFamily="2" charset="2"/>
              <a:buChar char="q"/>
            </a:pPr>
            <a:r>
              <a:rPr lang="en-US" sz="1600" dirty="0" smtClean="0">
                <a:latin typeface="Times New Roman" pitchFamily="18" charset="0"/>
                <a:cs typeface="Times New Roman" pitchFamily="18" charset="0"/>
              </a:rPr>
              <a:t>     </a:t>
            </a:r>
            <a:r>
              <a:rPr lang="ro-RO" sz="1600" dirty="0" smtClean="0">
                <a:latin typeface="Times New Roman" pitchFamily="18" charset="0"/>
                <a:cs typeface="Times New Roman" pitchFamily="18" charset="0"/>
              </a:rPr>
              <a:t>Sterilizarea feminină (19%) și DIU (14%) sunt cele două metode cele mai frecvente folosite de femei căsătorite sau</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aflate</a:t>
            </a:r>
            <a:r>
              <a:rPr lang="ro-RO" sz="1600" dirty="0" smtClean="0">
                <a:latin typeface="Times New Roman" pitchFamily="18" charset="0"/>
                <a:cs typeface="Times New Roman" pitchFamily="18" charset="0"/>
              </a:rPr>
              <a:t> în uniune</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consensuala</a:t>
            </a:r>
            <a:r>
              <a:rPr lang="en-US" sz="1600" dirty="0" smtClean="0">
                <a:latin typeface="Times New Roman" pitchFamily="18" charset="0"/>
                <a:cs typeface="Times New Roman" pitchFamily="18" charset="0"/>
              </a:rPr>
              <a:t>,</a:t>
            </a:r>
            <a:r>
              <a:rPr lang="ro-RO" sz="1600" dirty="0" smtClean="0">
                <a:latin typeface="Times New Roman" pitchFamily="18" charset="0"/>
                <a:cs typeface="Times New Roman" pitchFamily="18" charset="0"/>
              </a:rPr>
              <a:t> la nivel mondial în </a:t>
            </a:r>
            <a:r>
              <a:rPr lang="ro-RO" sz="1600" b="1" dirty="0" smtClean="0">
                <a:latin typeface="Times New Roman" pitchFamily="18" charset="0"/>
                <a:cs typeface="Times New Roman" pitchFamily="18" charset="0"/>
              </a:rPr>
              <a:t>2015 </a:t>
            </a:r>
            <a:r>
              <a:rPr lang="ro-RO" sz="1600" dirty="0" smtClean="0">
                <a:latin typeface="Times New Roman" pitchFamily="18" charset="0"/>
                <a:cs typeface="Times New Roman" pitchFamily="18" charset="0"/>
              </a:rPr>
              <a:t>(3, 4, 5). Metodele pe termen scurt sunt mai puțin frecvente: 9% din femei au folosit pilula, 8% s-au bazat pe prezervative și 5% au folosit metode injectabile. În general, metodele pe termen scurt și reversibile sunt mai frecvente decât alte metode în Africa și Europa, în timp ce metodele cu acțiune lungă sau cele permanente, cum ar fi sterilizarea, implanturile și DIU, sunt mai frecvente în Asia și America de Nord. </a:t>
            </a:r>
            <a:r>
              <a:rPr lang="en-US" sz="1600" dirty="0" smtClean="0">
                <a:latin typeface="Times New Roman" pitchFamily="18" charset="0"/>
                <a:cs typeface="Times New Roman" pitchFamily="18" charset="0"/>
              </a:rPr>
              <a:t> </a:t>
            </a:r>
          </a:p>
          <a:p>
            <a:pPr algn="just">
              <a:buFont typeface="Wingdings" pitchFamily="2" charset="2"/>
              <a:buChar char="q"/>
            </a:pPr>
            <a:endParaRPr lang="en-US" sz="1600" dirty="0">
              <a:latin typeface="Times New Roman" pitchFamily="18" charset="0"/>
              <a:cs typeface="Times New Roman" pitchFamily="18" charset="0"/>
            </a:endParaRPr>
          </a:p>
          <a:p>
            <a:pPr algn="just">
              <a:buFont typeface="Wingdings" pitchFamily="2" charset="2"/>
              <a:buChar char="q"/>
            </a:pPr>
            <a:r>
              <a:rPr lang="en-US" sz="1600" dirty="0" smtClean="0">
                <a:latin typeface="Times New Roman" pitchFamily="18" charset="0"/>
                <a:cs typeface="Times New Roman" pitchFamily="18" charset="0"/>
              </a:rPr>
              <a:t> </a:t>
            </a:r>
            <a:r>
              <a:rPr lang="ro-RO" sz="1600" dirty="0" smtClean="0">
                <a:latin typeface="Times New Roman" pitchFamily="18" charset="0"/>
                <a:cs typeface="Times New Roman" pitchFamily="18" charset="0"/>
              </a:rPr>
              <a:t>Din 45 de țări, 50% dintre femei au utilizat cel puțin o metodă în </a:t>
            </a:r>
            <a:r>
              <a:rPr lang="ro-RO" sz="1600" b="1" dirty="0" smtClean="0">
                <a:latin typeface="Times New Roman" pitchFamily="18" charset="0"/>
                <a:cs typeface="Times New Roman" pitchFamily="18" charset="0"/>
              </a:rPr>
              <a:t>2015</a:t>
            </a:r>
            <a:r>
              <a:rPr lang="ro-RO" sz="1600" dirty="0" smtClean="0">
                <a:latin typeface="Times New Roman" pitchFamily="18" charset="0"/>
                <a:cs typeface="Times New Roman" pitchFamily="18" charset="0"/>
              </a:rPr>
              <a:t>, iar metodele dominante au inclus pilula (15 țări), metodele injectabile (10 țări), DIU (7 țări) și, în mai puține țări, sterilizarea feminină, prezervativul masculin, retragerea sau alte metode tradiționale. Dintre metodele contraceptive, cele cu acțiune lungă sau metode permanente (sterilizarea feminină și masculină, intrauterine și implanturi) au reprezentat 56% în </a:t>
            </a:r>
            <a:r>
              <a:rPr lang="ro-RO" sz="1600" b="1" dirty="0" smtClean="0">
                <a:latin typeface="Times New Roman" pitchFamily="18" charset="0"/>
                <a:cs typeface="Times New Roman" pitchFamily="18" charset="0"/>
              </a:rPr>
              <a:t>2015 </a:t>
            </a:r>
            <a:r>
              <a:rPr lang="ro-RO" sz="1600" dirty="0" smtClean="0">
                <a:latin typeface="Times New Roman" pitchFamily="18" charset="0"/>
                <a:cs typeface="Times New Roman" pitchFamily="18" charset="0"/>
              </a:rPr>
              <a:t>(3, 4, 5). </a:t>
            </a:r>
            <a:endParaRPr lang="en-US" sz="1600" dirty="0">
              <a:latin typeface="Times New Roman" pitchFamily="18" charset="0"/>
              <a:cs typeface="Times New Roman" pitchFamily="18" charset="0"/>
            </a:endParaRPr>
          </a:p>
        </p:txBody>
      </p:sp>
      <p:sp>
        <p:nvSpPr>
          <p:cNvPr id="6" name="Rectangle 5"/>
          <p:cNvSpPr/>
          <p:nvPr/>
        </p:nvSpPr>
        <p:spPr>
          <a:xfrm>
            <a:off x="304800" y="304800"/>
            <a:ext cx="4302203" cy="523220"/>
          </a:xfrm>
          <a:prstGeom prst="rect">
            <a:avLst/>
          </a:prstGeom>
        </p:spPr>
        <p:txBody>
          <a:bodyPr wrap="none">
            <a:spAutoFit/>
          </a:bodyPr>
          <a:lstStyle/>
          <a:p>
            <a:r>
              <a:rPr lang="en-US" sz="2800" b="1" dirty="0" smtClean="0">
                <a:latin typeface="Times New Roman" pitchFamily="18" charset="0"/>
              </a:rPr>
              <a:t>CONTEXTUL MONDIAL</a:t>
            </a:r>
            <a:endParaRPr lang="en-US" sz="28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914400"/>
            <a:ext cx="8839200" cy="3970318"/>
          </a:xfrm>
          <a:prstGeom prst="rect">
            <a:avLst/>
          </a:prstGeom>
        </p:spPr>
        <p:txBody>
          <a:bodyPr wrap="square">
            <a:spAutoFit/>
          </a:bodyPr>
          <a:lstStyle/>
          <a:p>
            <a:pPr algn="just">
              <a:buFont typeface="Wingdings" pitchFamily="2" charset="2"/>
              <a:buChar char="q"/>
            </a:pPr>
            <a:r>
              <a:rPr lang="ro-RO" dirty="0" smtClean="0"/>
              <a:t> </a:t>
            </a:r>
            <a:r>
              <a:rPr lang="ro-RO" dirty="0" smtClean="0">
                <a:latin typeface="Times New Roman" pitchFamily="18" charset="0"/>
                <a:cs typeface="Times New Roman" pitchFamily="18" charset="0"/>
              </a:rPr>
              <a:t>Consorțiul European pentru Contracepție de Urgență ECEC a publicat în iunie </a:t>
            </a:r>
            <a:r>
              <a:rPr lang="ro-RO" b="1" dirty="0" smtClean="0">
                <a:latin typeface="Times New Roman" pitchFamily="18" charset="0"/>
                <a:cs typeface="Times New Roman" pitchFamily="18" charset="0"/>
              </a:rPr>
              <a:t>2016</a:t>
            </a:r>
            <a:r>
              <a:rPr lang="ro-RO" dirty="0" smtClean="0">
                <a:latin typeface="Times New Roman" pitchFamily="18" charset="0"/>
                <a:cs typeface="Times New Roman" pitchFamily="18" charset="0"/>
              </a:rPr>
              <a:t> și a anunțat două noi instrumente de pe site-ul ECEC (37):</a:t>
            </a:r>
          </a:p>
          <a:p>
            <a:pPr algn="just"/>
            <a:endParaRPr lang="en-US" dirty="0" smtClean="0">
              <a:latin typeface="Times New Roman" pitchFamily="18" charset="0"/>
              <a:cs typeface="Times New Roman" pitchFamily="18" charset="0"/>
            </a:endParaRPr>
          </a:p>
          <a:p>
            <a:pPr algn="just"/>
            <a:r>
              <a:rPr lang="ro-RO" dirty="0" smtClean="0">
                <a:latin typeface="Times New Roman" pitchFamily="18" charset="0"/>
                <a:cs typeface="Times New Roman" pitchFamily="18" charset="0"/>
              </a:rPr>
              <a:t>1. Instrumentul de utilizare a contracepției de urgență: un instrument de consiliere pentru farmaciști si furnizorii de servicii medicale, inspirat de criteriile de eligibilitate OMS medicale pentru utilizarea mijloacelor contraceptive, precum și pe baza recomandărilor din Marea Britanie a Facultății de Îngrijire a Sănătății Sexuale și Reproductive pentru utilizarea contraceptivelor de urgență. Acest program a fost conceput pentru a fi utilizat în Europa, cele mai multe țări având în prezent toate metodele orale ale contracepției de urgență disponibile în mod direct de la farmacie, dar este, desigur, la dispoziția tuturor.</a:t>
            </a:r>
          </a:p>
          <a:p>
            <a:pPr algn="just"/>
            <a:endParaRPr lang="en-US" dirty="0" smtClean="0">
              <a:latin typeface="Times New Roman" pitchFamily="18" charset="0"/>
              <a:cs typeface="Times New Roman" pitchFamily="18" charset="0"/>
            </a:endParaRPr>
          </a:p>
          <a:p>
            <a:pPr algn="just"/>
            <a:r>
              <a:rPr lang="ro-RO" dirty="0" smtClean="0">
                <a:latin typeface="Times New Roman" pitchFamily="18" charset="0"/>
                <a:cs typeface="Times New Roman" pitchFamily="18" charset="0"/>
              </a:rPr>
              <a:t>2. O actualizare a orientărilor ECEC: recomandări actualizate privind o serie de probleme, cum ar fi utilizarea repetată a contraceptivelor de urgență sau a interacțiunii dintre metodele orale ale contracepției de urgență în cazul în care se repetă în termen de 5 zile, printre altele.</a:t>
            </a:r>
            <a:endParaRPr lang="en-US" dirty="0">
              <a:latin typeface="Times New Roman" pitchFamily="18" charset="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8686800" cy="1877437"/>
          </a:xfrm>
          <a:prstGeom prst="rect">
            <a:avLst/>
          </a:prstGeom>
        </p:spPr>
        <p:txBody>
          <a:bodyPr wrap="square">
            <a:spAutoFit/>
          </a:bodyPr>
          <a:lstStyle/>
          <a:p>
            <a:pPr algn="just">
              <a:buFont typeface="Wingdings" pitchFamily="2" charset="2"/>
              <a:buChar char="q"/>
            </a:pPr>
            <a:r>
              <a:rPr lang="ro-RO" dirty="0" smtClean="0">
                <a:latin typeface="Times New Roman" pitchFamily="18" charset="0"/>
                <a:cs typeface="Times New Roman" pitchFamily="18" charset="0"/>
              </a:rPr>
              <a:t>   </a:t>
            </a:r>
            <a:r>
              <a:rPr lang="ro-RO" sz="1600" dirty="0" smtClean="0">
                <a:latin typeface="Times New Roman" pitchFamily="18" charset="0"/>
                <a:cs typeface="Times New Roman" pitchFamily="18" charset="0"/>
              </a:rPr>
              <a:t>La Institutul Guttmacher din SUA, în iulie </a:t>
            </a:r>
            <a:r>
              <a:rPr lang="ro-RO" sz="1600" b="1" dirty="0" smtClean="0">
                <a:latin typeface="Times New Roman" pitchFamily="18" charset="0"/>
                <a:cs typeface="Times New Roman" pitchFamily="18" charset="0"/>
              </a:rPr>
              <a:t>2016</a:t>
            </a:r>
            <a:r>
              <a:rPr lang="ro-RO" sz="1600" dirty="0" smtClean="0">
                <a:latin typeface="Times New Roman" pitchFamily="18" charset="0"/>
                <a:cs typeface="Times New Roman" pitchFamily="18" charset="0"/>
              </a:rPr>
              <a:t>, a fost realizat  un studiu legat de situația metodelor contraceptive și cum afectează legislația sănătatea reproductivă și drepturile (4). </a:t>
            </a:r>
          </a:p>
          <a:p>
            <a:pPr algn="just"/>
            <a:r>
              <a:rPr lang="ro-RO" sz="1600" dirty="0" smtClean="0"/>
              <a:t>        </a:t>
            </a:r>
            <a:r>
              <a:rPr lang="ro-RO" sz="1600" dirty="0" smtClean="0">
                <a:latin typeface="Times New Roman" pitchFamily="18" charset="0"/>
                <a:cs typeface="Times New Roman" pitchFamily="18" charset="0"/>
              </a:rPr>
              <a:t>Legiuitorii din 19 state au introdus măsuri care vizează extinderea acoperirii cu asigurare pentru servicii de contracepție. În 13 dintre aceste state, măsurile propuse urmăresc să consolideze cerința de acoperire de contraceptive existente la nivel federal și interzicerea utilizării tehnicilor, cum ar fi managementul medical și autorizarea prealabilă, prin care asigurătorii pot limita acoperirea (4). </a:t>
            </a:r>
            <a:endParaRPr lang="en-US" sz="1600" dirty="0" smtClean="0">
              <a:latin typeface="Times New Roman" pitchFamily="18" charset="0"/>
              <a:cs typeface="Times New Roman" pitchFamily="18" charset="0"/>
            </a:endParaRPr>
          </a:p>
          <a:p>
            <a:pPr algn="just"/>
            <a:endParaRPr lang="en-US" dirty="0">
              <a:latin typeface="Times New Roman" pitchFamily="18" charset="0"/>
              <a:cs typeface="Times New Roman" pitchFamily="18" charset="0"/>
            </a:endParaRPr>
          </a:p>
        </p:txBody>
      </p:sp>
      <p:sp>
        <p:nvSpPr>
          <p:cNvPr id="60417" name="Rectangle 1"/>
          <p:cNvSpPr>
            <a:spLocks noChangeArrowheads="1"/>
          </p:cNvSpPr>
          <p:nvPr/>
        </p:nvSpPr>
        <p:spPr bwMode="auto">
          <a:xfrm>
            <a:off x="0" y="1841242"/>
            <a:ext cx="9144000"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 typeface="Wingdings" pitchFamily="2" charset="2"/>
              <a:buChar char="q"/>
              <a:tabLst/>
            </a:pPr>
            <a:r>
              <a:rPr kumimoji="0" lang="ro-RO" sz="1600" b="1" i="0" u="none" strike="noStrike" cap="none" normalizeH="0" baseline="0" dirty="0" smtClean="0">
                <a:ln>
                  <a:noFill/>
                </a:ln>
                <a:effectLst/>
                <a:latin typeface="Times New Roman" pitchFamily="18" charset="0"/>
                <a:ea typeface="Times New Roman" pitchFamily="18" charset="0"/>
                <a:cs typeface="Times New Roman" pitchFamily="18" charset="0"/>
              </a:rPr>
              <a:t>Societatea Europeană a Contracepției</a:t>
            </a:r>
            <a:r>
              <a:rPr kumimoji="0" lang="ro-RO" sz="1600" b="0" i="0" u="none" strike="noStrike" cap="none" normalizeH="0" baseline="0" dirty="0" smtClean="0">
                <a:ln>
                  <a:noFill/>
                </a:ln>
                <a:effectLst/>
                <a:latin typeface="Times New Roman" pitchFamily="18" charset="0"/>
                <a:ea typeface="Times New Roman" pitchFamily="18" charset="0"/>
                <a:cs typeface="Times New Roman" pitchFamily="18" charset="0"/>
              </a:rPr>
              <a:t> (ESC) a susținut în anul </a:t>
            </a:r>
            <a:r>
              <a:rPr kumimoji="0" lang="ro-RO" sz="1600" b="1" i="0" u="none" strike="noStrike" cap="none" normalizeH="0" baseline="0" dirty="0" smtClean="0">
                <a:ln>
                  <a:noFill/>
                </a:ln>
                <a:effectLst/>
                <a:latin typeface="Times New Roman" pitchFamily="18" charset="0"/>
                <a:ea typeface="Times New Roman" pitchFamily="18" charset="0"/>
                <a:cs typeface="Times New Roman" pitchFamily="18" charset="0"/>
              </a:rPr>
              <a:t>2016 </a:t>
            </a:r>
            <a:r>
              <a:rPr kumimoji="0" lang="ro-RO" sz="1600" b="0" i="0" u="none" strike="noStrike" cap="none" normalizeH="0" baseline="0" dirty="0" smtClean="0">
                <a:ln>
                  <a:noFill/>
                </a:ln>
                <a:effectLst/>
                <a:latin typeface="Times New Roman" pitchFamily="18" charset="0"/>
                <a:ea typeface="Times New Roman" pitchFamily="18" charset="0"/>
                <a:cs typeface="Times New Roman" pitchFamily="18" charset="0"/>
              </a:rPr>
              <a:t>o serie de sesiuni și congrese menite să îmbunătățească nivelul de cunoștințe și să crească accesul la metodele contraceptive, mai ales în rândul tinerelor (38):</a:t>
            </a:r>
            <a:endParaRPr lang="ro-RO" sz="1600" dirty="0" smtClean="0">
              <a:latin typeface="Times New Roman" pitchFamily="18" charset="0"/>
              <a:cs typeface="Times New Roman" pitchFamily="18" charset="0"/>
            </a:endParaRPr>
          </a:p>
          <a:p>
            <a:pPr marL="0" marR="0" lvl="0" indent="457200" algn="just" defTabSz="914400" rtl="0" eaLnBrk="1" fontAlgn="base" latinLnBrk="0" hangingPunct="1">
              <a:lnSpc>
                <a:spcPct val="100000"/>
              </a:lnSpc>
              <a:spcBef>
                <a:spcPct val="0"/>
              </a:spcBef>
              <a:spcAft>
                <a:spcPct val="0"/>
              </a:spcAft>
              <a:buClrTx/>
              <a:buSzTx/>
              <a:buFont typeface="Wingdings" pitchFamily="2" charset="2"/>
              <a:buChar char="v"/>
              <a:tabLst/>
            </a:pPr>
            <a:r>
              <a:rPr kumimoji="0" lang="ro-RO" sz="1600" b="0" i="0" u="none" strike="noStrike" cap="none" normalizeH="0" dirty="0" smtClean="0">
                <a:ln>
                  <a:noFill/>
                </a:ln>
                <a:effectLst/>
                <a:latin typeface="Times New Roman" pitchFamily="18" charset="0"/>
                <a:ea typeface="Times New Roman" pitchFamily="18" charset="0"/>
                <a:cs typeface="Times New Roman" pitchFamily="18" charset="0"/>
              </a:rPr>
              <a:t> </a:t>
            </a:r>
            <a:r>
              <a:rPr kumimoji="0" lang="ro-RO" sz="1600" b="0" i="0" u="none" strike="noStrike" cap="none" normalizeH="0" baseline="0" dirty="0" smtClean="0">
                <a:ln>
                  <a:noFill/>
                </a:ln>
                <a:effectLst/>
                <a:latin typeface="Times New Roman" pitchFamily="18" charset="0"/>
                <a:ea typeface="Times New Roman" pitchFamily="18" charset="0"/>
                <a:cs typeface="Times New Roman" pitchFamily="18" charset="0"/>
              </a:rPr>
              <a:t>La Florența, Italia, în perioada 2-5 martie </a:t>
            </a:r>
            <a:r>
              <a:rPr kumimoji="0" lang="ro-RO" sz="1600" b="1" i="0" u="none" strike="noStrike" cap="none" normalizeH="0" baseline="0" dirty="0" smtClean="0">
                <a:ln>
                  <a:noFill/>
                </a:ln>
                <a:effectLst/>
                <a:latin typeface="Times New Roman" pitchFamily="18" charset="0"/>
                <a:ea typeface="Times New Roman" pitchFamily="18" charset="0"/>
                <a:cs typeface="Times New Roman" pitchFamily="18" charset="0"/>
              </a:rPr>
              <a:t>2016</a:t>
            </a:r>
            <a:r>
              <a:rPr kumimoji="0" lang="ro-RO" sz="1600" b="0" i="0" u="none" strike="noStrike" cap="none" normalizeH="0" baseline="0" dirty="0" smtClean="0">
                <a:ln>
                  <a:noFill/>
                </a:ln>
                <a:effectLst/>
                <a:latin typeface="Times New Roman" pitchFamily="18" charset="0"/>
                <a:ea typeface="Times New Roman" pitchFamily="18" charset="0"/>
                <a:cs typeface="Times New Roman" pitchFamily="18" charset="0"/>
              </a:rPr>
              <a:t>, s-a desfășurat al 17-lea Congres de Endocrinologie Ginecologică (ISGE 2016) în care s-au discutat noi aspecte descoperite despre contraceptivele hormonale, contracepție și afecțiunile ginecologice, etc. (38).</a:t>
            </a:r>
          </a:p>
          <a:p>
            <a:pPr marL="0" marR="0" lvl="0" indent="457200" algn="just" defTabSz="914400" rtl="0" eaLnBrk="1" fontAlgn="base" latinLnBrk="0" hangingPunct="1">
              <a:lnSpc>
                <a:spcPct val="100000"/>
              </a:lnSpc>
              <a:spcBef>
                <a:spcPct val="0"/>
              </a:spcBef>
              <a:spcAft>
                <a:spcPct val="0"/>
              </a:spcAft>
              <a:buClrTx/>
              <a:buSzTx/>
              <a:buFont typeface="Wingdings" pitchFamily="2" charset="2"/>
              <a:buChar char="v"/>
              <a:tabLst/>
            </a:pPr>
            <a:r>
              <a:rPr kumimoji="0" lang="ro-RO" sz="1600" b="0" i="0" u="none" strike="noStrike" cap="none" normalizeH="0" baseline="0" dirty="0" smtClean="0">
                <a:ln>
                  <a:noFill/>
                </a:ln>
                <a:effectLst/>
                <a:latin typeface="Times New Roman" pitchFamily="18" charset="0"/>
                <a:ea typeface="Times New Roman" pitchFamily="18" charset="0"/>
                <a:cs typeface="Times New Roman" pitchFamily="18" charset="0"/>
              </a:rPr>
              <a:t>La Torino, Italia, în perioada 19-21 mai </a:t>
            </a:r>
            <a:r>
              <a:rPr kumimoji="0" lang="ro-RO" sz="1600" b="1" i="0" u="none" strike="noStrike" cap="none" normalizeH="0" baseline="0" dirty="0" smtClean="0">
                <a:ln>
                  <a:noFill/>
                </a:ln>
                <a:effectLst/>
                <a:latin typeface="Times New Roman" pitchFamily="18" charset="0"/>
                <a:ea typeface="Times New Roman" pitchFamily="18" charset="0"/>
                <a:cs typeface="Times New Roman" pitchFamily="18" charset="0"/>
              </a:rPr>
              <a:t>2016</a:t>
            </a:r>
            <a:r>
              <a:rPr kumimoji="0" lang="ro-RO" sz="1600" b="0" i="0" u="none" strike="noStrike" cap="none" normalizeH="0" baseline="0" dirty="0" smtClean="0">
                <a:ln>
                  <a:noFill/>
                </a:ln>
                <a:effectLst/>
                <a:latin typeface="Times New Roman" pitchFamily="18" charset="0"/>
                <a:ea typeface="Times New Roman" pitchFamily="18" charset="0"/>
                <a:cs typeface="Times New Roman" pitchFamily="18" charset="0"/>
              </a:rPr>
              <a:t>, s-a desfășurat Congresul European Board &amp;College Obstetrics and Gynaecology (EBCOG) cu privire la îmbunătățirea utilizării contraceptivelor în Europa, despre importanța consilierii utilizării mai ales la elevele de colegiu (39). </a:t>
            </a:r>
          </a:p>
          <a:p>
            <a:pPr marL="0" marR="0" lvl="0" indent="457200" algn="just" defTabSz="914400" rtl="0" eaLnBrk="1" fontAlgn="base" latinLnBrk="0" hangingPunct="1">
              <a:lnSpc>
                <a:spcPct val="100000"/>
              </a:lnSpc>
              <a:spcBef>
                <a:spcPct val="0"/>
              </a:spcBef>
              <a:spcAft>
                <a:spcPct val="0"/>
              </a:spcAft>
              <a:buClrTx/>
              <a:buSzTx/>
              <a:buFont typeface="Wingdings" pitchFamily="2" charset="2"/>
              <a:buChar char="v"/>
              <a:tabLst/>
            </a:pPr>
            <a:r>
              <a:rPr kumimoji="0" lang="ro-RO" sz="1600" b="0" i="0" u="none" strike="noStrike" cap="none" normalizeH="0" baseline="0" dirty="0" smtClean="0">
                <a:ln>
                  <a:noFill/>
                </a:ln>
                <a:effectLst/>
                <a:latin typeface="Times New Roman" pitchFamily="18" charset="0"/>
                <a:ea typeface="Times New Roman" pitchFamily="18" charset="0"/>
                <a:cs typeface="Times New Roman" pitchFamily="18" charset="0"/>
              </a:rPr>
              <a:t>La Atena, Grecia, în perioada 1-3 septembrie </a:t>
            </a:r>
            <a:r>
              <a:rPr kumimoji="0" lang="ro-RO" sz="1600" b="1" i="0" u="none" strike="noStrike" cap="none" normalizeH="0" baseline="0" dirty="0" smtClean="0">
                <a:ln>
                  <a:noFill/>
                </a:ln>
                <a:effectLst/>
                <a:latin typeface="Times New Roman" pitchFamily="18" charset="0"/>
                <a:ea typeface="Times New Roman" pitchFamily="18" charset="0"/>
                <a:cs typeface="Times New Roman" pitchFamily="18" charset="0"/>
              </a:rPr>
              <a:t>2016</a:t>
            </a:r>
            <a:r>
              <a:rPr kumimoji="0" lang="ro-RO" sz="1600" b="0" i="0" u="none" strike="noStrike" cap="none" normalizeH="0" baseline="0" dirty="0" smtClean="0">
                <a:ln>
                  <a:noFill/>
                </a:ln>
                <a:effectLst/>
                <a:latin typeface="Times New Roman" pitchFamily="18" charset="0"/>
                <a:ea typeface="Times New Roman" pitchFamily="18" charset="0"/>
                <a:cs typeface="Times New Roman" pitchFamily="18" charset="0"/>
              </a:rPr>
              <a:t>, se va desfășura al 10-lea Congres despre Sănătatea și Bolile Femeilor, în care se va discuta despre noi aspecte ale contracepției la adolescente și în perimenopauză, aspecte ale contracepției orale, noi generații de contraceptive orale, despre consilierea sexuală, etc. (40).</a:t>
            </a:r>
          </a:p>
          <a:p>
            <a:pPr marL="0" marR="0" lvl="0" indent="457200" algn="just" defTabSz="914400" rtl="0" eaLnBrk="1" fontAlgn="base" latinLnBrk="0" hangingPunct="1">
              <a:lnSpc>
                <a:spcPct val="100000"/>
              </a:lnSpc>
              <a:spcBef>
                <a:spcPct val="0"/>
              </a:spcBef>
              <a:spcAft>
                <a:spcPct val="0"/>
              </a:spcAft>
              <a:buClrTx/>
              <a:buSzTx/>
              <a:buFont typeface="Wingdings" pitchFamily="2" charset="2"/>
              <a:buChar char="v"/>
              <a:tabLst/>
            </a:pPr>
            <a:r>
              <a:rPr kumimoji="0" lang="ro-RO" sz="1600" b="0" i="0" u="none" strike="noStrike" cap="none" normalizeH="0" baseline="0" dirty="0" smtClean="0">
                <a:ln>
                  <a:noFill/>
                </a:ln>
                <a:effectLst/>
                <a:latin typeface="Times New Roman" pitchFamily="18" charset="0"/>
                <a:ea typeface="Times New Roman" pitchFamily="18" charset="0"/>
                <a:cs typeface="Times New Roman" pitchFamily="18" charset="0"/>
              </a:rPr>
              <a:t>În perioada 26-27 septembrie </a:t>
            </a:r>
            <a:r>
              <a:rPr kumimoji="0" lang="ro-RO" sz="1600" b="1" i="0" u="none" strike="noStrike" cap="none" normalizeH="0" baseline="0" dirty="0" smtClean="0">
                <a:ln>
                  <a:noFill/>
                </a:ln>
                <a:effectLst/>
                <a:latin typeface="Times New Roman" pitchFamily="18" charset="0"/>
                <a:ea typeface="Times New Roman" pitchFamily="18" charset="0"/>
                <a:cs typeface="Times New Roman" pitchFamily="18" charset="0"/>
              </a:rPr>
              <a:t>2016</a:t>
            </a:r>
            <a:r>
              <a:rPr kumimoji="0" lang="ro-RO" sz="1600" b="0" i="0" u="none" strike="noStrike" cap="none" normalizeH="0" baseline="0" dirty="0" smtClean="0">
                <a:ln>
                  <a:noFill/>
                </a:ln>
                <a:effectLst/>
                <a:latin typeface="Times New Roman" pitchFamily="18" charset="0"/>
                <a:ea typeface="Times New Roman" pitchFamily="18" charset="0"/>
                <a:cs typeface="Times New Roman" pitchFamily="18" charset="0"/>
              </a:rPr>
              <a:t>, la Djerba, Tunisia, se va desfășura al 10-lea Congres al Societății Francofone de Contracepție în care se va discuta despre sterilizarea constrânsă, despre femeile cu disfuncții sexual, etc. (41).</a:t>
            </a:r>
          </a:p>
          <a:p>
            <a:pPr marL="0" marR="0" lvl="0" indent="457200" algn="just" defTabSz="914400" rtl="0" eaLnBrk="1" fontAlgn="base" latinLnBrk="0" hangingPunct="1">
              <a:lnSpc>
                <a:spcPct val="100000"/>
              </a:lnSpc>
              <a:spcBef>
                <a:spcPct val="0"/>
              </a:spcBef>
              <a:spcAft>
                <a:spcPct val="0"/>
              </a:spcAft>
              <a:buClrTx/>
              <a:buSzTx/>
              <a:buFont typeface="Wingdings" pitchFamily="2" charset="2"/>
              <a:buChar char="v"/>
              <a:tabLst/>
            </a:pPr>
            <a:r>
              <a:rPr kumimoji="0" lang="ro-RO" sz="1600" b="0" i="0" u="none" strike="noStrike" cap="none" normalizeH="0" baseline="0" dirty="0" smtClean="0">
                <a:ln>
                  <a:noFill/>
                </a:ln>
                <a:effectLst/>
                <a:latin typeface="Times New Roman" pitchFamily="18" charset="0"/>
                <a:ea typeface="Times New Roman" pitchFamily="18" charset="0"/>
                <a:cs typeface="Times New Roman" pitchFamily="18" charset="0"/>
              </a:rPr>
              <a:t>În perioada 13-15 octombrie </a:t>
            </a:r>
            <a:r>
              <a:rPr kumimoji="0" lang="ro-RO" sz="1600" b="1" i="0" u="none" strike="noStrike" cap="none" normalizeH="0" baseline="0" dirty="0" smtClean="0">
                <a:ln>
                  <a:noFill/>
                </a:ln>
                <a:effectLst/>
                <a:latin typeface="Times New Roman" pitchFamily="18" charset="0"/>
                <a:ea typeface="Times New Roman" pitchFamily="18" charset="0"/>
                <a:cs typeface="Times New Roman" pitchFamily="18" charset="0"/>
              </a:rPr>
              <a:t>2016</a:t>
            </a:r>
            <a:r>
              <a:rPr kumimoji="0" lang="ro-RO" sz="1600" b="0" i="0" u="none" strike="noStrike" cap="none" normalizeH="0" baseline="0" dirty="0" smtClean="0">
                <a:ln>
                  <a:noFill/>
                </a:ln>
                <a:effectLst/>
                <a:latin typeface="Times New Roman" pitchFamily="18" charset="0"/>
                <a:ea typeface="Times New Roman" pitchFamily="18" charset="0"/>
                <a:cs typeface="Times New Roman" pitchFamily="18" charset="0"/>
              </a:rPr>
              <a:t> se va desfășura la Lisabona, Portugalia, a 12-a Conferință a </a:t>
            </a:r>
            <a:r>
              <a:rPr kumimoji="0" lang="ro-RO" sz="1600" b="0" i="1" u="none" strike="noStrike" cap="none" normalizeH="0" baseline="0" dirty="0" smtClean="0">
                <a:ln>
                  <a:noFill/>
                </a:ln>
                <a:effectLst/>
                <a:latin typeface="Times New Roman" pitchFamily="18" charset="0"/>
                <a:ea typeface="Times New Roman" pitchFamily="18" charset="0"/>
                <a:cs typeface="Times New Roman" pitchFamily="18" charset="0"/>
              </a:rPr>
              <a:t>Federației Internaționale a Avortului Profesional și Contrasceptivelor Asociate</a:t>
            </a:r>
            <a:r>
              <a:rPr kumimoji="0" lang="ro-RO" sz="1600" b="0" i="0" u="none" strike="noStrike" cap="none" normalizeH="0" baseline="0" dirty="0" smtClean="0">
                <a:ln>
                  <a:noFill/>
                </a:ln>
                <a:effectLst/>
                <a:latin typeface="Times New Roman" pitchFamily="18" charset="0"/>
                <a:ea typeface="Times New Roman" pitchFamily="18" charset="0"/>
                <a:cs typeface="Times New Roman" pitchFamily="18" charset="0"/>
              </a:rPr>
              <a:t>, în care se va discuta despre îmbunătățirea îngrijirii avorturilor și contracepția post-avort, contracepția intrauterină, implanturi după avortul medical, evitarea sarnicilor nedorite, etc. (42, 43).</a:t>
            </a:r>
            <a:endParaRPr kumimoji="0" lang="ro-RO" sz="1600" b="0" i="0" u="none" strike="noStrike" cap="none" normalizeH="0" baseline="0" dirty="0" smtClean="0">
              <a:ln>
                <a:noFill/>
              </a:ln>
              <a:effectLst/>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152400"/>
            <a:ext cx="4881914" cy="523220"/>
          </a:xfrm>
          <a:prstGeom prst="rect">
            <a:avLst/>
          </a:prstGeom>
        </p:spPr>
        <p:txBody>
          <a:bodyPr wrap="none">
            <a:spAutoFit/>
          </a:bodyPr>
          <a:lstStyle/>
          <a:p>
            <a:r>
              <a:rPr lang="en-US" sz="2800" b="1" dirty="0" smtClean="0">
                <a:latin typeface="Times New Roman" pitchFamily="18" charset="0"/>
              </a:rPr>
              <a:t>CONTEXTUL </a:t>
            </a:r>
            <a:r>
              <a:rPr lang="ro-RO" sz="2800" b="1" dirty="0" smtClean="0">
                <a:latin typeface="Times New Roman" pitchFamily="18" charset="0"/>
              </a:rPr>
              <a:t>ÎN ROMÂNIA </a:t>
            </a:r>
            <a:endParaRPr lang="en-US" sz="2800" dirty="0"/>
          </a:p>
        </p:txBody>
      </p:sp>
      <p:sp>
        <p:nvSpPr>
          <p:cNvPr id="8" name="Rectangle 7"/>
          <p:cNvSpPr/>
          <p:nvPr/>
        </p:nvSpPr>
        <p:spPr>
          <a:xfrm>
            <a:off x="304800" y="4419600"/>
            <a:ext cx="8610600" cy="1938992"/>
          </a:xfrm>
          <a:prstGeom prst="rect">
            <a:avLst/>
          </a:prstGeom>
        </p:spPr>
        <p:txBody>
          <a:bodyPr wrap="square">
            <a:spAutoFit/>
          </a:bodyPr>
          <a:lstStyle/>
          <a:p>
            <a:pPr lvl="0" indent="457200" algn="just" fontAlgn="base">
              <a:lnSpc>
                <a:spcPct val="150000"/>
              </a:lnSpc>
              <a:spcBef>
                <a:spcPct val="0"/>
              </a:spcBef>
              <a:spcAft>
                <a:spcPct val="0"/>
              </a:spcAft>
              <a:buFont typeface="Wingdings" pitchFamily="2" charset="2"/>
              <a:buChar char="q"/>
            </a:pPr>
            <a:r>
              <a:rPr lang="ro-RO" sz="1600" dirty="0" smtClean="0">
                <a:latin typeface="Times New Roman" pitchFamily="18" charset="0"/>
                <a:ea typeface="Times New Roman" pitchFamily="18" charset="0"/>
                <a:cs typeface="Times New Roman" pitchFamily="18" charset="0"/>
              </a:rPr>
              <a:t>Strategia Naționale de Sănătate Publică 2014-2020, include unele prevederi ale proiectului strategiei SRHR și un buget specific pentru sănătatea sexuală și reproductivă.</a:t>
            </a:r>
            <a:r>
              <a:rPr lang="vi-VN" sz="1600" dirty="0" smtClean="0"/>
              <a:t> </a:t>
            </a:r>
            <a:r>
              <a:rPr lang="vi-VN" sz="1600" dirty="0" smtClean="0">
                <a:latin typeface="+mj-lt"/>
              </a:rPr>
              <a:t>Reducerea numărului de sarcini nedorite, a incidenţei avortului la cerere şi a ratei mortalităţii materne prin avort </a:t>
            </a:r>
            <a:r>
              <a:rPr lang="ro-RO" sz="1600" dirty="0" smtClean="0">
                <a:latin typeface="+mj-lt"/>
              </a:rPr>
              <a:t>având </a:t>
            </a:r>
            <a:r>
              <a:rPr lang="ro-RO" sz="1600" dirty="0" smtClean="0">
                <a:latin typeface="+mj-lt"/>
              </a:rPr>
              <a:t>un plan de </a:t>
            </a:r>
            <a:r>
              <a:rPr lang="ro-RO" sz="1600" dirty="0" smtClean="0">
                <a:latin typeface="+mj-lt"/>
              </a:rPr>
              <a:t>acţiuni</a:t>
            </a:r>
            <a:r>
              <a:rPr lang="en-US" sz="1600" dirty="0" smtClean="0">
                <a:latin typeface="+mj-lt"/>
              </a:rPr>
              <a:t>.</a:t>
            </a:r>
            <a:endParaRPr lang="ro-RO" sz="1600" dirty="0" smtClean="0">
              <a:latin typeface="+mj-lt"/>
            </a:endParaRPr>
          </a:p>
          <a:p>
            <a:pPr lvl="0" indent="457200" algn="just" fontAlgn="base">
              <a:lnSpc>
                <a:spcPct val="150000"/>
              </a:lnSpc>
              <a:spcBef>
                <a:spcPct val="0"/>
              </a:spcBef>
              <a:spcAft>
                <a:spcPct val="0"/>
              </a:spcAft>
              <a:buFont typeface="Wingdings" pitchFamily="2" charset="2"/>
              <a:buChar char="q"/>
            </a:pPr>
            <a:r>
              <a:rPr lang="ro-RO" sz="1600" dirty="0" smtClean="0">
                <a:latin typeface="Times New Roman" pitchFamily="18" charset="0"/>
                <a:ea typeface="Times New Roman" pitchFamily="18" charset="0"/>
                <a:cs typeface="Times New Roman" pitchFamily="18" charset="0"/>
              </a:rPr>
              <a:t>Mai </a:t>
            </a:r>
            <a:r>
              <a:rPr lang="ro-RO" sz="1600" dirty="0" smtClean="0">
                <a:latin typeface="Times New Roman" pitchFamily="18" charset="0"/>
                <a:ea typeface="Times New Roman" pitchFamily="18" charset="0"/>
                <a:cs typeface="Times New Roman" pitchFamily="18" charset="0"/>
              </a:rPr>
              <a:t>mult de 11% din nou-născuții din România au mame tinere sub 20 de ani (44).</a:t>
            </a:r>
            <a:endParaRPr lang="en-US" sz="1600" dirty="0" smtClean="0">
              <a:latin typeface="Times New Roman" pitchFamily="18" charset="0"/>
              <a:cs typeface="Times New Roman" pitchFamily="18" charset="0"/>
            </a:endParaRPr>
          </a:p>
        </p:txBody>
      </p:sp>
      <p:sp>
        <p:nvSpPr>
          <p:cNvPr id="10" name="Rectangle 9"/>
          <p:cNvSpPr/>
          <p:nvPr/>
        </p:nvSpPr>
        <p:spPr>
          <a:xfrm>
            <a:off x="304800" y="838200"/>
            <a:ext cx="8610600" cy="3372077"/>
          </a:xfrm>
          <a:prstGeom prst="rect">
            <a:avLst/>
          </a:prstGeom>
        </p:spPr>
        <p:txBody>
          <a:bodyPr wrap="square">
            <a:spAutoFit/>
          </a:bodyPr>
          <a:lstStyle/>
          <a:p>
            <a:pPr lvl="0" indent="457200" algn="just" eaLnBrk="0" fontAlgn="base" hangingPunct="0">
              <a:lnSpc>
                <a:spcPct val="150000"/>
              </a:lnSpc>
              <a:spcBef>
                <a:spcPct val="0"/>
              </a:spcBef>
              <a:spcAft>
                <a:spcPct val="0"/>
              </a:spcAft>
              <a:buFont typeface="Wingdings" pitchFamily="2" charset="2"/>
              <a:buChar char="q"/>
            </a:pPr>
            <a:r>
              <a:rPr lang="ro-RO" sz="1600" dirty="0" smtClean="0">
                <a:latin typeface="Times New Roman" pitchFamily="18" charset="0"/>
                <a:ea typeface="Times New Roman" pitchFamily="18" charset="0"/>
                <a:cs typeface="Times New Roman" pitchFamily="18" charset="0"/>
              </a:rPr>
              <a:t>IPPF (Federația Internațională a Planificării Familiale) recomandă MS continuarea şi intensificarea programelor de training pentru medicii de familie, valorificând expertiza deja existentă în rândul ONG-urilor (Societatea de Educaţie Contraceptivă şi Sexuală, SECS este un exemplu elocvent de competenţă în furnizarea de module de pregătire pentru medicii de familie ce ar putea acoperi acest serviciu) (44</a:t>
            </a:r>
            <a:r>
              <a:rPr lang="ro-RO" sz="1600" u="sng" dirty="0" smtClean="0">
                <a:latin typeface="Times New Roman" pitchFamily="18" charset="0"/>
                <a:ea typeface="Times New Roman" pitchFamily="18" charset="0"/>
                <a:cs typeface="Times New Roman" pitchFamily="18" charset="0"/>
              </a:rPr>
              <a:t>)</a:t>
            </a:r>
            <a:r>
              <a:rPr lang="ro-RO" sz="1600" dirty="0" smtClean="0">
                <a:latin typeface="Times New Roman" pitchFamily="18" charset="0"/>
                <a:ea typeface="Times New Roman" pitchFamily="18" charset="0"/>
                <a:cs typeface="Times New Roman" pitchFamily="18" charset="0"/>
              </a:rPr>
              <a:t>. </a:t>
            </a:r>
            <a:endParaRPr lang="en-US" sz="1600" dirty="0" smtClean="0">
              <a:latin typeface="Times New Roman" pitchFamily="18" charset="0"/>
              <a:ea typeface="Times New Roman" pitchFamily="18" charset="0"/>
              <a:cs typeface="Times New Roman" pitchFamily="18" charset="0"/>
            </a:endParaRPr>
          </a:p>
          <a:p>
            <a:pPr lvl="0" indent="457200" algn="just" eaLnBrk="0" fontAlgn="base" hangingPunct="0">
              <a:lnSpc>
                <a:spcPct val="150000"/>
              </a:lnSpc>
              <a:spcBef>
                <a:spcPct val="0"/>
              </a:spcBef>
              <a:spcAft>
                <a:spcPct val="0"/>
              </a:spcAft>
            </a:pPr>
            <a:endParaRPr lang="en-US" sz="1400" dirty="0" smtClean="0">
              <a:latin typeface="Times New Roman" pitchFamily="18" charset="0"/>
              <a:cs typeface="Times New Roman" pitchFamily="18" charset="0"/>
            </a:endParaRPr>
          </a:p>
          <a:p>
            <a:pPr lvl="0" indent="457200" algn="just" eaLnBrk="0" fontAlgn="base" hangingPunct="0">
              <a:lnSpc>
                <a:spcPct val="150000"/>
              </a:lnSpc>
              <a:spcBef>
                <a:spcPct val="0"/>
              </a:spcBef>
              <a:spcAft>
                <a:spcPct val="0"/>
              </a:spcAft>
            </a:pPr>
            <a:r>
              <a:rPr lang="ro-RO" sz="1600" dirty="0" smtClean="0">
                <a:latin typeface="Times New Roman" pitchFamily="18" charset="0"/>
                <a:ea typeface="Times New Roman" pitchFamily="18" charset="0"/>
                <a:cs typeface="Times New Roman" pitchFamily="18" charset="0"/>
              </a:rPr>
              <a:t>Societatea de Educație Contraceptivă și Sexuală a elaborat, în cadrul proiectului Keep Me Safe, "</a:t>
            </a:r>
            <a:r>
              <a:rPr lang="ro-RO" sz="1600" i="1" dirty="0" smtClean="0">
                <a:latin typeface="Times New Roman" pitchFamily="18" charset="0"/>
                <a:ea typeface="Times New Roman" pitchFamily="18" charset="0"/>
                <a:cs typeface="Times New Roman" pitchFamily="18" charset="0"/>
              </a:rPr>
              <a:t>Manualul pentru creșterea capacității de apărare a tinerilor cu dizabilități de învățare împotriva abuzului sexual și violenței</a:t>
            </a:r>
            <a:r>
              <a:rPr lang="ro-RO" sz="1600" dirty="0" smtClean="0">
                <a:latin typeface="Times New Roman" pitchFamily="18" charset="0"/>
                <a:ea typeface="Times New Roman" pitchFamily="18" charset="0"/>
                <a:cs typeface="Times New Roman" pitchFamily="18" charset="0"/>
              </a:rPr>
              <a:t>"  (44).</a:t>
            </a:r>
            <a:endParaRPr lang="ro-RO" sz="1600" dirty="0" smtClean="0">
              <a:latin typeface="Times New Roman" pitchFamily="18" charset="0"/>
              <a:cs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 y="228600"/>
            <a:ext cx="8991600" cy="6247864"/>
          </a:xfrm>
          <a:prstGeom prst="rect">
            <a:avLst/>
          </a:prstGeom>
        </p:spPr>
        <p:txBody>
          <a:bodyPr wrap="square">
            <a:spAutoFit/>
          </a:bodyPr>
          <a:lstStyle/>
          <a:p>
            <a:pPr lvl="0" algn="just" fontAlgn="base">
              <a:spcBef>
                <a:spcPct val="0"/>
              </a:spcBef>
              <a:spcAft>
                <a:spcPct val="0"/>
              </a:spcAft>
            </a:pPr>
            <a:r>
              <a:rPr lang="ro-RO" sz="1600" b="1" i="1" dirty="0" smtClean="0">
                <a:latin typeface="Times New Roman" pitchFamily="18" charset="0"/>
                <a:ea typeface="Times New Roman" pitchFamily="18" charset="0"/>
                <a:cs typeface="Times New Roman" pitchFamily="18" charset="0"/>
              </a:rPr>
              <a:t>STRATEGIA NAŢIONALĂ DE SĂNĂTATE 2014-2020. </a:t>
            </a:r>
          </a:p>
          <a:p>
            <a:pPr lvl="0" indent="457200" algn="just" eaLnBrk="0" fontAlgn="base" hangingPunct="0">
              <a:spcBef>
                <a:spcPct val="0"/>
              </a:spcBef>
              <a:spcAft>
                <a:spcPct val="0"/>
              </a:spcAft>
            </a:pPr>
            <a:r>
              <a:rPr lang="ro-RO" sz="1600" dirty="0" smtClean="0">
                <a:latin typeface="Times New Roman" pitchFamily="18" charset="0"/>
                <a:ea typeface="Times New Roman" pitchFamily="18" charset="0"/>
                <a:cs typeface="Times New Roman" pitchFamily="18" charset="0"/>
              </a:rPr>
              <a:t>Cele mai importante schimbări pentru pacienți (45) au fost:</a:t>
            </a:r>
            <a:endParaRPr lang="ro-RO" sz="1600" b="1" dirty="0" smtClean="0">
              <a:latin typeface="Times New Roman" pitchFamily="18" charset="0"/>
              <a:ea typeface="Times New Roman" pitchFamily="18" charset="0"/>
              <a:cs typeface="Times New Roman" pitchFamily="18" charset="0"/>
            </a:endParaRPr>
          </a:p>
          <a:p>
            <a:pPr lvl="0" indent="457200" algn="just" eaLnBrk="0" fontAlgn="base" hangingPunct="0">
              <a:spcBef>
                <a:spcPct val="0"/>
              </a:spcBef>
              <a:spcAft>
                <a:spcPct val="0"/>
              </a:spcAft>
            </a:pPr>
            <a:r>
              <a:rPr lang="ro-RO" sz="1600" b="1" dirty="0" smtClean="0">
                <a:latin typeface="Times New Roman" pitchFamily="18" charset="0"/>
                <a:ea typeface="Times New Roman" pitchFamily="18" charset="0"/>
                <a:cs typeface="Times New Roman" pitchFamily="18" charset="0"/>
              </a:rPr>
              <a:t>Obiectivele principale, majore sunt: reducerea numărului de sarcini nedorite, a incidenţei avortului la cerere şi a ratei mortalităţii materne prin avort</a:t>
            </a:r>
            <a:endParaRPr lang="en-US" sz="1600" dirty="0" smtClean="0">
              <a:latin typeface="Times New Roman" pitchFamily="18" charset="0"/>
              <a:cs typeface="Times New Roman" pitchFamily="18" charset="0"/>
            </a:endParaRPr>
          </a:p>
          <a:p>
            <a:pPr lvl="0" algn="just" eaLnBrk="0" fontAlgn="base" hangingPunct="0">
              <a:spcBef>
                <a:spcPct val="0"/>
              </a:spcBef>
              <a:spcAft>
                <a:spcPct val="0"/>
              </a:spcAft>
            </a:pPr>
            <a:r>
              <a:rPr lang="ro-RO" sz="1600" dirty="0" smtClean="0">
                <a:latin typeface="Times New Roman" pitchFamily="18" charset="0"/>
                <a:ea typeface="Times New Roman" pitchFamily="18" charset="0"/>
                <a:cs typeface="Times New Roman" pitchFamily="18" charset="0"/>
              </a:rPr>
              <a:t>          Numărul încă mare al sarcinilor nedorite care se soldează cu avort, ponderea destul de mare avorturilor elective la fetele sub 19 ani, dar şi creşterea  numărului nou-născuţilor abandonaţi in maternităţi confirmă nevoia încă neacoperită de servicii de planificare familială, mai ales la femeile dezavantajate sau vulnerabile.</a:t>
            </a:r>
            <a:endParaRPr lang="en-US" sz="1600" dirty="0" smtClean="0">
              <a:latin typeface="Times New Roman" pitchFamily="18" charset="0"/>
              <a:cs typeface="Times New Roman" pitchFamily="18" charset="0"/>
            </a:endParaRPr>
          </a:p>
          <a:p>
            <a:pPr lvl="0" algn="just" eaLnBrk="0" fontAlgn="base" hangingPunct="0">
              <a:spcBef>
                <a:spcPct val="0"/>
              </a:spcBef>
              <a:spcAft>
                <a:spcPct val="0"/>
              </a:spcAft>
            </a:pPr>
            <a:r>
              <a:rPr lang="ro-RO" sz="1600" dirty="0" smtClean="0">
                <a:latin typeface="Times New Roman" pitchFamily="18" charset="0"/>
                <a:ea typeface="Times New Roman" pitchFamily="18" charset="0"/>
                <a:cs typeface="Times New Roman" pitchFamily="18" charset="0"/>
              </a:rPr>
              <a:t>          În </a:t>
            </a:r>
            <a:r>
              <a:rPr lang="ro-RO" sz="1600" i="1" dirty="0" smtClean="0">
                <a:latin typeface="Times New Roman" pitchFamily="18" charset="0"/>
                <a:ea typeface="Times New Roman" pitchFamily="18" charset="0"/>
                <a:cs typeface="Times New Roman" pitchFamily="18" charset="0"/>
              </a:rPr>
              <a:t>Strategie,</a:t>
            </a:r>
            <a:r>
              <a:rPr lang="ro-RO" sz="1600" dirty="0" smtClean="0">
                <a:latin typeface="Times New Roman" pitchFamily="18" charset="0"/>
                <a:ea typeface="Times New Roman" pitchFamily="18" charset="0"/>
                <a:cs typeface="Times New Roman" pitchFamily="18" charset="0"/>
              </a:rPr>
              <a:t> avortul nu este promovat ca metodă de planificare familială și se pune accent pe PREVENȚIE, atât pentru sarcini cât și pentru boli.</a:t>
            </a:r>
            <a:endParaRPr lang="en-US" sz="1600" dirty="0" smtClean="0">
              <a:latin typeface="Times New Roman" pitchFamily="18" charset="0"/>
              <a:cs typeface="Times New Roman" pitchFamily="18" charset="0"/>
            </a:endParaRPr>
          </a:p>
          <a:p>
            <a:pPr lvl="1" algn="just" eaLnBrk="0" fontAlgn="base" hangingPunct="0">
              <a:spcBef>
                <a:spcPct val="0"/>
              </a:spcBef>
              <a:spcAft>
                <a:spcPct val="0"/>
              </a:spcAft>
            </a:pPr>
            <a:r>
              <a:rPr lang="ro-RO" sz="1600" b="1" dirty="0" smtClean="0">
                <a:latin typeface="Times New Roman" pitchFamily="18" charset="0"/>
                <a:ea typeface="Times New Roman" pitchFamily="18" charset="0"/>
                <a:cs typeface="Times New Roman" pitchFamily="18" charset="0"/>
              </a:rPr>
              <a:t>Cum va scădea România rata avorturilor la cerere:</a:t>
            </a:r>
            <a:endParaRPr lang="en-US" sz="1600" dirty="0" smtClean="0">
              <a:latin typeface="Times New Roman" pitchFamily="18" charset="0"/>
              <a:cs typeface="Times New Roman" pitchFamily="18" charset="0"/>
            </a:endParaRPr>
          </a:p>
          <a:p>
            <a:pPr lvl="0" algn="just" eaLnBrk="0" fontAlgn="base" hangingPunct="0">
              <a:spcBef>
                <a:spcPct val="0"/>
              </a:spcBef>
              <a:spcAft>
                <a:spcPct val="0"/>
              </a:spcAft>
              <a:buFontTx/>
              <a:buChar char="•"/>
            </a:pPr>
            <a:r>
              <a:rPr lang="ro-RO" sz="1600" dirty="0" smtClean="0">
                <a:latin typeface="Times New Roman" pitchFamily="18" charset="0"/>
                <a:ea typeface="Times New Roman" pitchFamily="18" charset="0"/>
                <a:cs typeface="Times New Roman" pitchFamily="18" charset="0"/>
              </a:rPr>
              <a:t> Asigurarea accesului femeilor eligibile la produse contraceptive, distribuite gratuit la parametri adecvaţi (achiziţie centralizată, continuitatea procurării şi distribuţiei, diversitatea gamei de metode contraceptive disponibile de care depinde optimizarea eficacităţii intervenţiei);</a:t>
            </a:r>
            <a:endParaRPr lang="en-US" sz="1600" dirty="0" smtClean="0">
              <a:latin typeface="Times New Roman" pitchFamily="18" charset="0"/>
              <a:cs typeface="Times New Roman" pitchFamily="18" charset="0"/>
            </a:endParaRPr>
          </a:p>
          <a:p>
            <a:pPr lvl="0" algn="just" eaLnBrk="0" fontAlgn="base" hangingPunct="0">
              <a:spcBef>
                <a:spcPct val="0"/>
              </a:spcBef>
              <a:spcAft>
                <a:spcPct val="0"/>
              </a:spcAft>
              <a:buFontTx/>
              <a:buChar char="•"/>
            </a:pPr>
            <a:r>
              <a:rPr lang="ro-RO" sz="1600" dirty="0" smtClean="0">
                <a:latin typeface="Times New Roman" pitchFamily="18" charset="0"/>
                <a:ea typeface="Times New Roman" pitchFamily="18" charset="0"/>
                <a:cs typeface="Times New Roman" pitchFamily="18" charset="0"/>
              </a:rPr>
              <a:t> Creşterea acoperirii teritoriale cu furnizori de servicii integrate de planificare familială/sănătatea reproducerii;</a:t>
            </a:r>
            <a:endParaRPr lang="en-US" sz="1600" dirty="0" smtClean="0">
              <a:latin typeface="Times New Roman" pitchFamily="18" charset="0"/>
              <a:cs typeface="Times New Roman" pitchFamily="18" charset="0"/>
            </a:endParaRPr>
          </a:p>
          <a:p>
            <a:pPr lvl="0" algn="just" eaLnBrk="0" fontAlgn="base" hangingPunct="0">
              <a:spcBef>
                <a:spcPct val="0"/>
              </a:spcBef>
              <a:spcAft>
                <a:spcPct val="0"/>
              </a:spcAft>
              <a:buFontTx/>
              <a:buChar char="•"/>
            </a:pPr>
            <a:r>
              <a:rPr lang="ro-RO" sz="1600" dirty="0" smtClean="0">
                <a:latin typeface="Times New Roman" pitchFamily="18" charset="0"/>
                <a:ea typeface="Times New Roman" pitchFamily="18" charset="0"/>
                <a:cs typeface="Times New Roman" pitchFamily="18" charset="0"/>
              </a:rPr>
              <a:t> Formarea personalului din medicină primară în planificare familială, prioritar în zonele cu populaţie/grupuri defavorizate (rural, urban sărac, tineri/adolescenţi, prin furnizori de servicii pregătiţi să ofere servicii adaptate vârstei, etc.);</a:t>
            </a:r>
            <a:endParaRPr lang="en-US" sz="1600" dirty="0" smtClean="0">
              <a:latin typeface="Times New Roman" pitchFamily="18" charset="0"/>
              <a:cs typeface="Times New Roman" pitchFamily="18" charset="0"/>
            </a:endParaRPr>
          </a:p>
          <a:p>
            <a:pPr lvl="0" algn="just" eaLnBrk="0" fontAlgn="base" hangingPunct="0">
              <a:spcBef>
                <a:spcPct val="0"/>
              </a:spcBef>
              <a:spcAft>
                <a:spcPct val="0"/>
              </a:spcAft>
              <a:buFontTx/>
              <a:buChar char="•"/>
            </a:pPr>
            <a:r>
              <a:rPr lang="ro-RO" sz="1600" dirty="0" smtClean="0">
                <a:latin typeface="Times New Roman" pitchFamily="18" charset="0"/>
                <a:ea typeface="Times New Roman" pitchFamily="18" charset="0"/>
                <a:cs typeface="Times New Roman" pitchFamily="18" charset="0"/>
              </a:rPr>
              <a:t> Dezvoltarea activităţii cabinetelor/centrelor de planificare familială prin acordarea de noi competenţe şi servicii în domeniul sănătăţii reproducerii;</a:t>
            </a:r>
            <a:endParaRPr lang="en-US" sz="1600" dirty="0" smtClean="0">
              <a:latin typeface="Times New Roman" pitchFamily="18" charset="0"/>
              <a:cs typeface="Times New Roman" pitchFamily="18" charset="0"/>
            </a:endParaRPr>
          </a:p>
          <a:p>
            <a:pPr lvl="0" algn="just" eaLnBrk="0" fontAlgn="base" hangingPunct="0">
              <a:spcBef>
                <a:spcPct val="0"/>
              </a:spcBef>
              <a:spcAft>
                <a:spcPct val="0"/>
              </a:spcAft>
              <a:buFontTx/>
              <a:buChar char="•"/>
            </a:pPr>
            <a:r>
              <a:rPr lang="ro-RO" sz="1600" dirty="0" smtClean="0">
                <a:latin typeface="Times New Roman" pitchFamily="18" charset="0"/>
                <a:ea typeface="Times New Roman" pitchFamily="18" charset="0"/>
                <a:cs typeface="Times New Roman" pitchFamily="18" charset="0"/>
              </a:rPr>
              <a:t> Creşterea gradului de conştientizare şi informare a populaţiei privind opţiunile reproductive şi ţintirea persoanelor/grupurilor vulnerabile cu risc crescut de sarcini nedorite şi nevoi neacoperite prin serviciile medicale de primă linie.</a:t>
            </a:r>
            <a:endParaRPr lang="en-US" sz="1600" dirty="0" smtClean="0">
              <a:latin typeface="Times New Roman" pitchFamily="18" charset="0"/>
              <a:cs typeface="Times New Roman" pitchFamily="18" charset="0"/>
            </a:endParaRPr>
          </a:p>
          <a:p>
            <a:pPr lvl="0" algn="just" eaLnBrk="0" fontAlgn="base" hangingPunct="0">
              <a:spcBef>
                <a:spcPct val="0"/>
              </a:spcBef>
              <a:spcAft>
                <a:spcPct val="0"/>
              </a:spcAft>
              <a:buFontTx/>
              <a:buChar char="•"/>
            </a:pPr>
            <a:r>
              <a:rPr lang="ro-RO" sz="1600" dirty="0" smtClean="0">
                <a:latin typeface="Times New Roman" pitchFamily="18" charset="0"/>
                <a:ea typeface="Times New Roman" pitchFamily="18" charset="0"/>
                <a:cs typeface="Times New Roman" pitchFamily="18" charset="0"/>
              </a:rPr>
              <a:t> Obligativitatea raportării avorturilor la cerere efectuate în sectorul privat</a:t>
            </a:r>
            <a:r>
              <a:rPr lang="en-US" sz="1600" dirty="0" smtClean="0">
                <a:latin typeface="Times New Roman" pitchFamily="18" charset="0"/>
                <a:ea typeface="Times New Roman" pitchFamily="18" charset="0"/>
                <a:cs typeface="Times New Roman" pitchFamily="18" charset="0"/>
              </a:rPr>
              <a:t>.</a:t>
            </a:r>
            <a:endParaRPr lang="ro-RO" sz="1600" dirty="0" smtClean="0">
              <a:latin typeface="Times New Roman" pitchFamily="18" charset="0"/>
              <a:cs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57200" y="457200"/>
            <a:ext cx="8262966" cy="1138773"/>
          </a:xfrm>
          <a:prstGeom prst="rect">
            <a:avLst/>
          </a:prstGeom>
        </p:spPr>
        <p:txBody>
          <a:bodyPr wrap="square">
            <a:spAutoFit/>
          </a:bodyPr>
          <a:lstStyle/>
          <a:p>
            <a:pPr lvl="0" algn="just" fontAlgn="base">
              <a:spcBef>
                <a:spcPct val="0"/>
              </a:spcBef>
              <a:spcAft>
                <a:spcPct val="0"/>
              </a:spcAft>
            </a:pPr>
            <a:r>
              <a:rPr lang="en-US" b="1" i="1" dirty="0" smtClean="0">
                <a:solidFill>
                  <a:srgbClr val="FF0000"/>
                </a:solidFill>
                <a:latin typeface="Times New Roman" pitchFamily="18" charset="0"/>
                <a:ea typeface="Times New Roman" pitchFamily="18" charset="0"/>
                <a:cs typeface="Times New Roman" pitchFamily="18" charset="0"/>
              </a:rPr>
              <a:t>        </a:t>
            </a:r>
            <a:r>
              <a:rPr lang="en-US" sz="1600" b="1" i="1" dirty="0" err="1" smtClean="0">
                <a:latin typeface="Times New Roman" pitchFamily="18" charset="0"/>
                <a:ea typeface="Times New Roman" pitchFamily="18" charset="0"/>
                <a:cs typeface="Times New Roman" pitchFamily="18" charset="0"/>
              </a:rPr>
              <a:t>În</a:t>
            </a:r>
            <a:r>
              <a:rPr lang="en-US" sz="1600" b="1" i="1" dirty="0" smtClean="0">
                <a:latin typeface="Times New Roman" pitchFamily="18" charset="0"/>
                <a:ea typeface="Times New Roman" pitchFamily="18" charset="0"/>
                <a:cs typeface="Times New Roman" pitchFamily="18" charset="0"/>
              </a:rPr>
              <a:t> Romania,</a:t>
            </a:r>
            <a:r>
              <a:rPr lang="en-US" sz="1600" dirty="0" smtClean="0">
                <a:latin typeface="Times New Roman" pitchFamily="18" charset="0"/>
                <a:ea typeface="Times New Roman" pitchFamily="18" charset="0"/>
                <a:cs typeface="Times New Roman" pitchFamily="18" charset="0"/>
              </a:rPr>
              <a:t> conform </a:t>
            </a:r>
            <a:r>
              <a:rPr lang="en-US" sz="1600" dirty="0" err="1" smtClean="0">
                <a:latin typeface="Times New Roman" pitchFamily="18" charset="0"/>
                <a:ea typeface="Times New Roman" pitchFamily="18" charset="0"/>
                <a:cs typeface="Times New Roman" pitchFamily="18" charset="0"/>
              </a:rPr>
              <a:t>datelor</a:t>
            </a:r>
            <a:r>
              <a:rPr lang="en-US" sz="1600" dirty="0" smtClean="0">
                <a:latin typeface="Times New Roman" pitchFamily="18" charset="0"/>
                <a:ea typeface="Times New Roman" pitchFamily="18" charset="0"/>
                <a:cs typeface="Times New Roman" pitchFamily="18" charset="0"/>
              </a:rPr>
              <a:t> </a:t>
            </a:r>
            <a:r>
              <a:rPr lang="ro-RO" sz="1600" dirty="0" smtClean="0">
                <a:latin typeface="Times New Roman" pitchFamily="18" charset="0"/>
                <a:ea typeface="Times New Roman" pitchFamily="18" charset="0"/>
                <a:cs typeface="Times New Roman" pitchFamily="18" charset="0"/>
              </a:rPr>
              <a:t>înregistrate de INSP-</a:t>
            </a:r>
            <a:r>
              <a:rPr lang="en-US" sz="1600" dirty="0" smtClean="0">
                <a:latin typeface="Times New Roman" pitchFamily="18" charset="0"/>
                <a:ea typeface="Times New Roman" pitchFamily="18" charset="0"/>
                <a:cs typeface="Times New Roman" pitchFamily="18" charset="0"/>
              </a:rPr>
              <a:t>CNSISP, </a:t>
            </a:r>
            <a:r>
              <a:rPr lang="en-US" sz="1600" dirty="0" err="1" smtClean="0">
                <a:latin typeface="Times New Roman" pitchFamily="18" charset="0"/>
                <a:ea typeface="Times New Roman" pitchFamily="18" charset="0"/>
                <a:cs typeface="Times New Roman" pitchFamily="18" charset="0"/>
              </a:rPr>
              <a:t>în</a:t>
            </a:r>
            <a:r>
              <a:rPr lang="en-US" sz="1600" dirty="0" smtClean="0">
                <a:latin typeface="Times New Roman" pitchFamily="18" charset="0"/>
                <a:ea typeface="Times New Roman" pitchFamily="18" charset="0"/>
                <a:cs typeface="Times New Roman" pitchFamily="18" charset="0"/>
              </a:rPr>
              <a:t> </a:t>
            </a:r>
            <a:r>
              <a:rPr lang="en-US" sz="1600" b="1" dirty="0" smtClean="0">
                <a:latin typeface="Times New Roman" pitchFamily="18" charset="0"/>
                <a:ea typeface="Times New Roman" pitchFamily="18" charset="0"/>
                <a:cs typeface="Times New Roman" pitchFamily="18" charset="0"/>
              </a:rPr>
              <a:t>201</a:t>
            </a:r>
            <a:r>
              <a:rPr lang="ro-RO" sz="1600" b="1" dirty="0" smtClean="0">
                <a:latin typeface="Times New Roman" pitchFamily="18" charset="0"/>
                <a:ea typeface="Times New Roman" pitchFamily="18" charset="0"/>
                <a:cs typeface="Times New Roman" pitchFamily="18" charset="0"/>
              </a:rPr>
              <a:t>4</a:t>
            </a:r>
            <a:r>
              <a:rPr lang="en-US" sz="1600" dirty="0" smtClean="0">
                <a:latin typeface="Times New Roman" pitchFamily="18" charset="0"/>
                <a:ea typeface="Times New Roman" pitchFamily="18" charset="0"/>
                <a:cs typeface="Times New Roman" pitchFamily="18" charset="0"/>
              </a:rPr>
              <a:t>, </a:t>
            </a:r>
            <a:r>
              <a:rPr lang="ro-RO" sz="1600" dirty="0" smtClean="0">
                <a:latin typeface="Times New Roman" pitchFamily="18" charset="0"/>
                <a:ea typeface="Times New Roman" pitchFamily="18" charset="0"/>
                <a:cs typeface="Times New Roman" pitchFamily="18" charset="0"/>
              </a:rPr>
              <a:t>s-a înregistrat o scădere a numîrului de avorturi, faţă de anul anterior.</a:t>
            </a:r>
            <a:r>
              <a:rPr lang="en-US" sz="1600" dirty="0" smtClean="0">
                <a:latin typeface="Times New Roman" pitchFamily="18" charset="0"/>
                <a:ea typeface="Times New Roman" pitchFamily="18" charset="0"/>
                <a:cs typeface="Times New Roman" pitchFamily="18" charset="0"/>
              </a:rPr>
              <a:t> </a:t>
            </a:r>
            <a:r>
              <a:rPr lang="en-US" sz="1600" b="1" dirty="0" err="1" smtClean="0">
                <a:latin typeface="Times New Roman" pitchFamily="18" charset="0"/>
                <a:ea typeface="Times New Roman" pitchFamily="18" charset="0"/>
                <a:cs typeface="Times New Roman" pitchFamily="18" charset="0"/>
              </a:rPr>
              <a:t>În</a:t>
            </a:r>
            <a:r>
              <a:rPr lang="en-US" sz="1600" b="1" dirty="0" smtClean="0">
                <a:latin typeface="Times New Roman" pitchFamily="18" charset="0"/>
                <a:ea typeface="Times New Roman" pitchFamily="18" charset="0"/>
                <a:cs typeface="Times New Roman" pitchFamily="18" charset="0"/>
              </a:rPr>
              <a:t> </a:t>
            </a:r>
            <a:r>
              <a:rPr lang="en-US" sz="1600" b="1" dirty="0" err="1" smtClean="0">
                <a:latin typeface="Times New Roman" pitchFamily="18" charset="0"/>
                <a:ea typeface="Times New Roman" pitchFamily="18" charset="0"/>
                <a:cs typeface="Times New Roman" pitchFamily="18" charset="0"/>
              </a:rPr>
              <a:t>perioada</a:t>
            </a:r>
            <a:r>
              <a:rPr lang="en-US" sz="1600" b="1" dirty="0" smtClean="0">
                <a:latin typeface="Times New Roman" pitchFamily="18" charset="0"/>
                <a:ea typeface="Times New Roman" pitchFamily="18" charset="0"/>
                <a:cs typeface="Times New Roman" pitchFamily="18" charset="0"/>
              </a:rPr>
              <a:t> 2013 - 2014</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numărul</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avorturilor</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este</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dat</a:t>
            </a:r>
            <a:r>
              <a:rPr lang="en-US" sz="1600" dirty="0" smtClean="0">
                <a:latin typeface="Times New Roman" pitchFamily="18" charset="0"/>
                <a:ea typeface="Times New Roman" pitchFamily="18" charset="0"/>
                <a:cs typeface="Times New Roman" pitchFamily="18" charset="0"/>
              </a:rPr>
              <a:t> de </a:t>
            </a:r>
            <a:r>
              <a:rPr lang="en-US" sz="1600" dirty="0" err="1" smtClean="0">
                <a:latin typeface="Times New Roman" pitchFamily="18" charset="0"/>
                <a:ea typeface="Times New Roman" pitchFamily="18" charset="0"/>
                <a:cs typeface="Times New Roman" pitchFamily="18" charset="0"/>
              </a:rPr>
              <a:t>tabelul</a:t>
            </a:r>
            <a:r>
              <a:rPr lang="en-US" sz="1600" dirty="0" smtClean="0">
                <a:latin typeface="Times New Roman" pitchFamily="18" charset="0"/>
                <a:ea typeface="Times New Roman" pitchFamily="18" charset="0"/>
                <a:cs typeface="Times New Roman" pitchFamily="18" charset="0"/>
              </a:rPr>
              <a:t> de </a:t>
            </a:r>
            <a:r>
              <a:rPr lang="en-US" sz="1600" dirty="0" err="1" smtClean="0">
                <a:latin typeface="Times New Roman" pitchFamily="18" charset="0"/>
                <a:ea typeface="Times New Roman" pitchFamily="18" charset="0"/>
                <a:cs typeface="Times New Roman" pitchFamily="18" charset="0"/>
              </a:rPr>
              <a:t>mai</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jos</a:t>
            </a:r>
            <a:r>
              <a:rPr lang="en-US" sz="1600" dirty="0" smtClean="0">
                <a:latin typeface="Times New Roman" pitchFamily="18" charset="0"/>
                <a:ea typeface="Times New Roman" pitchFamily="18" charset="0"/>
                <a:cs typeface="Times New Roman" pitchFamily="18" charset="0"/>
              </a:rPr>
              <a:t> (</a:t>
            </a:r>
            <a:r>
              <a:rPr lang="ro-RO" sz="1600" dirty="0" smtClean="0">
                <a:latin typeface="Times New Roman" pitchFamily="18" charset="0"/>
                <a:ea typeface="Times New Roman" pitchFamily="18" charset="0"/>
                <a:cs typeface="Times New Roman" pitchFamily="18" charset="0"/>
              </a:rPr>
              <a:t>46</a:t>
            </a:r>
            <a:r>
              <a:rPr lang="en-US" sz="1600" dirty="0" smtClean="0">
                <a:solidFill>
                  <a:srgbClr val="7030A0"/>
                </a:solidFill>
                <a:latin typeface="Times New Roman" pitchFamily="18" charset="0"/>
                <a:ea typeface="Times New Roman" pitchFamily="18" charset="0"/>
                <a:cs typeface="Times New Roman" pitchFamily="18" charset="0"/>
              </a:rPr>
              <a:t>,</a:t>
            </a:r>
            <a:r>
              <a:rPr lang="ro-RO" sz="1600" dirty="0" smtClean="0">
                <a:solidFill>
                  <a:srgbClr val="7030A0"/>
                </a:solidFill>
                <a:latin typeface="Times New Roman" pitchFamily="18" charset="0"/>
                <a:ea typeface="Times New Roman" pitchFamily="18" charset="0"/>
                <a:cs typeface="Times New Roman" pitchFamily="18" charset="0"/>
              </a:rPr>
              <a:t> </a:t>
            </a:r>
            <a:r>
              <a:rPr lang="ro-RO" sz="1600" dirty="0" smtClean="0">
                <a:latin typeface="Times New Roman" pitchFamily="18" charset="0"/>
                <a:ea typeface="Times New Roman" pitchFamily="18" charset="0"/>
                <a:cs typeface="Times New Roman" pitchFamily="18" charset="0"/>
              </a:rPr>
              <a:t>47</a:t>
            </a:r>
            <a:r>
              <a:rPr lang="en-US" sz="1600" dirty="0" smtClean="0">
                <a:latin typeface="Times New Roman" pitchFamily="18" charset="0"/>
                <a:ea typeface="Times New Roman" pitchFamily="18" charset="0"/>
                <a:cs typeface="Times New Roman" pitchFamily="18" charset="0"/>
              </a:rPr>
              <a:t>):</a:t>
            </a:r>
            <a:endParaRPr lang="en-US" sz="1600" b="1" dirty="0" smtClean="0">
              <a:latin typeface="Times New Roman" pitchFamily="18" charset="0"/>
              <a:ea typeface="Times New Roman" pitchFamily="18" charset="0"/>
              <a:cs typeface="Times New Roman" pitchFamily="18" charset="0"/>
            </a:endParaRPr>
          </a:p>
          <a:p>
            <a:pPr lvl="0" indent="457200" algn="just" eaLnBrk="0" fontAlgn="base" hangingPunct="0">
              <a:spcBef>
                <a:spcPct val="0"/>
              </a:spcBef>
              <a:spcAft>
                <a:spcPct val="0"/>
              </a:spcAft>
            </a:pPr>
            <a:endParaRPr lang="ro-RO" b="1" dirty="0" smtClean="0">
              <a:latin typeface="Times New Roman" pitchFamily="18" charset="0"/>
              <a:ea typeface="Times New Roman" pitchFamily="18" charset="0"/>
              <a:cs typeface="Times New Roman" pitchFamily="18" charset="0"/>
            </a:endParaRPr>
          </a:p>
        </p:txBody>
      </p:sp>
      <p:sp>
        <p:nvSpPr>
          <p:cNvPr id="8" name="Rectangle 7"/>
          <p:cNvSpPr/>
          <p:nvPr/>
        </p:nvSpPr>
        <p:spPr>
          <a:xfrm>
            <a:off x="152400" y="5410200"/>
            <a:ext cx="1967205" cy="276999"/>
          </a:xfrm>
          <a:prstGeom prst="rect">
            <a:avLst/>
          </a:prstGeom>
        </p:spPr>
        <p:txBody>
          <a:bodyPr wrap="none">
            <a:spAutoFit/>
          </a:bodyPr>
          <a:lstStyle/>
          <a:p>
            <a:pPr lvl="0" indent="457200" algn="just" eaLnBrk="0" fontAlgn="base" hangingPunct="0">
              <a:spcBef>
                <a:spcPct val="0"/>
              </a:spcBef>
              <a:spcAft>
                <a:spcPct val="0"/>
              </a:spcAft>
            </a:pPr>
            <a:r>
              <a:rPr lang="ro-RO" sz="1200" i="1" dirty="0" smtClean="0">
                <a:latin typeface="Times New Roman" pitchFamily="18" charset="0"/>
                <a:ea typeface="Times New Roman" pitchFamily="18" charset="0"/>
                <a:cs typeface="Times New Roman" pitchFamily="18" charset="0"/>
              </a:rPr>
              <a:t>Sursa: INSP-CNSISP</a:t>
            </a:r>
            <a:endParaRPr lang="en-US" sz="1200" dirty="0">
              <a:latin typeface="Times New Roman" pitchFamily="18" charset="0"/>
              <a:cs typeface="Times New Roman" pitchFamily="18" charset="0"/>
            </a:endParaRPr>
          </a:p>
        </p:txBody>
      </p:sp>
      <p:sp>
        <p:nvSpPr>
          <p:cNvPr id="6" name="Rectangle 5"/>
          <p:cNvSpPr/>
          <p:nvPr/>
        </p:nvSpPr>
        <p:spPr>
          <a:xfrm>
            <a:off x="914400" y="2209800"/>
            <a:ext cx="7848600" cy="646331"/>
          </a:xfrm>
          <a:prstGeom prst="rect">
            <a:avLst/>
          </a:prstGeom>
        </p:spPr>
        <p:txBody>
          <a:bodyPr wrap="square">
            <a:spAutoFit/>
          </a:bodyPr>
          <a:lstStyle/>
          <a:p>
            <a:pPr indent="457200" algn="just" eaLnBrk="0" fontAlgn="base" hangingPunct="0">
              <a:spcBef>
                <a:spcPct val="0"/>
              </a:spcBef>
              <a:spcAft>
                <a:spcPct val="0"/>
              </a:spcAft>
            </a:pPr>
            <a:r>
              <a:rPr lang="en-US" b="1" dirty="0" err="1" smtClean="0">
                <a:latin typeface="Times New Roman" pitchFamily="18" charset="0"/>
                <a:ea typeface="Times New Roman" pitchFamily="18" charset="0"/>
                <a:cs typeface="Times New Roman" pitchFamily="18" charset="0"/>
              </a:rPr>
              <a:t>Avorturile</a:t>
            </a:r>
            <a:r>
              <a:rPr lang="en-US" b="1" dirty="0" smtClean="0">
                <a:latin typeface="Times New Roman" pitchFamily="18" charset="0"/>
                <a:ea typeface="Times New Roman" pitchFamily="18" charset="0"/>
                <a:cs typeface="Times New Roman" pitchFamily="18" charset="0"/>
              </a:rPr>
              <a:t> </a:t>
            </a:r>
            <a:r>
              <a:rPr lang="en-US" b="1" dirty="0" err="1" smtClean="0">
                <a:latin typeface="Times New Roman" pitchFamily="18" charset="0"/>
                <a:ea typeface="Times New Roman" pitchFamily="18" charset="0"/>
                <a:cs typeface="Times New Roman" pitchFamily="18" charset="0"/>
              </a:rPr>
              <a:t>înregistrate</a:t>
            </a:r>
            <a:r>
              <a:rPr lang="en-US" b="1" dirty="0" smtClean="0">
                <a:latin typeface="Times New Roman" pitchFamily="18" charset="0"/>
                <a:ea typeface="Times New Roman" pitchFamily="18" charset="0"/>
                <a:cs typeface="Times New Roman" pitchFamily="18" charset="0"/>
              </a:rPr>
              <a:t> </a:t>
            </a:r>
            <a:r>
              <a:rPr lang="en-US" b="1" dirty="0" err="1" smtClean="0">
                <a:latin typeface="Times New Roman" pitchFamily="18" charset="0"/>
                <a:ea typeface="Times New Roman" pitchFamily="18" charset="0"/>
                <a:cs typeface="Times New Roman" pitchFamily="18" charset="0"/>
              </a:rPr>
              <a:t>în</a:t>
            </a:r>
            <a:r>
              <a:rPr lang="en-US" b="1" dirty="0" smtClean="0">
                <a:latin typeface="Times New Roman" pitchFamily="18" charset="0"/>
                <a:ea typeface="Times New Roman" pitchFamily="18" charset="0"/>
                <a:cs typeface="Times New Roman" pitchFamily="18" charset="0"/>
              </a:rPr>
              <a:t>  2013 </a:t>
            </a:r>
            <a:r>
              <a:rPr lang="ro-RO" b="1" dirty="0" smtClean="0">
                <a:latin typeface="Times New Roman" pitchFamily="18" charset="0"/>
                <a:ea typeface="Times New Roman" pitchFamily="18" charset="0"/>
                <a:cs typeface="Times New Roman" pitchFamily="18" charset="0"/>
              </a:rPr>
              <a:t> şi</a:t>
            </a:r>
            <a:r>
              <a:rPr lang="en-US" b="1" dirty="0" smtClean="0">
                <a:latin typeface="Times New Roman" pitchFamily="18" charset="0"/>
                <a:ea typeface="Times New Roman" pitchFamily="18" charset="0"/>
                <a:cs typeface="Times New Roman" pitchFamily="18" charset="0"/>
              </a:rPr>
              <a:t> 2014, </a:t>
            </a:r>
            <a:r>
              <a:rPr lang="en-US" b="1" dirty="0" err="1" smtClean="0">
                <a:latin typeface="Times New Roman" pitchFamily="18" charset="0"/>
                <a:ea typeface="Times New Roman" pitchFamily="18" charset="0"/>
                <a:cs typeface="Times New Roman" pitchFamily="18" charset="0"/>
              </a:rPr>
              <a:t>în</a:t>
            </a:r>
            <a:r>
              <a:rPr lang="en-US" b="1" dirty="0" smtClean="0">
                <a:latin typeface="Times New Roman" pitchFamily="18" charset="0"/>
                <a:ea typeface="Times New Roman" pitchFamily="18" charset="0"/>
                <a:cs typeface="Times New Roman" pitchFamily="18" charset="0"/>
              </a:rPr>
              <a:t> </a:t>
            </a:r>
            <a:r>
              <a:rPr lang="en-US" b="1" dirty="0" err="1" smtClean="0">
                <a:latin typeface="Times New Roman" pitchFamily="18" charset="0"/>
                <a:ea typeface="Times New Roman" pitchFamily="18" charset="0"/>
                <a:cs typeface="Times New Roman" pitchFamily="18" charset="0"/>
              </a:rPr>
              <a:t>România</a:t>
            </a:r>
            <a:r>
              <a:rPr lang="ro-RO" dirty="0" smtClean="0">
                <a:solidFill>
                  <a:srgbClr val="7030A0"/>
                </a:solidFill>
                <a:latin typeface="Times New Roman" pitchFamily="18" charset="0"/>
                <a:cs typeface="Times New Roman" pitchFamily="18" charset="0"/>
              </a:rPr>
              <a:t>:</a:t>
            </a:r>
            <a:endParaRPr lang="en-US" b="1" dirty="0" smtClean="0">
              <a:solidFill>
                <a:srgbClr val="7030A0"/>
              </a:solidFill>
              <a:latin typeface="Times New Roman" pitchFamily="18" charset="0"/>
              <a:cs typeface="Times New Roman" pitchFamily="18" charset="0"/>
            </a:endParaRPr>
          </a:p>
          <a:p>
            <a:pPr lvl="0" indent="457200" algn="just" eaLnBrk="0" fontAlgn="base" hangingPunct="0">
              <a:spcBef>
                <a:spcPct val="0"/>
              </a:spcBef>
              <a:spcAft>
                <a:spcPct val="0"/>
              </a:spcAft>
            </a:pPr>
            <a:endParaRPr lang="en-US" b="1" dirty="0" smtClean="0">
              <a:latin typeface="Times New Roman" pitchFamily="18" charset="0"/>
              <a:ea typeface="Times New Roman" pitchFamily="18" charset="0"/>
              <a:cs typeface="Times New Roman" pitchFamily="18" charset="0"/>
            </a:endParaRPr>
          </a:p>
        </p:txBody>
      </p:sp>
      <p:graphicFrame>
        <p:nvGraphicFramePr>
          <p:cNvPr id="9" name="Table 8"/>
          <p:cNvGraphicFramePr>
            <a:graphicFrameLocks noGrp="1"/>
          </p:cNvGraphicFramePr>
          <p:nvPr/>
        </p:nvGraphicFramePr>
        <p:xfrm>
          <a:off x="381000" y="2743200"/>
          <a:ext cx="8534402" cy="2804160"/>
        </p:xfrm>
        <a:graphic>
          <a:graphicData uri="http://schemas.openxmlformats.org/drawingml/2006/table">
            <a:tbl>
              <a:tblPr/>
              <a:tblGrid>
                <a:gridCol w="762000"/>
                <a:gridCol w="2750870"/>
                <a:gridCol w="1255383"/>
                <a:gridCol w="1255383"/>
                <a:gridCol w="1255383"/>
                <a:gridCol w="1255383"/>
              </a:tblGrid>
              <a:tr h="310138">
                <a:tc>
                  <a:txBody>
                    <a:bodyPr/>
                    <a:lstStyle/>
                    <a:p>
                      <a:pPr marL="0" marR="0" algn="just">
                        <a:lnSpc>
                          <a:spcPct val="115000"/>
                        </a:lnSpc>
                        <a:spcBef>
                          <a:spcPts val="0"/>
                        </a:spcBef>
                        <a:spcAft>
                          <a:spcPts val="0"/>
                        </a:spcAft>
                      </a:pPr>
                      <a:r>
                        <a:rPr lang="en-US" sz="1600" b="1" kern="0" dirty="0" err="1">
                          <a:solidFill>
                            <a:srgbClr val="943634"/>
                          </a:solidFill>
                          <a:latin typeface="Times New Roman" pitchFamily="18" charset="0"/>
                          <a:ea typeface="Calibri"/>
                          <a:cs typeface="Times New Roman" pitchFamily="18" charset="0"/>
                        </a:rPr>
                        <a:t>Anii</a:t>
                      </a:r>
                      <a:endParaRPr lang="en-US" sz="1600" b="1" kern="0" dirty="0">
                        <a:solidFill>
                          <a:srgbClr val="943634"/>
                        </a:solidFill>
                        <a:latin typeface="Times New Roman" pitchFamily="18" charset="0"/>
                        <a:ea typeface="Calibri"/>
                        <a:cs typeface="Times New Roman" pitchFamily="18" charset="0"/>
                      </a:endParaRPr>
                    </a:p>
                  </a:txBody>
                  <a:tcPr marL="60679" marR="60679"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600" b="1" kern="0" dirty="0" err="1">
                          <a:solidFill>
                            <a:srgbClr val="943634"/>
                          </a:solidFill>
                          <a:latin typeface="Times New Roman" pitchFamily="18" charset="0"/>
                          <a:ea typeface="Calibri"/>
                          <a:cs typeface="Times New Roman" pitchFamily="18" charset="0"/>
                        </a:rPr>
                        <a:t>Indicatori</a:t>
                      </a:r>
                      <a:endParaRPr lang="en-US" sz="1600" b="1" kern="0" dirty="0">
                        <a:solidFill>
                          <a:srgbClr val="943634"/>
                        </a:solidFill>
                        <a:latin typeface="Times New Roman" pitchFamily="18" charset="0"/>
                        <a:ea typeface="Calibri"/>
                        <a:cs typeface="Times New Roman" pitchFamily="18" charset="0"/>
                      </a:endParaRPr>
                    </a:p>
                  </a:txBody>
                  <a:tcPr marL="60679" marR="60679"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600" b="1" kern="0" dirty="0">
                          <a:solidFill>
                            <a:srgbClr val="943634"/>
                          </a:solidFill>
                          <a:latin typeface="Times New Roman" pitchFamily="18" charset="0"/>
                          <a:ea typeface="Calibri"/>
                          <a:cs typeface="Times New Roman" pitchFamily="18" charset="0"/>
                        </a:rPr>
                        <a:t>Total</a:t>
                      </a:r>
                    </a:p>
                  </a:txBody>
                  <a:tcPr marL="60679" marR="60679"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600" b="1" kern="0" dirty="0" err="1">
                          <a:solidFill>
                            <a:srgbClr val="943634"/>
                          </a:solidFill>
                          <a:latin typeface="Times New Roman" pitchFamily="18" charset="0"/>
                          <a:ea typeface="Calibri"/>
                          <a:cs typeface="Times New Roman" pitchFamily="18" charset="0"/>
                        </a:rPr>
                        <a:t>Avort</a:t>
                      </a:r>
                      <a:endParaRPr lang="en-US" sz="1600" b="1" kern="0" dirty="0">
                        <a:solidFill>
                          <a:srgbClr val="943634"/>
                        </a:solidFill>
                        <a:latin typeface="Times New Roman" pitchFamily="18" charset="0"/>
                        <a:ea typeface="Calibri"/>
                        <a:cs typeface="Times New Roman" pitchFamily="18" charset="0"/>
                      </a:endParaRPr>
                    </a:p>
                    <a:p>
                      <a:pPr marL="0" marR="0" algn="just">
                        <a:lnSpc>
                          <a:spcPct val="115000"/>
                        </a:lnSpc>
                        <a:spcBef>
                          <a:spcPts val="0"/>
                        </a:spcBef>
                        <a:spcAft>
                          <a:spcPts val="0"/>
                        </a:spcAft>
                      </a:pPr>
                      <a:r>
                        <a:rPr lang="en-US" sz="1600" b="1" kern="0" dirty="0">
                          <a:solidFill>
                            <a:srgbClr val="943634"/>
                          </a:solidFill>
                          <a:latin typeface="Times New Roman" pitchFamily="18" charset="0"/>
                          <a:ea typeface="Calibri"/>
                          <a:cs typeface="Times New Roman" pitchFamily="18" charset="0"/>
                        </a:rPr>
                        <a:t>la </a:t>
                      </a:r>
                      <a:r>
                        <a:rPr lang="en-US" sz="1600" b="1" kern="0" dirty="0" err="1">
                          <a:solidFill>
                            <a:srgbClr val="943634"/>
                          </a:solidFill>
                          <a:latin typeface="Times New Roman" pitchFamily="18" charset="0"/>
                          <a:ea typeface="Calibri"/>
                          <a:cs typeface="Times New Roman" pitchFamily="18" charset="0"/>
                        </a:rPr>
                        <a:t>cerere</a:t>
                      </a:r>
                      <a:endParaRPr lang="en-US" sz="1600" b="1" kern="0" dirty="0">
                        <a:solidFill>
                          <a:srgbClr val="943634"/>
                        </a:solidFill>
                        <a:latin typeface="Times New Roman" pitchFamily="18" charset="0"/>
                        <a:ea typeface="Calibri"/>
                        <a:cs typeface="Times New Roman" pitchFamily="18" charset="0"/>
                      </a:endParaRPr>
                    </a:p>
                  </a:txBody>
                  <a:tcPr marL="60679" marR="60679"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600" b="1" kern="0" dirty="0" err="1">
                          <a:solidFill>
                            <a:srgbClr val="943634"/>
                          </a:solidFill>
                          <a:latin typeface="Times New Roman" pitchFamily="18" charset="0"/>
                          <a:ea typeface="Calibri"/>
                          <a:cs typeface="Times New Roman" pitchFamily="18" charset="0"/>
                        </a:rPr>
                        <a:t>Avort</a:t>
                      </a:r>
                      <a:r>
                        <a:rPr lang="en-US" sz="1600" b="1" kern="0" dirty="0">
                          <a:solidFill>
                            <a:srgbClr val="943634"/>
                          </a:solidFill>
                          <a:latin typeface="Times New Roman" pitchFamily="18" charset="0"/>
                          <a:ea typeface="Calibri"/>
                          <a:cs typeface="Times New Roman" pitchFamily="18" charset="0"/>
                        </a:rPr>
                        <a:t> </a:t>
                      </a:r>
                      <a:r>
                        <a:rPr lang="en-US" sz="1600" b="1" kern="0" dirty="0" err="1">
                          <a:solidFill>
                            <a:srgbClr val="943634"/>
                          </a:solidFill>
                          <a:latin typeface="Times New Roman" pitchFamily="18" charset="0"/>
                          <a:ea typeface="Calibri"/>
                          <a:cs typeface="Times New Roman" pitchFamily="18" charset="0"/>
                        </a:rPr>
                        <a:t>incomplet</a:t>
                      </a:r>
                      <a:endParaRPr lang="en-US" sz="1600" b="1" kern="0" dirty="0">
                        <a:solidFill>
                          <a:srgbClr val="943634"/>
                        </a:solidFill>
                        <a:latin typeface="Times New Roman" pitchFamily="18" charset="0"/>
                        <a:ea typeface="Calibri"/>
                        <a:cs typeface="Times New Roman" pitchFamily="18" charset="0"/>
                      </a:endParaRPr>
                    </a:p>
                  </a:txBody>
                  <a:tcPr marL="60679" marR="60679"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600" b="1" kern="0" dirty="0" err="1">
                          <a:solidFill>
                            <a:srgbClr val="943634"/>
                          </a:solidFill>
                          <a:latin typeface="Times New Roman" pitchFamily="18" charset="0"/>
                          <a:ea typeface="Calibri"/>
                          <a:cs typeface="Times New Roman" pitchFamily="18" charset="0"/>
                        </a:rPr>
                        <a:t>Avort</a:t>
                      </a:r>
                      <a:r>
                        <a:rPr lang="en-US" sz="1600" b="1" kern="0" dirty="0">
                          <a:solidFill>
                            <a:srgbClr val="943634"/>
                          </a:solidFill>
                          <a:latin typeface="Times New Roman" pitchFamily="18" charset="0"/>
                          <a:ea typeface="Calibri"/>
                          <a:cs typeface="Times New Roman" pitchFamily="18" charset="0"/>
                        </a:rPr>
                        <a:t> </a:t>
                      </a:r>
                      <a:r>
                        <a:rPr lang="en-US" sz="1600" b="1" kern="0" dirty="0" err="1">
                          <a:solidFill>
                            <a:srgbClr val="943634"/>
                          </a:solidFill>
                          <a:latin typeface="Times New Roman" pitchFamily="18" charset="0"/>
                          <a:ea typeface="Calibri"/>
                          <a:cs typeface="Times New Roman" pitchFamily="18" charset="0"/>
                        </a:rPr>
                        <a:t>provocat</a:t>
                      </a:r>
                      <a:endParaRPr lang="en-US" sz="1600" b="1" kern="0" dirty="0">
                        <a:solidFill>
                          <a:srgbClr val="943634"/>
                        </a:solidFill>
                        <a:latin typeface="Times New Roman" pitchFamily="18" charset="0"/>
                        <a:ea typeface="Calibri"/>
                        <a:cs typeface="Times New Roman" pitchFamily="18" charset="0"/>
                      </a:endParaRPr>
                    </a:p>
                  </a:txBody>
                  <a:tcPr marL="60679" marR="60679"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r>
              <a:tr h="155069">
                <a:tc rowSpan="4">
                  <a:txBody>
                    <a:bodyPr/>
                    <a:lstStyle/>
                    <a:p>
                      <a:pPr marL="0" marR="0" algn="just">
                        <a:lnSpc>
                          <a:spcPct val="115000"/>
                        </a:lnSpc>
                        <a:spcBef>
                          <a:spcPts val="0"/>
                        </a:spcBef>
                        <a:spcAft>
                          <a:spcPts val="0"/>
                        </a:spcAft>
                      </a:pPr>
                      <a:r>
                        <a:rPr lang="en-US" sz="1600" b="1" kern="0" dirty="0">
                          <a:solidFill>
                            <a:srgbClr val="943634"/>
                          </a:solidFill>
                          <a:latin typeface="Times New Roman" pitchFamily="18" charset="0"/>
                          <a:ea typeface="Calibri"/>
                          <a:cs typeface="Times New Roman" pitchFamily="18" charset="0"/>
                        </a:rPr>
                        <a:t>2013</a:t>
                      </a:r>
                    </a:p>
                  </a:txBody>
                  <a:tcPr marL="60679" marR="60679"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gn="just">
                        <a:lnSpc>
                          <a:spcPct val="115000"/>
                        </a:lnSpc>
                        <a:spcBef>
                          <a:spcPts val="0"/>
                        </a:spcBef>
                        <a:spcAft>
                          <a:spcPts val="0"/>
                        </a:spcAft>
                      </a:pPr>
                      <a:r>
                        <a:rPr lang="en-US" sz="1600" b="1" kern="0">
                          <a:solidFill>
                            <a:srgbClr val="943634"/>
                          </a:solidFill>
                          <a:latin typeface="Times New Roman" pitchFamily="18" charset="0"/>
                          <a:ea typeface="Calibri"/>
                          <a:cs typeface="Times New Roman" pitchFamily="18" charset="0"/>
                        </a:rPr>
                        <a:t>Număr</a:t>
                      </a:r>
                    </a:p>
                  </a:txBody>
                  <a:tcPr marL="60679" marR="60679"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gn="just">
                        <a:lnSpc>
                          <a:spcPct val="115000"/>
                        </a:lnSpc>
                        <a:spcBef>
                          <a:spcPts val="0"/>
                        </a:spcBef>
                        <a:spcAft>
                          <a:spcPts val="0"/>
                        </a:spcAft>
                      </a:pPr>
                      <a:r>
                        <a:rPr lang="en-US" sz="1600" b="0" kern="0">
                          <a:solidFill>
                            <a:srgbClr val="943634"/>
                          </a:solidFill>
                          <a:latin typeface="Times New Roman" pitchFamily="18" charset="0"/>
                          <a:ea typeface="Calibri"/>
                          <a:cs typeface="Times New Roman" pitchFamily="18" charset="0"/>
                        </a:rPr>
                        <a:t>86.432</a:t>
                      </a:r>
                      <a:endParaRPr lang="en-US" sz="1600" b="1" kern="0">
                        <a:solidFill>
                          <a:srgbClr val="943634"/>
                        </a:solidFill>
                        <a:latin typeface="Times New Roman" pitchFamily="18" charset="0"/>
                        <a:ea typeface="Calibri"/>
                        <a:cs typeface="Times New Roman" pitchFamily="18" charset="0"/>
                      </a:endParaRPr>
                    </a:p>
                  </a:txBody>
                  <a:tcPr marL="60679" marR="60679"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gn="just">
                        <a:lnSpc>
                          <a:spcPct val="115000"/>
                        </a:lnSpc>
                        <a:spcBef>
                          <a:spcPts val="0"/>
                        </a:spcBef>
                        <a:spcAft>
                          <a:spcPts val="0"/>
                        </a:spcAft>
                      </a:pPr>
                      <a:r>
                        <a:rPr lang="en-US" sz="1600" b="0" kern="0">
                          <a:solidFill>
                            <a:srgbClr val="943634"/>
                          </a:solidFill>
                          <a:latin typeface="Times New Roman" pitchFamily="18" charset="0"/>
                          <a:ea typeface="Calibri"/>
                          <a:cs typeface="Times New Roman" pitchFamily="18" charset="0"/>
                        </a:rPr>
                        <a:t>49.088</a:t>
                      </a:r>
                      <a:endParaRPr lang="en-US" sz="1600" b="1" kern="0">
                        <a:solidFill>
                          <a:srgbClr val="943634"/>
                        </a:solidFill>
                        <a:latin typeface="Times New Roman" pitchFamily="18" charset="0"/>
                        <a:ea typeface="Calibri"/>
                        <a:cs typeface="Times New Roman" pitchFamily="18" charset="0"/>
                      </a:endParaRPr>
                    </a:p>
                  </a:txBody>
                  <a:tcPr marL="60679" marR="60679"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gn="just">
                        <a:lnSpc>
                          <a:spcPct val="115000"/>
                        </a:lnSpc>
                        <a:spcBef>
                          <a:spcPts val="0"/>
                        </a:spcBef>
                        <a:spcAft>
                          <a:spcPts val="0"/>
                        </a:spcAft>
                      </a:pPr>
                      <a:r>
                        <a:rPr lang="en-US" sz="1600" b="0" kern="0">
                          <a:solidFill>
                            <a:srgbClr val="943634"/>
                          </a:solidFill>
                          <a:latin typeface="Times New Roman" pitchFamily="18" charset="0"/>
                          <a:ea typeface="Calibri"/>
                          <a:cs typeface="Times New Roman" pitchFamily="18" charset="0"/>
                        </a:rPr>
                        <a:t>37.315</a:t>
                      </a:r>
                      <a:endParaRPr lang="en-US" sz="1600" b="1" kern="0">
                        <a:solidFill>
                          <a:srgbClr val="943634"/>
                        </a:solidFill>
                        <a:latin typeface="Times New Roman" pitchFamily="18" charset="0"/>
                        <a:ea typeface="Calibri"/>
                        <a:cs typeface="Times New Roman" pitchFamily="18" charset="0"/>
                      </a:endParaRPr>
                    </a:p>
                  </a:txBody>
                  <a:tcPr marL="60679" marR="60679"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gn="just">
                        <a:lnSpc>
                          <a:spcPct val="115000"/>
                        </a:lnSpc>
                        <a:spcBef>
                          <a:spcPts val="0"/>
                        </a:spcBef>
                        <a:spcAft>
                          <a:spcPts val="0"/>
                        </a:spcAft>
                      </a:pPr>
                      <a:r>
                        <a:rPr lang="en-US" sz="1600" b="0" kern="0">
                          <a:solidFill>
                            <a:srgbClr val="943634"/>
                          </a:solidFill>
                          <a:latin typeface="Times New Roman" pitchFamily="18" charset="0"/>
                          <a:ea typeface="Calibri"/>
                          <a:cs typeface="Times New Roman" pitchFamily="18" charset="0"/>
                        </a:rPr>
                        <a:t>29</a:t>
                      </a:r>
                      <a:endParaRPr lang="en-US" sz="1600" b="1" kern="0">
                        <a:solidFill>
                          <a:srgbClr val="943634"/>
                        </a:solidFill>
                        <a:latin typeface="Times New Roman" pitchFamily="18" charset="0"/>
                        <a:ea typeface="Calibri"/>
                        <a:cs typeface="Times New Roman" pitchFamily="18" charset="0"/>
                      </a:endParaRPr>
                    </a:p>
                  </a:txBody>
                  <a:tcPr marL="60679" marR="60679"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r>
              <a:tr h="155069">
                <a:tc vMerge="1">
                  <a:txBody>
                    <a:bodyPr/>
                    <a:lstStyle/>
                    <a:p>
                      <a:endParaRPr lang="en-US"/>
                    </a:p>
                  </a:txBody>
                  <a:tcPr/>
                </a:tc>
                <a:tc>
                  <a:txBody>
                    <a:bodyPr/>
                    <a:lstStyle/>
                    <a:p>
                      <a:pPr marL="0" marR="0" algn="just">
                        <a:lnSpc>
                          <a:spcPct val="115000"/>
                        </a:lnSpc>
                        <a:spcBef>
                          <a:spcPts val="0"/>
                        </a:spcBef>
                        <a:spcAft>
                          <a:spcPts val="0"/>
                        </a:spcAft>
                      </a:pPr>
                      <a:r>
                        <a:rPr lang="en-US" sz="1600" b="1" kern="0" dirty="0">
                          <a:solidFill>
                            <a:srgbClr val="943634"/>
                          </a:solidFill>
                          <a:latin typeface="Times New Roman" pitchFamily="18" charset="0"/>
                          <a:ea typeface="Calibri"/>
                          <a:cs typeface="Times New Roman" pitchFamily="18" charset="0"/>
                        </a:rPr>
                        <a:t>La ‰ </a:t>
                      </a:r>
                      <a:r>
                        <a:rPr lang="en-US" sz="1600" b="1" kern="0" dirty="0" err="1">
                          <a:solidFill>
                            <a:srgbClr val="943634"/>
                          </a:solidFill>
                          <a:latin typeface="Times New Roman" pitchFamily="18" charset="0"/>
                          <a:ea typeface="Calibri"/>
                          <a:cs typeface="Times New Roman" pitchFamily="18" charset="0"/>
                        </a:rPr>
                        <a:t>născuţi</a:t>
                      </a:r>
                      <a:r>
                        <a:rPr lang="en-US" sz="1600" b="1" kern="0" dirty="0">
                          <a:solidFill>
                            <a:srgbClr val="943634"/>
                          </a:solidFill>
                          <a:latin typeface="Times New Roman" pitchFamily="18" charset="0"/>
                          <a:ea typeface="Calibri"/>
                          <a:cs typeface="Times New Roman" pitchFamily="18" charset="0"/>
                        </a:rPr>
                        <a:t> vii</a:t>
                      </a:r>
                    </a:p>
                  </a:txBody>
                  <a:tcPr marL="60679" marR="60679" marT="0" marB="0">
                    <a:lnL>
                      <a:noFill/>
                    </a:lnL>
                    <a:lnR>
                      <a:noFill/>
                    </a:lnR>
                    <a:lnT>
                      <a:noFill/>
                    </a:lnT>
                    <a:lnB>
                      <a:noFill/>
                    </a:lnB>
                  </a:tcPr>
                </a:tc>
                <a:tc>
                  <a:txBody>
                    <a:bodyPr/>
                    <a:lstStyle/>
                    <a:p>
                      <a:pPr marL="0" marR="0" algn="just">
                        <a:lnSpc>
                          <a:spcPct val="115000"/>
                        </a:lnSpc>
                        <a:spcBef>
                          <a:spcPts val="0"/>
                        </a:spcBef>
                        <a:spcAft>
                          <a:spcPts val="0"/>
                        </a:spcAft>
                      </a:pPr>
                      <a:r>
                        <a:rPr lang="en-US" sz="1600" b="0" kern="0">
                          <a:solidFill>
                            <a:srgbClr val="943634"/>
                          </a:solidFill>
                          <a:latin typeface="Times New Roman" pitchFamily="18" charset="0"/>
                          <a:ea typeface="Calibri"/>
                          <a:cs typeface="Times New Roman" pitchFamily="18" charset="0"/>
                        </a:rPr>
                        <a:t>437,2</a:t>
                      </a:r>
                      <a:endParaRPr lang="en-US" sz="1600" b="1" kern="0">
                        <a:solidFill>
                          <a:srgbClr val="943634"/>
                        </a:solidFill>
                        <a:latin typeface="Times New Roman" pitchFamily="18" charset="0"/>
                        <a:ea typeface="Calibri"/>
                        <a:cs typeface="Times New Roman" pitchFamily="18" charset="0"/>
                      </a:endParaRPr>
                    </a:p>
                  </a:txBody>
                  <a:tcPr marL="60679" marR="60679" marT="0" marB="0">
                    <a:lnL>
                      <a:noFill/>
                    </a:lnL>
                    <a:lnR>
                      <a:noFill/>
                    </a:lnR>
                    <a:lnT>
                      <a:noFill/>
                    </a:lnT>
                    <a:lnB>
                      <a:noFill/>
                    </a:lnB>
                  </a:tcPr>
                </a:tc>
                <a:tc>
                  <a:txBody>
                    <a:bodyPr/>
                    <a:lstStyle/>
                    <a:p>
                      <a:pPr marL="0" marR="0" algn="just">
                        <a:lnSpc>
                          <a:spcPct val="115000"/>
                        </a:lnSpc>
                        <a:spcBef>
                          <a:spcPts val="0"/>
                        </a:spcBef>
                        <a:spcAft>
                          <a:spcPts val="0"/>
                        </a:spcAft>
                      </a:pPr>
                      <a:r>
                        <a:rPr lang="en-US" sz="1600" b="0" kern="0">
                          <a:solidFill>
                            <a:srgbClr val="943634"/>
                          </a:solidFill>
                          <a:latin typeface="Times New Roman" pitchFamily="18" charset="0"/>
                          <a:ea typeface="Calibri"/>
                          <a:cs typeface="Times New Roman" pitchFamily="18" charset="0"/>
                        </a:rPr>
                        <a:t>248,1</a:t>
                      </a:r>
                      <a:endParaRPr lang="en-US" sz="1600" b="1" kern="0">
                        <a:solidFill>
                          <a:srgbClr val="943634"/>
                        </a:solidFill>
                        <a:latin typeface="Times New Roman" pitchFamily="18" charset="0"/>
                        <a:ea typeface="Calibri"/>
                        <a:cs typeface="Times New Roman" pitchFamily="18" charset="0"/>
                      </a:endParaRPr>
                    </a:p>
                  </a:txBody>
                  <a:tcPr marL="60679" marR="60679" marT="0" marB="0">
                    <a:lnL>
                      <a:noFill/>
                    </a:lnL>
                    <a:lnR>
                      <a:noFill/>
                    </a:lnR>
                    <a:lnT>
                      <a:noFill/>
                    </a:lnT>
                    <a:lnB>
                      <a:noFill/>
                    </a:lnB>
                  </a:tcPr>
                </a:tc>
                <a:tc>
                  <a:txBody>
                    <a:bodyPr/>
                    <a:lstStyle/>
                    <a:p>
                      <a:pPr marL="0" marR="0" algn="just">
                        <a:lnSpc>
                          <a:spcPct val="115000"/>
                        </a:lnSpc>
                        <a:spcBef>
                          <a:spcPts val="0"/>
                        </a:spcBef>
                        <a:spcAft>
                          <a:spcPts val="0"/>
                        </a:spcAft>
                      </a:pPr>
                      <a:r>
                        <a:rPr lang="en-US" sz="1600" b="0" kern="0">
                          <a:solidFill>
                            <a:srgbClr val="943634"/>
                          </a:solidFill>
                          <a:latin typeface="Times New Roman" pitchFamily="18" charset="0"/>
                          <a:ea typeface="Calibri"/>
                          <a:cs typeface="Times New Roman" pitchFamily="18" charset="0"/>
                        </a:rPr>
                        <a:t>188,9</a:t>
                      </a:r>
                      <a:endParaRPr lang="en-US" sz="1600" b="1" kern="0">
                        <a:solidFill>
                          <a:srgbClr val="943634"/>
                        </a:solidFill>
                        <a:latin typeface="Times New Roman" pitchFamily="18" charset="0"/>
                        <a:ea typeface="Calibri"/>
                        <a:cs typeface="Times New Roman" pitchFamily="18" charset="0"/>
                      </a:endParaRPr>
                    </a:p>
                  </a:txBody>
                  <a:tcPr marL="60679" marR="60679" marT="0" marB="0">
                    <a:lnL>
                      <a:noFill/>
                    </a:lnL>
                    <a:lnR>
                      <a:noFill/>
                    </a:lnR>
                    <a:lnT>
                      <a:noFill/>
                    </a:lnT>
                    <a:lnB>
                      <a:noFill/>
                    </a:lnB>
                  </a:tcPr>
                </a:tc>
                <a:tc>
                  <a:txBody>
                    <a:bodyPr/>
                    <a:lstStyle/>
                    <a:p>
                      <a:pPr marL="0" marR="0" algn="just">
                        <a:lnSpc>
                          <a:spcPct val="115000"/>
                        </a:lnSpc>
                        <a:spcBef>
                          <a:spcPts val="0"/>
                        </a:spcBef>
                        <a:spcAft>
                          <a:spcPts val="0"/>
                        </a:spcAft>
                      </a:pPr>
                      <a:r>
                        <a:rPr lang="en-US" sz="1600" b="0" kern="0">
                          <a:solidFill>
                            <a:srgbClr val="943634"/>
                          </a:solidFill>
                          <a:latin typeface="Times New Roman" pitchFamily="18" charset="0"/>
                          <a:ea typeface="Calibri"/>
                          <a:cs typeface="Times New Roman" pitchFamily="18" charset="0"/>
                        </a:rPr>
                        <a:t>0,3</a:t>
                      </a:r>
                      <a:endParaRPr lang="en-US" sz="1600" b="1" kern="0">
                        <a:solidFill>
                          <a:srgbClr val="943634"/>
                        </a:solidFill>
                        <a:latin typeface="Times New Roman" pitchFamily="18" charset="0"/>
                        <a:ea typeface="Calibri"/>
                        <a:cs typeface="Times New Roman" pitchFamily="18" charset="0"/>
                      </a:endParaRPr>
                    </a:p>
                  </a:txBody>
                  <a:tcPr marL="60679" marR="60679" marT="0" marB="0">
                    <a:lnL>
                      <a:noFill/>
                    </a:lnL>
                    <a:lnR>
                      <a:noFill/>
                    </a:lnR>
                    <a:lnT>
                      <a:noFill/>
                    </a:lnT>
                    <a:lnB>
                      <a:noFill/>
                    </a:lnB>
                  </a:tcPr>
                </a:tc>
              </a:tr>
              <a:tr h="155069">
                <a:tc vMerge="1">
                  <a:txBody>
                    <a:bodyPr/>
                    <a:lstStyle/>
                    <a:p>
                      <a:endParaRPr lang="en-US"/>
                    </a:p>
                  </a:txBody>
                  <a:tcPr/>
                </a:tc>
                <a:tc>
                  <a:txBody>
                    <a:bodyPr/>
                    <a:lstStyle/>
                    <a:p>
                      <a:pPr marL="0" marR="0" algn="just">
                        <a:lnSpc>
                          <a:spcPct val="115000"/>
                        </a:lnSpc>
                        <a:spcBef>
                          <a:spcPts val="0"/>
                        </a:spcBef>
                        <a:spcAft>
                          <a:spcPts val="0"/>
                        </a:spcAft>
                      </a:pPr>
                      <a:r>
                        <a:rPr lang="en-US" sz="1600" b="1" kern="0" dirty="0">
                          <a:solidFill>
                            <a:srgbClr val="943634"/>
                          </a:solidFill>
                          <a:latin typeface="Times New Roman" pitchFamily="18" charset="0"/>
                          <a:ea typeface="Calibri"/>
                          <a:cs typeface="Times New Roman" pitchFamily="18" charset="0"/>
                        </a:rPr>
                        <a:t>La ‰ </a:t>
                      </a:r>
                      <a:r>
                        <a:rPr lang="en-US" sz="1600" b="1" kern="0" dirty="0" err="1">
                          <a:solidFill>
                            <a:srgbClr val="943634"/>
                          </a:solidFill>
                          <a:latin typeface="Times New Roman" pitchFamily="18" charset="0"/>
                          <a:ea typeface="Calibri"/>
                          <a:cs typeface="Times New Roman" pitchFamily="18" charset="0"/>
                        </a:rPr>
                        <a:t>femei</a:t>
                      </a:r>
                      <a:r>
                        <a:rPr lang="en-US" sz="1600" b="1" kern="0" dirty="0">
                          <a:solidFill>
                            <a:srgbClr val="943634"/>
                          </a:solidFill>
                          <a:latin typeface="Times New Roman" pitchFamily="18" charset="0"/>
                          <a:ea typeface="Calibri"/>
                          <a:cs typeface="Times New Roman" pitchFamily="18" charset="0"/>
                        </a:rPr>
                        <a:t> 15-49 </a:t>
                      </a:r>
                      <a:r>
                        <a:rPr lang="en-US" sz="1600" b="1" kern="0" dirty="0" err="1">
                          <a:solidFill>
                            <a:srgbClr val="943634"/>
                          </a:solidFill>
                          <a:latin typeface="Times New Roman" pitchFamily="18" charset="0"/>
                          <a:ea typeface="Calibri"/>
                          <a:cs typeface="Times New Roman" pitchFamily="18" charset="0"/>
                        </a:rPr>
                        <a:t>ani</a:t>
                      </a:r>
                      <a:endParaRPr lang="en-US" sz="1600" b="1" kern="0" dirty="0">
                        <a:solidFill>
                          <a:srgbClr val="943634"/>
                        </a:solidFill>
                        <a:latin typeface="Times New Roman" pitchFamily="18" charset="0"/>
                        <a:ea typeface="Calibri"/>
                        <a:cs typeface="Times New Roman" pitchFamily="18" charset="0"/>
                      </a:endParaRPr>
                    </a:p>
                  </a:txBody>
                  <a:tcPr marL="60679" marR="60679" marT="0" marB="0">
                    <a:lnL>
                      <a:noFill/>
                    </a:lnL>
                    <a:lnR>
                      <a:noFill/>
                    </a:lnR>
                    <a:lnT>
                      <a:noFill/>
                    </a:lnT>
                    <a:lnB>
                      <a:noFill/>
                    </a:lnB>
                    <a:solidFill>
                      <a:srgbClr val="EFD3D2"/>
                    </a:solidFill>
                  </a:tcPr>
                </a:tc>
                <a:tc>
                  <a:txBody>
                    <a:bodyPr/>
                    <a:lstStyle/>
                    <a:p>
                      <a:pPr marL="0" marR="0" algn="just">
                        <a:lnSpc>
                          <a:spcPct val="115000"/>
                        </a:lnSpc>
                        <a:spcBef>
                          <a:spcPts val="0"/>
                        </a:spcBef>
                        <a:spcAft>
                          <a:spcPts val="0"/>
                        </a:spcAft>
                      </a:pPr>
                      <a:r>
                        <a:rPr lang="en-US" sz="1600" b="0" kern="0">
                          <a:solidFill>
                            <a:srgbClr val="943634"/>
                          </a:solidFill>
                          <a:latin typeface="Times New Roman" pitchFamily="18" charset="0"/>
                          <a:ea typeface="Calibri"/>
                          <a:cs typeface="Times New Roman" pitchFamily="18" charset="0"/>
                        </a:rPr>
                        <a:t>18,5</a:t>
                      </a:r>
                      <a:endParaRPr lang="en-US" sz="1600" b="1" kern="0">
                        <a:solidFill>
                          <a:srgbClr val="943634"/>
                        </a:solidFill>
                        <a:latin typeface="Times New Roman" pitchFamily="18" charset="0"/>
                        <a:ea typeface="Calibri"/>
                        <a:cs typeface="Times New Roman" pitchFamily="18" charset="0"/>
                      </a:endParaRPr>
                    </a:p>
                  </a:txBody>
                  <a:tcPr marL="60679" marR="60679" marT="0" marB="0">
                    <a:lnL>
                      <a:noFill/>
                    </a:lnL>
                    <a:lnR>
                      <a:noFill/>
                    </a:lnR>
                    <a:lnT>
                      <a:noFill/>
                    </a:lnT>
                    <a:lnB>
                      <a:noFill/>
                    </a:lnB>
                    <a:solidFill>
                      <a:srgbClr val="EFD3D2"/>
                    </a:solidFill>
                  </a:tcPr>
                </a:tc>
                <a:tc>
                  <a:txBody>
                    <a:bodyPr/>
                    <a:lstStyle/>
                    <a:p>
                      <a:pPr marL="0" marR="0" algn="just">
                        <a:lnSpc>
                          <a:spcPct val="115000"/>
                        </a:lnSpc>
                        <a:spcBef>
                          <a:spcPts val="0"/>
                        </a:spcBef>
                        <a:spcAft>
                          <a:spcPts val="0"/>
                        </a:spcAft>
                      </a:pPr>
                      <a:r>
                        <a:rPr lang="en-US" sz="1600" b="0" kern="0">
                          <a:solidFill>
                            <a:srgbClr val="943634"/>
                          </a:solidFill>
                          <a:latin typeface="Times New Roman" pitchFamily="18" charset="0"/>
                          <a:ea typeface="Calibri"/>
                          <a:cs typeface="Times New Roman" pitchFamily="18" charset="0"/>
                        </a:rPr>
                        <a:t>10,5</a:t>
                      </a:r>
                      <a:endParaRPr lang="en-US" sz="1600" b="1" kern="0">
                        <a:solidFill>
                          <a:srgbClr val="943634"/>
                        </a:solidFill>
                        <a:latin typeface="Times New Roman" pitchFamily="18" charset="0"/>
                        <a:ea typeface="Calibri"/>
                        <a:cs typeface="Times New Roman" pitchFamily="18" charset="0"/>
                      </a:endParaRPr>
                    </a:p>
                  </a:txBody>
                  <a:tcPr marL="60679" marR="60679" marT="0" marB="0">
                    <a:lnL>
                      <a:noFill/>
                    </a:lnL>
                    <a:lnR>
                      <a:noFill/>
                    </a:lnR>
                    <a:lnT>
                      <a:noFill/>
                    </a:lnT>
                    <a:lnB>
                      <a:noFill/>
                    </a:lnB>
                    <a:solidFill>
                      <a:srgbClr val="EFD3D2"/>
                    </a:solidFill>
                  </a:tcPr>
                </a:tc>
                <a:tc>
                  <a:txBody>
                    <a:bodyPr/>
                    <a:lstStyle/>
                    <a:p>
                      <a:pPr marL="0" marR="0" algn="just">
                        <a:lnSpc>
                          <a:spcPct val="115000"/>
                        </a:lnSpc>
                        <a:spcBef>
                          <a:spcPts val="0"/>
                        </a:spcBef>
                        <a:spcAft>
                          <a:spcPts val="0"/>
                        </a:spcAft>
                      </a:pPr>
                      <a:r>
                        <a:rPr lang="en-US" sz="1600" b="0" kern="0">
                          <a:solidFill>
                            <a:srgbClr val="943634"/>
                          </a:solidFill>
                          <a:latin typeface="Times New Roman" pitchFamily="18" charset="0"/>
                          <a:ea typeface="Calibri"/>
                          <a:cs typeface="Times New Roman" pitchFamily="18" charset="0"/>
                        </a:rPr>
                        <a:t>8,0</a:t>
                      </a:r>
                      <a:endParaRPr lang="en-US" sz="1600" b="1" kern="0">
                        <a:solidFill>
                          <a:srgbClr val="943634"/>
                        </a:solidFill>
                        <a:latin typeface="Times New Roman" pitchFamily="18" charset="0"/>
                        <a:ea typeface="Calibri"/>
                        <a:cs typeface="Times New Roman" pitchFamily="18" charset="0"/>
                      </a:endParaRPr>
                    </a:p>
                  </a:txBody>
                  <a:tcPr marL="60679" marR="60679" marT="0" marB="0">
                    <a:lnL>
                      <a:noFill/>
                    </a:lnL>
                    <a:lnR>
                      <a:noFill/>
                    </a:lnR>
                    <a:lnT>
                      <a:noFill/>
                    </a:lnT>
                    <a:lnB>
                      <a:noFill/>
                    </a:lnB>
                    <a:solidFill>
                      <a:srgbClr val="EFD3D2"/>
                    </a:solidFill>
                  </a:tcPr>
                </a:tc>
                <a:tc>
                  <a:txBody>
                    <a:bodyPr/>
                    <a:lstStyle/>
                    <a:p>
                      <a:pPr marL="0" marR="0" algn="just">
                        <a:lnSpc>
                          <a:spcPct val="115000"/>
                        </a:lnSpc>
                        <a:spcBef>
                          <a:spcPts val="0"/>
                        </a:spcBef>
                        <a:spcAft>
                          <a:spcPts val="0"/>
                        </a:spcAft>
                      </a:pPr>
                      <a:r>
                        <a:rPr lang="en-US" sz="1600" b="0" kern="0">
                          <a:solidFill>
                            <a:srgbClr val="943634"/>
                          </a:solidFill>
                          <a:latin typeface="Times New Roman" pitchFamily="18" charset="0"/>
                          <a:ea typeface="Calibri"/>
                          <a:cs typeface="Times New Roman" pitchFamily="18" charset="0"/>
                        </a:rPr>
                        <a:t>0,01</a:t>
                      </a:r>
                      <a:endParaRPr lang="en-US" sz="1600" b="1" kern="0">
                        <a:solidFill>
                          <a:srgbClr val="943634"/>
                        </a:solidFill>
                        <a:latin typeface="Times New Roman" pitchFamily="18" charset="0"/>
                        <a:ea typeface="Calibri"/>
                        <a:cs typeface="Times New Roman" pitchFamily="18" charset="0"/>
                      </a:endParaRPr>
                    </a:p>
                  </a:txBody>
                  <a:tcPr marL="60679" marR="60679" marT="0" marB="0">
                    <a:lnL>
                      <a:noFill/>
                    </a:lnL>
                    <a:lnR>
                      <a:noFill/>
                    </a:lnR>
                    <a:lnT>
                      <a:noFill/>
                    </a:lnT>
                    <a:lnB>
                      <a:noFill/>
                    </a:lnB>
                    <a:solidFill>
                      <a:srgbClr val="EFD3D2"/>
                    </a:solidFill>
                  </a:tcPr>
                </a:tc>
              </a:tr>
              <a:tr h="155069">
                <a:tc vMerge="1">
                  <a:txBody>
                    <a:bodyPr/>
                    <a:lstStyle/>
                    <a:p>
                      <a:endParaRPr lang="en-US"/>
                    </a:p>
                  </a:txBody>
                  <a:tcPr/>
                </a:tc>
                <a:tc>
                  <a:txBody>
                    <a:bodyPr/>
                    <a:lstStyle/>
                    <a:p>
                      <a:pPr marL="0" marR="0" algn="just">
                        <a:lnSpc>
                          <a:spcPct val="115000"/>
                        </a:lnSpc>
                        <a:spcBef>
                          <a:spcPts val="0"/>
                        </a:spcBef>
                        <a:spcAft>
                          <a:spcPts val="0"/>
                        </a:spcAft>
                      </a:pPr>
                      <a:r>
                        <a:rPr lang="en-US" sz="1600" b="1" kern="0" dirty="0">
                          <a:solidFill>
                            <a:srgbClr val="943634"/>
                          </a:solidFill>
                          <a:latin typeface="Times New Roman" pitchFamily="18" charset="0"/>
                          <a:ea typeface="Calibri"/>
                          <a:cs typeface="Times New Roman" pitchFamily="18" charset="0"/>
                        </a:rPr>
                        <a:t>% din total</a:t>
                      </a:r>
                    </a:p>
                  </a:txBody>
                  <a:tcPr marL="60679" marR="60679" marT="0" marB="0">
                    <a:lnL>
                      <a:noFill/>
                    </a:lnL>
                    <a:lnR>
                      <a:noFill/>
                    </a:lnR>
                    <a:lnT>
                      <a:noFill/>
                    </a:lnT>
                    <a:lnB>
                      <a:noFill/>
                    </a:lnB>
                  </a:tcPr>
                </a:tc>
                <a:tc>
                  <a:txBody>
                    <a:bodyPr/>
                    <a:lstStyle/>
                    <a:p>
                      <a:pPr marL="0" marR="0" algn="just">
                        <a:lnSpc>
                          <a:spcPct val="115000"/>
                        </a:lnSpc>
                        <a:spcBef>
                          <a:spcPts val="0"/>
                        </a:spcBef>
                        <a:spcAft>
                          <a:spcPts val="0"/>
                        </a:spcAft>
                      </a:pPr>
                      <a:r>
                        <a:rPr lang="en-US" sz="1600" b="0" kern="0">
                          <a:solidFill>
                            <a:srgbClr val="943634"/>
                          </a:solidFill>
                          <a:latin typeface="Times New Roman" pitchFamily="18" charset="0"/>
                          <a:ea typeface="Calibri"/>
                          <a:cs typeface="Times New Roman" pitchFamily="18" charset="0"/>
                        </a:rPr>
                        <a:t>100</a:t>
                      </a:r>
                      <a:endParaRPr lang="en-US" sz="1600" b="1" kern="0">
                        <a:solidFill>
                          <a:srgbClr val="943634"/>
                        </a:solidFill>
                        <a:latin typeface="Times New Roman" pitchFamily="18" charset="0"/>
                        <a:ea typeface="Calibri"/>
                        <a:cs typeface="Times New Roman" pitchFamily="18" charset="0"/>
                      </a:endParaRPr>
                    </a:p>
                  </a:txBody>
                  <a:tcPr marL="60679" marR="60679" marT="0" marB="0">
                    <a:lnL>
                      <a:noFill/>
                    </a:lnL>
                    <a:lnR>
                      <a:noFill/>
                    </a:lnR>
                    <a:lnT>
                      <a:noFill/>
                    </a:lnT>
                    <a:lnB>
                      <a:noFill/>
                    </a:lnB>
                  </a:tcPr>
                </a:tc>
                <a:tc>
                  <a:txBody>
                    <a:bodyPr/>
                    <a:lstStyle/>
                    <a:p>
                      <a:pPr marL="0" marR="0" algn="just">
                        <a:lnSpc>
                          <a:spcPct val="115000"/>
                        </a:lnSpc>
                        <a:spcBef>
                          <a:spcPts val="0"/>
                        </a:spcBef>
                        <a:spcAft>
                          <a:spcPts val="0"/>
                        </a:spcAft>
                      </a:pPr>
                      <a:r>
                        <a:rPr lang="en-US" sz="1600" b="0" kern="0">
                          <a:solidFill>
                            <a:srgbClr val="943634"/>
                          </a:solidFill>
                          <a:latin typeface="Times New Roman" pitchFamily="18" charset="0"/>
                          <a:ea typeface="Calibri"/>
                          <a:cs typeface="Times New Roman" pitchFamily="18" charset="0"/>
                        </a:rPr>
                        <a:t>56,8</a:t>
                      </a:r>
                      <a:endParaRPr lang="en-US" sz="1600" b="1" kern="0">
                        <a:solidFill>
                          <a:srgbClr val="943634"/>
                        </a:solidFill>
                        <a:latin typeface="Times New Roman" pitchFamily="18" charset="0"/>
                        <a:ea typeface="Calibri"/>
                        <a:cs typeface="Times New Roman" pitchFamily="18" charset="0"/>
                      </a:endParaRPr>
                    </a:p>
                  </a:txBody>
                  <a:tcPr marL="60679" marR="60679" marT="0" marB="0">
                    <a:lnL>
                      <a:noFill/>
                    </a:lnL>
                    <a:lnR>
                      <a:noFill/>
                    </a:lnR>
                    <a:lnT>
                      <a:noFill/>
                    </a:lnT>
                    <a:lnB>
                      <a:noFill/>
                    </a:lnB>
                  </a:tcPr>
                </a:tc>
                <a:tc>
                  <a:txBody>
                    <a:bodyPr/>
                    <a:lstStyle/>
                    <a:p>
                      <a:pPr marL="0" marR="0" algn="just">
                        <a:lnSpc>
                          <a:spcPct val="115000"/>
                        </a:lnSpc>
                        <a:spcBef>
                          <a:spcPts val="0"/>
                        </a:spcBef>
                        <a:spcAft>
                          <a:spcPts val="0"/>
                        </a:spcAft>
                      </a:pPr>
                      <a:r>
                        <a:rPr lang="en-US" sz="1600" b="0" kern="0">
                          <a:solidFill>
                            <a:srgbClr val="943634"/>
                          </a:solidFill>
                          <a:latin typeface="Times New Roman" pitchFamily="18" charset="0"/>
                          <a:ea typeface="Calibri"/>
                          <a:cs typeface="Times New Roman" pitchFamily="18" charset="0"/>
                        </a:rPr>
                        <a:t>43,2</a:t>
                      </a:r>
                      <a:endParaRPr lang="en-US" sz="1600" b="1" kern="0">
                        <a:solidFill>
                          <a:srgbClr val="943634"/>
                        </a:solidFill>
                        <a:latin typeface="Times New Roman" pitchFamily="18" charset="0"/>
                        <a:ea typeface="Calibri"/>
                        <a:cs typeface="Times New Roman" pitchFamily="18" charset="0"/>
                      </a:endParaRPr>
                    </a:p>
                  </a:txBody>
                  <a:tcPr marL="60679" marR="60679" marT="0" marB="0">
                    <a:lnL>
                      <a:noFill/>
                    </a:lnL>
                    <a:lnR>
                      <a:noFill/>
                    </a:lnR>
                    <a:lnT>
                      <a:noFill/>
                    </a:lnT>
                    <a:lnB>
                      <a:noFill/>
                    </a:lnB>
                  </a:tcPr>
                </a:tc>
                <a:tc>
                  <a:txBody>
                    <a:bodyPr/>
                    <a:lstStyle/>
                    <a:p>
                      <a:pPr marL="0" marR="0" algn="just">
                        <a:lnSpc>
                          <a:spcPct val="115000"/>
                        </a:lnSpc>
                        <a:spcBef>
                          <a:spcPts val="0"/>
                        </a:spcBef>
                        <a:spcAft>
                          <a:spcPts val="0"/>
                        </a:spcAft>
                      </a:pPr>
                      <a:r>
                        <a:rPr lang="en-US" sz="1600" b="0" kern="0">
                          <a:solidFill>
                            <a:srgbClr val="943634"/>
                          </a:solidFill>
                          <a:latin typeface="Times New Roman" pitchFamily="18" charset="0"/>
                          <a:ea typeface="Calibri"/>
                          <a:cs typeface="Times New Roman" pitchFamily="18" charset="0"/>
                        </a:rPr>
                        <a:t>-</a:t>
                      </a:r>
                      <a:endParaRPr lang="en-US" sz="1600" b="1" kern="0">
                        <a:solidFill>
                          <a:srgbClr val="943634"/>
                        </a:solidFill>
                        <a:latin typeface="Times New Roman" pitchFamily="18" charset="0"/>
                        <a:ea typeface="Calibri"/>
                        <a:cs typeface="Times New Roman" pitchFamily="18" charset="0"/>
                      </a:endParaRPr>
                    </a:p>
                  </a:txBody>
                  <a:tcPr marL="60679" marR="60679" marT="0" marB="0">
                    <a:lnL>
                      <a:noFill/>
                    </a:lnL>
                    <a:lnR>
                      <a:noFill/>
                    </a:lnR>
                    <a:lnT>
                      <a:noFill/>
                    </a:lnT>
                    <a:lnB>
                      <a:noFill/>
                    </a:lnB>
                  </a:tcPr>
                </a:tc>
              </a:tr>
              <a:tr h="155069">
                <a:tc rowSpan="4">
                  <a:txBody>
                    <a:bodyPr/>
                    <a:lstStyle/>
                    <a:p>
                      <a:pPr marL="0" marR="0" algn="just">
                        <a:lnSpc>
                          <a:spcPct val="115000"/>
                        </a:lnSpc>
                        <a:spcBef>
                          <a:spcPts val="0"/>
                        </a:spcBef>
                        <a:spcAft>
                          <a:spcPts val="0"/>
                        </a:spcAft>
                      </a:pPr>
                      <a:r>
                        <a:rPr lang="en-US" sz="1600" b="1" kern="0" dirty="0">
                          <a:solidFill>
                            <a:srgbClr val="943634"/>
                          </a:solidFill>
                          <a:latin typeface="Times New Roman" pitchFamily="18" charset="0"/>
                          <a:ea typeface="Calibri"/>
                          <a:cs typeface="Times New Roman" pitchFamily="18" charset="0"/>
                        </a:rPr>
                        <a:t>2014</a:t>
                      </a:r>
                    </a:p>
                  </a:txBody>
                  <a:tcPr marL="60679" marR="60679" marT="0" marB="0">
                    <a:lnL>
                      <a:noFill/>
                    </a:lnL>
                    <a:lnR>
                      <a:noFill/>
                    </a:lnR>
                    <a:lnT>
                      <a:noFill/>
                    </a:lnT>
                    <a:lnB w="12700" cap="flat" cmpd="sng" algn="ctr">
                      <a:solidFill>
                        <a:srgbClr val="C0504D"/>
                      </a:solidFill>
                      <a:prstDash val="solid"/>
                      <a:round/>
                      <a:headEnd type="none" w="med" len="med"/>
                      <a:tailEnd type="none" w="med" len="med"/>
                    </a:lnB>
                    <a:solidFill>
                      <a:srgbClr val="EFD3D2"/>
                    </a:solidFill>
                  </a:tcPr>
                </a:tc>
                <a:tc>
                  <a:txBody>
                    <a:bodyPr/>
                    <a:lstStyle/>
                    <a:p>
                      <a:pPr marL="0" marR="0" algn="just">
                        <a:lnSpc>
                          <a:spcPct val="115000"/>
                        </a:lnSpc>
                        <a:spcBef>
                          <a:spcPts val="0"/>
                        </a:spcBef>
                        <a:spcAft>
                          <a:spcPts val="0"/>
                        </a:spcAft>
                      </a:pPr>
                      <a:r>
                        <a:rPr lang="en-US" sz="1600" b="1" kern="0" dirty="0" err="1">
                          <a:solidFill>
                            <a:srgbClr val="943634"/>
                          </a:solidFill>
                          <a:latin typeface="Times New Roman" pitchFamily="18" charset="0"/>
                          <a:ea typeface="Calibri"/>
                          <a:cs typeface="Times New Roman" pitchFamily="18" charset="0"/>
                        </a:rPr>
                        <a:t>Număr</a:t>
                      </a:r>
                      <a:endParaRPr lang="en-US" sz="1600" b="1" kern="0" dirty="0">
                        <a:solidFill>
                          <a:srgbClr val="943634"/>
                        </a:solidFill>
                        <a:latin typeface="Times New Roman" pitchFamily="18" charset="0"/>
                        <a:ea typeface="Calibri"/>
                        <a:cs typeface="Times New Roman" pitchFamily="18" charset="0"/>
                      </a:endParaRPr>
                    </a:p>
                  </a:txBody>
                  <a:tcPr marL="60679" marR="60679" marT="0" marB="0">
                    <a:lnL>
                      <a:noFill/>
                    </a:lnL>
                    <a:lnR>
                      <a:noFill/>
                    </a:lnR>
                    <a:lnT>
                      <a:noFill/>
                    </a:lnT>
                    <a:lnB>
                      <a:noFill/>
                    </a:lnB>
                    <a:solidFill>
                      <a:srgbClr val="EFD3D2"/>
                    </a:solidFill>
                  </a:tcPr>
                </a:tc>
                <a:tc>
                  <a:txBody>
                    <a:bodyPr/>
                    <a:lstStyle/>
                    <a:p>
                      <a:pPr marL="0" marR="0" algn="just">
                        <a:lnSpc>
                          <a:spcPct val="115000"/>
                        </a:lnSpc>
                        <a:spcBef>
                          <a:spcPts val="0"/>
                        </a:spcBef>
                        <a:spcAft>
                          <a:spcPts val="0"/>
                        </a:spcAft>
                      </a:pPr>
                      <a:r>
                        <a:rPr lang="en-US" sz="1600" b="1" kern="0" dirty="0">
                          <a:solidFill>
                            <a:srgbClr val="943634"/>
                          </a:solidFill>
                          <a:latin typeface="Times New Roman" pitchFamily="18" charset="0"/>
                          <a:ea typeface="Calibri"/>
                          <a:cs typeface="Times New Roman" pitchFamily="18" charset="0"/>
                        </a:rPr>
                        <a:t>78.371</a:t>
                      </a:r>
                    </a:p>
                  </a:txBody>
                  <a:tcPr marL="60679" marR="60679" marT="0" marB="0">
                    <a:lnL>
                      <a:noFill/>
                    </a:lnL>
                    <a:lnR>
                      <a:noFill/>
                    </a:lnR>
                    <a:lnT>
                      <a:noFill/>
                    </a:lnT>
                    <a:lnB>
                      <a:noFill/>
                    </a:lnB>
                    <a:solidFill>
                      <a:srgbClr val="EFD3D2"/>
                    </a:solidFill>
                  </a:tcPr>
                </a:tc>
                <a:tc>
                  <a:txBody>
                    <a:bodyPr/>
                    <a:lstStyle/>
                    <a:p>
                      <a:pPr marL="0" marR="0" algn="just">
                        <a:lnSpc>
                          <a:spcPct val="115000"/>
                        </a:lnSpc>
                        <a:spcBef>
                          <a:spcPts val="0"/>
                        </a:spcBef>
                        <a:spcAft>
                          <a:spcPts val="0"/>
                        </a:spcAft>
                      </a:pPr>
                      <a:r>
                        <a:rPr lang="en-US" sz="1600" b="1" kern="0">
                          <a:solidFill>
                            <a:srgbClr val="943634"/>
                          </a:solidFill>
                          <a:latin typeface="Times New Roman" pitchFamily="18" charset="0"/>
                          <a:ea typeface="Calibri"/>
                          <a:cs typeface="Times New Roman" pitchFamily="18" charset="0"/>
                        </a:rPr>
                        <a:t>44.283</a:t>
                      </a:r>
                    </a:p>
                  </a:txBody>
                  <a:tcPr marL="60679" marR="60679" marT="0" marB="0">
                    <a:lnL>
                      <a:noFill/>
                    </a:lnL>
                    <a:lnR>
                      <a:noFill/>
                    </a:lnR>
                    <a:lnT>
                      <a:noFill/>
                    </a:lnT>
                    <a:lnB>
                      <a:noFill/>
                    </a:lnB>
                    <a:solidFill>
                      <a:srgbClr val="EFD3D2"/>
                    </a:solidFill>
                  </a:tcPr>
                </a:tc>
                <a:tc>
                  <a:txBody>
                    <a:bodyPr/>
                    <a:lstStyle/>
                    <a:p>
                      <a:pPr marL="0" marR="0" algn="just">
                        <a:lnSpc>
                          <a:spcPct val="115000"/>
                        </a:lnSpc>
                        <a:spcBef>
                          <a:spcPts val="0"/>
                        </a:spcBef>
                        <a:spcAft>
                          <a:spcPts val="0"/>
                        </a:spcAft>
                      </a:pPr>
                      <a:r>
                        <a:rPr lang="en-US" sz="1600" b="1" kern="0">
                          <a:solidFill>
                            <a:srgbClr val="943634"/>
                          </a:solidFill>
                          <a:latin typeface="Times New Roman" pitchFamily="18" charset="0"/>
                          <a:ea typeface="Calibri"/>
                          <a:cs typeface="Times New Roman" pitchFamily="18" charset="0"/>
                        </a:rPr>
                        <a:t>33,971</a:t>
                      </a:r>
                    </a:p>
                  </a:txBody>
                  <a:tcPr marL="60679" marR="60679" marT="0" marB="0">
                    <a:lnL>
                      <a:noFill/>
                    </a:lnL>
                    <a:lnR>
                      <a:noFill/>
                    </a:lnR>
                    <a:lnT>
                      <a:noFill/>
                    </a:lnT>
                    <a:lnB>
                      <a:noFill/>
                    </a:lnB>
                    <a:solidFill>
                      <a:srgbClr val="EFD3D2"/>
                    </a:solidFill>
                  </a:tcPr>
                </a:tc>
                <a:tc>
                  <a:txBody>
                    <a:bodyPr/>
                    <a:lstStyle/>
                    <a:p>
                      <a:pPr marL="0" marR="0" algn="just">
                        <a:lnSpc>
                          <a:spcPct val="115000"/>
                        </a:lnSpc>
                        <a:spcBef>
                          <a:spcPts val="0"/>
                        </a:spcBef>
                        <a:spcAft>
                          <a:spcPts val="0"/>
                        </a:spcAft>
                      </a:pPr>
                      <a:r>
                        <a:rPr lang="en-US" sz="1600" b="1" kern="0">
                          <a:solidFill>
                            <a:srgbClr val="943634"/>
                          </a:solidFill>
                          <a:latin typeface="Times New Roman" pitchFamily="18" charset="0"/>
                          <a:ea typeface="Calibri"/>
                          <a:cs typeface="Times New Roman" pitchFamily="18" charset="0"/>
                        </a:rPr>
                        <a:t>117</a:t>
                      </a:r>
                    </a:p>
                  </a:txBody>
                  <a:tcPr marL="60679" marR="60679" marT="0" marB="0">
                    <a:lnL>
                      <a:noFill/>
                    </a:lnL>
                    <a:lnR>
                      <a:noFill/>
                    </a:lnR>
                    <a:lnT>
                      <a:noFill/>
                    </a:lnT>
                    <a:lnB>
                      <a:noFill/>
                    </a:lnB>
                    <a:solidFill>
                      <a:srgbClr val="EFD3D2"/>
                    </a:solidFill>
                  </a:tcPr>
                </a:tc>
              </a:tr>
              <a:tr h="155069">
                <a:tc vMerge="1">
                  <a:txBody>
                    <a:bodyPr/>
                    <a:lstStyle/>
                    <a:p>
                      <a:endParaRPr lang="en-US"/>
                    </a:p>
                  </a:txBody>
                  <a:tcPr/>
                </a:tc>
                <a:tc>
                  <a:txBody>
                    <a:bodyPr/>
                    <a:lstStyle/>
                    <a:p>
                      <a:pPr marL="0" marR="0" algn="just">
                        <a:lnSpc>
                          <a:spcPct val="115000"/>
                        </a:lnSpc>
                        <a:spcBef>
                          <a:spcPts val="0"/>
                        </a:spcBef>
                        <a:spcAft>
                          <a:spcPts val="0"/>
                        </a:spcAft>
                      </a:pPr>
                      <a:r>
                        <a:rPr lang="en-US" sz="1600" b="1" kern="0">
                          <a:solidFill>
                            <a:srgbClr val="943634"/>
                          </a:solidFill>
                          <a:latin typeface="Times New Roman" pitchFamily="18" charset="0"/>
                          <a:ea typeface="Calibri"/>
                          <a:cs typeface="Times New Roman" pitchFamily="18" charset="0"/>
                        </a:rPr>
                        <a:t>La ‰ născuţi vii</a:t>
                      </a:r>
                    </a:p>
                  </a:txBody>
                  <a:tcPr marL="60679" marR="60679" marT="0" marB="0">
                    <a:lnL>
                      <a:noFill/>
                    </a:lnL>
                    <a:lnR>
                      <a:noFill/>
                    </a:lnR>
                    <a:lnT>
                      <a:noFill/>
                    </a:lnT>
                    <a:lnB>
                      <a:noFill/>
                    </a:lnB>
                  </a:tcPr>
                </a:tc>
                <a:tc>
                  <a:txBody>
                    <a:bodyPr/>
                    <a:lstStyle/>
                    <a:p>
                      <a:pPr marL="0" marR="0" algn="just">
                        <a:lnSpc>
                          <a:spcPct val="115000"/>
                        </a:lnSpc>
                        <a:spcBef>
                          <a:spcPts val="0"/>
                        </a:spcBef>
                        <a:spcAft>
                          <a:spcPts val="0"/>
                        </a:spcAft>
                      </a:pPr>
                      <a:r>
                        <a:rPr lang="en-US" sz="1600" b="0" kern="0">
                          <a:solidFill>
                            <a:srgbClr val="943634"/>
                          </a:solidFill>
                          <a:latin typeface="Times New Roman" pitchFamily="18" charset="0"/>
                          <a:ea typeface="Calibri"/>
                          <a:cs typeface="Times New Roman" pitchFamily="18" charset="0"/>
                        </a:rPr>
                        <a:t>426,4</a:t>
                      </a:r>
                      <a:endParaRPr lang="en-US" sz="1600" b="1" kern="0">
                        <a:solidFill>
                          <a:srgbClr val="943634"/>
                        </a:solidFill>
                        <a:latin typeface="Times New Roman" pitchFamily="18" charset="0"/>
                        <a:ea typeface="Calibri"/>
                        <a:cs typeface="Times New Roman" pitchFamily="18" charset="0"/>
                      </a:endParaRPr>
                    </a:p>
                  </a:txBody>
                  <a:tcPr marL="60679" marR="60679" marT="0" marB="0">
                    <a:lnL>
                      <a:noFill/>
                    </a:lnL>
                    <a:lnR>
                      <a:noFill/>
                    </a:lnR>
                    <a:lnT>
                      <a:noFill/>
                    </a:lnT>
                    <a:lnB>
                      <a:noFill/>
                    </a:lnB>
                  </a:tcPr>
                </a:tc>
                <a:tc>
                  <a:txBody>
                    <a:bodyPr/>
                    <a:lstStyle/>
                    <a:p>
                      <a:pPr marL="0" marR="0" algn="just">
                        <a:lnSpc>
                          <a:spcPct val="115000"/>
                        </a:lnSpc>
                        <a:spcBef>
                          <a:spcPts val="0"/>
                        </a:spcBef>
                        <a:spcAft>
                          <a:spcPts val="0"/>
                        </a:spcAft>
                      </a:pPr>
                      <a:r>
                        <a:rPr lang="en-US" sz="1600" b="0" kern="0" dirty="0">
                          <a:solidFill>
                            <a:srgbClr val="943634"/>
                          </a:solidFill>
                          <a:latin typeface="Times New Roman" pitchFamily="18" charset="0"/>
                          <a:ea typeface="Calibri"/>
                          <a:cs typeface="Times New Roman" pitchFamily="18" charset="0"/>
                        </a:rPr>
                        <a:t>241,0</a:t>
                      </a:r>
                      <a:endParaRPr lang="en-US" sz="1600" b="1" kern="0" dirty="0">
                        <a:solidFill>
                          <a:srgbClr val="943634"/>
                        </a:solidFill>
                        <a:latin typeface="Times New Roman" pitchFamily="18" charset="0"/>
                        <a:ea typeface="Calibri"/>
                        <a:cs typeface="Times New Roman" pitchFamily="18" charset="0"/>
                      </a:endParaRPr>
                    </a:p>
                  </a:txBody>
                  <a:tcPr marL="60679" marR="60679" marT="0" marB="0">
                    <a:lnL>
                      <a:noFill/>
                    </a:lnL>
                    <a:lnR>
                      <a:noFill/>
                    </a:lnR>
                    <a:lnT>
                      <a:noFill/>
                    </a:lnT>
                    <a:lnB>
                      <a:noFill/>
                    </a:lnB>
                  </a:tcPr>
                </a:tc>
                <a:tc>
                  <a:txBody>
                    <a:bodyPr/>
                    <a:lstStyle/>
                    <a:p>
                      <a:pPr marL="0" marR="0" algn="just">
                        <a:lnSpc>
                          <a:spcPct val="115000"/>
                        </a:lnSpc>
                        <a:spcBef>
                          <a:spcPts val="0"/>
                        </a:spcBef>
                        <a:spcAft>
                          <a:spcPts val="0"/>
                        </a:spcAft>
                      </a:pPr>
                      <a:r>
                        <a:rPr lang="en-US" sz="1600" b="0" kern="0" dirty="0">
                          <a:solidFill>
                            <a:srgbClr val="943634"/>
                          </a:solidFill>
                          <a:latin typeface="Times New Roman" pitchFamily="18" charset="0"/>
                          <a:ea typeface="Calibri"/>
                          <a:cs typeface="Times New Roman" pitchFamily="18" charset="0"/>
                        </a:rPr>
                        <a:t>184,8</a:t>
                      </a:r>
                      <a:endParaRPr lang="en-US" sz="1600" b="1" kern="0" dirty="0">
                        <a:solidFill>
                          <a:srgbClr val="943634"/>
                        </a:solidFill>
                        <a:latin typeface="Times New Roman" pitchFamily="18" charset="0"/>
                        <a:ea typeface="Calibri"/>
                        <a:cs typeface="Times New Roman" pitchFamily="18" charset="0"/>
                      </a:endParaRPr>
                    </a:p>
                  </a:txBody>
                  <a:tcPr marL="60679" marR="60679" marT="0" marB="0">
                    <a:lnL>
                      <a:noFill/>
                    </a:lnL>
                    <a:lnR>
                      <a:noFill/>
                    </a:lnR>
                    <a:lnT>
                      <a:noFill/>
                    </a:lnT>
                    <a:lnB>
                      <a:noFill/>
                    </a:lnB>
                  </a:tcPr>
                </a:tc>
                <a:tc>
                  <a:txBody>
                    <a:bodyPr/>
                    <a:lstStyle/>
                    <a:p>
                      <a:pPr marL="0" marR="0" algn="just">
                        <a:lnSpc>
                          <a:spcPct val="115000"/>
                        </a:lnSpc>
                        <a:spcBef>
                          <a:spcPts val="0"/>
                        </a:spcBef>
                        <a:spcAft>
                          <a:spcPts val="0"/>
                        </a:spcAft>
                      </a:pPr>
                      <a:r>
                        <a:rPr lang="en-US" sz="1600" b="0" kern="0">
                          <a:solidFill>
                            <a:srgbClr val="943634"/>
                          </a:solidFill>
                          <a:latin typeface="Times New Roman" pitchFamily="18" charset="0"/>
                          <a:ea typeface="Calibri"/>
                          <a:cs typeface="Times New Roman" pitchFamily="18" charset="0"/>
                        </a:rPr>
                        <a:t>7,3</a:t>
                      </a:r>
                      <a:endParaRPr lang="en-US" sz="1600" b="1" kern="0">
                        <a:solidFill>
                          <a:srgbClr val="943634"/>
                        </a:solidFill>
                        <a:latin typeface="Times New Roman" pitchFamily="18" charset="0"/>
                        <a:ea typeface="Calibri"/>
                        <a:cs typeface="Times New Roman" pitchFamily="18" charset="0"/>
                      </a:endParaRPr>
                    </a:p>
                  </a:txBody>
                  <a:tcPr marL="60679" marR="60679" marT="0" marB="0">
                    <a:lnL>
                      <a:noFill/>
                    </a:lnL>
                    <a:lnR>
                      <a:noFill/>
                    </a:lnR>
                    <a:lnT>
                      <a:noFill/>
                    </a:lnT>
                    <a:lnB>
                      <a:noFill/>
                    </a:lnB>
                  </a:tcPr>
                </a:tc>
              </a:tr>
              <a:tr h="155069">
                <a:tc vMerge="1">
                  <a:txBody>
                    <a:bodyPr/>
                    <a:lstStyle/>
                    <a:p>
                      <a:endParaRPr lang="en-US"/>
                    </a:p>
                  </a:txBody>
                  <a:tcPr/>
                </a:tc>
                <a:tc>
                  <a:txBody>
                    <a:bodyPr/>
                    <a:lstStyle/>
                    <a:p>
                      <a:pPr marL="0" marR="0" algn="just">
                        <a:lnSpc>
                          <a:spcPct val="115000"/>
                        </a:lnSpc>
                        <a:spcBef>
                          <a:spcPts val="0"/>
                        </a:spcBef>
                        <a:spcAft>
                          <a:spcPts val="0"/>
                        </a:spcAft>
                      </a:pPr>
                      <a:r>
                        <a:rPr lang="en-US" sz="1600" b="1" kern="0">
                          <a:solidFill>
                            <a:srgbClr val="943634"/>
                          </a:solidFill>
                          <a:latin typeface="Times New Roman" pitchFamily="18" charset="0"/>
                          <a:ea typeface="Calibri"/>
                          <a:cs typeface="Times New Roman" pitchFamily="18" charset="0"/>
                        </a:rPr>
                        <a:t>La ‰ femei 15-49 ani</a:t>
                      </a:r>
                    </a:p>
                  </a:txBody>
                  <a:tcPr marL="60679" marR="60679" marT="0" marB="0">
                    <a:lnL>
                      <a:noFill/>
                    </a:lnL>
                    <a:lnR>
                      <a:noFill/>
                    </a:lnR>
                    <a:lnT>
                      <a:noFill/>
                    </a:lnT>
                    <a:lnB>
                      <a:noFill/>
                    </a:lnB>
                    <a:solidFill>
                      <a:srgbClr val="EFD3D2"/>
                    </a:solidFill>
                  </a:tcPr>
                </a:tc>
                <a:tc>
                  <a:txBody>
                    <a:bodyPr/>
                    <a:lstStyle/>
                    <a:p>
                      <a:pPr marL="0" marR="0" algn="just">
                        <a:lnSpc>
                          <a:spcPct val="115000"/>
                        </a:lnSpc>
                        <a:spcBef>
                          <a:spcPts val="0"/>
                        </a:spcBef>
                        <a:spcAft>
                          <a:spcPts val="0"/>
                        </a:spcAft>
                      </a:pPr>
                      <a:r>
                        <a:rPr lang="en-US" sz="1600" b="0" kern="0">
                          <a:solidFill>
                            <a:srgbClr val="943634"/>
                          </a:solidFill>
                          <a:latin typeface="Times New Roman" pitchFamily="18" charset="0"/>
                          <a:ea typeface="Calibri"/>
                          <a:cs typeface="Times New Roman" pitchFamily="18" charset="0"/>
                        </a:rPr>
                        <a:t>16,8</a:t>
                      </a:r>
                      <a:endParaRPr lang="en-US" sz="1600" b="1" kern="0">
                        <a:solidFill>
                          <a:srgbClr val="943634"/>
                        </a:solidFill>
                        <a:latin typeface="Times New Roman" pitchFamily="18" charset="0"/>
                        <a:ea typeface="Calibri"/>
                        <a:cs typeface="Times New Roman" pitchFamily="18" charset="0"/>
                      </a:endParaRPr>
                    </a:p>
                  </a:txBody>
                  <a:tcPr marL="60679" marR="60679" marT="0" marB="0">
                    <a:lnL>
                      <a:noFill/>
                    </a:lnL>
                    <a:lnR>
                      <a:noFill/>
                    </a:lnR>
                    <a:lnT>
                      <a:noFill/>
                    </a:lnT>
                    <a:lnB>
                      <a:noFill/>
                    </a:lnB>
                    <a:solidFill>
                      <a:srgbClr val="EFD3D2"/>
                    </a:solidFill>
                  </a:tcPr>
                </a:tc>
                <a:tc>
                  <a:txBody>
                    <a:bodyPr/>
                    <a:lstStyle/>
                    <a:p>
                      <a:pPr marL="0" marR="0" algn="just">
                        <a:lnSpc>
                          <a:spcPct val="115000"/>
                        </a:lnSpc>
                        <a:spcBef>
                          <a:spcPts val="0"/>
                        </a:spcBef>
                        <a:spcAft>
                          <a:spcPts val="0"/>
                        </a:spcAft>
                      </a:pPr>
                      <a:r>
                        <a:rPr lang="en-US" sz="1600" b="0" kern="0" dirty="0">
                          <a:solidFill>
                            <a:srgbClr val="943634"/>
                          </a:solidFill>
                          <a:latin typeface="Times New Roman" pitchFamily="18" charset="0"/>
                          <a:ea typeface="Calibri"/>
                          <a:cs typeface="Times New Roman" pitchFamily="18" charset="0"/>
                        </a:rPr>
                        <a:t>9,5</a:t>
                      </a:r>
                      <a:endParaRPr lang="en-US" sz="1600" b="1" kern="0" dirty="0">
                        <a:solidFill>
                          <a:srgbClr val="943634"/>
                        </a:solidFill>
                        <a:latin typeface="Times New Roman" pitchFamily="18" charset="0"/>
                        <a:ea typeface="Calibri"/>
                        <a:cs typeface="Times New Roman" pitchFamily="18" charset="0"/>
                      </a:endParaRPr>
                    </a:p>
                  </a:txBody>
                  <a:tcPr marL="60679" marR="60679" marT="0" marB="0">
                    <a:lnL>
                      <a:noFill/>
                    </a:lnL>
                    <a:lnR>
                      <a:noFill/>
                    </a:lnR>
                    <a:lnT>
                      <a:noFill/>
                    </a:lnT>
                    <a:lnB>
                      <a:noFill/>
                    </a:lnB>
                    <a:solidFill>
                      <a:srgbClr val="EFD3D2"/>
                    </a:solidFill>
                  </a:tcPr>
                </a:tc>
                <a:tc>
                  <a:txBody>
                    <a:bodyPr/>
                    <a:lstStyle/>
                    <a:p>
                      <a:pPr marL="0" marR="0" algn="just">
                        <a:lnSpc>
                          <a:spcPct val="115000"/>
                        </a:lnSpc>
                        <a:spcBef>
                          <a:spcPts val="0"/>
                        </a:spcBef>
                        <a:spcAft>
                          <a:spcPts val="0"/>
                        </a:spcAft>
                      </a:pPr>
                      <a:r>
                        <a:rPr lang="en-US" sz="1600" b="0" kern="0" dirty="0">
                          <a:solidFill>
                            <a:srgbClr val="943634"/>
                          </a:solidFill>
                          <a:latin typeface="Times New Roman" pitchFamily="18" charset="0"/>
                          <a:ea typeface="Calibri"/>
                          <a:cs typeface="Times New Roman" pitchFamily="18" charset="0"/>
                        </a:rPr>
                        <a:t>7,3</a:t>
                      </a:r>
                      <a:endParaRPr lang="en-US" sz="1600" b="1" kern="0" dirty="0">
                        <a:solidFill>
                          <a:srgbClr val="943634"/>
                        </a:solidFill>
                        <a:latin typeface="Times New Roman" pitchFamily="18" charset="0"/>
                        <a:ea typeface="Calibri"/>
                        <a:cs typeface="Times New Roman" pitchFamily="18" charset="0"/>
                      </a:endParaRPr>
                    </a:p>
                  </a:txBody>
                  <a:tcPr marL="60679" marR="60679" marT="0" marB="0">
                    <a:lnL>
                      <a:noFill/>
                    </a:lnL>
                    <a:lnR>
                      <a:noFill/>
                    </a:lnR>
                    <a:lnT>
                      <a:noFill/>
                    </a:lnT>
                    <a:lnB>
                      <a:noFill/>
                    </a:lnB>
                    <a:solidFill>
                      <a:srgbClr val="EFD3D2"/>
                    </a:solidFill>
                  </a:tcPr>
                </a:tc>
                <a:tc>
                  <a:txBody>
                    <a:bodyPr/>
                    <a:lstStyle/>
                    <a:p>
                      <a:pPr marL="0" marR="0" algn="just">
                        <a:lnSpc>
                          <a:spcPct val="115000"/>
                        </a:lnSpc>
                        <a:spcBef>
                          <a:spcPts val="0"/>
                        </a:spcBef>
                        <a:spcAft>
                          <a:spcPts val="0"/>
                        </a:spcAft>
                      </a:pPr>
                      <a:r>
                        <a:rPr lang="en-US" sz="1600" b="0" kern="0" dirty="0">
                          <a:solidFill>
                            <a:srgbClr val="943634"/>
                          </a:solidFill>
                          <a:latin typeface="Times New Roman" pitchFamily="18" charset="0"/>
                          <a:ea typeface="Calibri"/>
                          <a:cs typeface="Times New Roman" pitchFamily="18" charset="0"/>
                        </a:rPr>
                        <a:t>-</a:t>
                      </a:r>
                      <a:endParaRPr lang="en-US" sz="1600" b="1" kern="0" dirty="0">
                        <a:solidFill>
                          <a:srgbClr val="943634"/>
                        </a:solidFill>
                        <a:latin typeface="Times New Roman" pitchFamily="18" charset="0"/>
                        <a:ea typeface="Calibri"/>
                        <a:cs typeface="Times New Roman" pitchFamily="18" charset="0"/>
                      </a:endParaRPr>
                    </a:p>
                  </a:txBody>
                  <a:tcPr marL="60679" marR="60679" marT="0" marB="0">
                    <a:lnL>
                      <a:noFill/>
                    </a:lnL>
                    <a:lnR>
                      <a:noFill/>
                    </a:lnR>
                    <a:lnT>
                      <a:noFill/>
                    </a:lnT>
                    <a:lnB>
                      <a:noFill/>
                    </a:lnB>
                    <a:solidFill>
                      <a:srgbClr val="EFD3D2"/>
                    </a:solidFill>
                  </a:tcPr>
                </a:tc>
              </a:tr>
              <a:tr h="155069">
                <a:tc vMerge="1">
                  <a:txBody>
                    <a:bodyPr/>
                    <a:lstStyle/>
                    <a:p>
                      <a:endParaRPr lang="en-US"/>
                    </a:p>
                  </a:txBody>
                  <a:tcPr/>
                </a:tc>
                <a:tc>
                  <a:txBody>
                    <a:bodyPr/>
                    <a:lstStyle/>
                    <a:p>
                      <a:pPr marL="0" marR="0" algn="just">
                        <a:lnSpc>
                          <a:spcPct val="115000"/>
                        </a:lnSpc>
                        <a:spcBef>
                          <a:spcPts val="0"/>
                        </a:spcBef>
                        <a:spcAft>
                          <a:spcPts val="0"/>
                        </a:spcAft>
                      </a:pPr>
                      <a:r>
                        <a:rPr lang="en-US" sz="1600" b="1" kern="0" dirty="0">
                          <a:solidFill>
                            <a:srgbClr val="943634"/>
                          </a:solidFill>
                          <a:latin typeface="Times New Roman" pitchFamily="18" charset="0"/>
                          <a:ea typeface="Calibri"/>
                          <a:cs typeface="Times New Roman" pitchFamily="18" charset="0"/>
                        </a:rPr>
                        <a:t>% din total</a:t>
                      </a:r>
                    </a:p>
                  </a:txBody>
                  <a:tcPr marL="60679" marR="60679" marT="0" marB="0">
                    <a:lnL>
                      <a:noFill/>
                    </a:lnL>
                    <a:lnR>
                      <a:noFill/>
                    </a:lnR>
                    <a:lnT>
                      <a:noFill/>
                    </a:lnT>
                    <a:lnB w="12700" cap="flat" cmpd="sng" algn="ctr">
                      <a:solidFill>
                        <a:srgbClr val="C0504D"/>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600" b="0" kern="0">
                          <a:solidFill>
                            <a:srgbClr val="943634"/>
                          </a:solidFill>
                          <a:latin typeface="Times New Roman" pitchFamily="18" charset="0"/>
                          <a:ea typeface="Calibri"/>
                          <a:cs typeface="Times New Roman" pitchFamily="18" charset="0"/>
                        </a:rPr>
                        <a:t>-</a:t>
                      </a:r>
                      <a:endParaRPr lang="en-US" sz="1600" b="1" kern="0">
                        <a:solidFill>
                          <a:srgbClr val="943634"/>
                        </a:solidFill>
                        <a:latin typeface="Times New Roman" pitchFamily="18" charset="0"/>
                        <a:ea typeface="Calibri"/>
                        <a:cs typeface="Times New Roman" pitchFamily="18" charset="0"/>
                      </a:endParaRPr>
                    </a:p>
                  </a:txBody>
                  <a:tcPr marL="60679" marR="60679" marT="0" marB="0">
                    <a:lnL>
                      <a:noFill/>
                    </a:lnL>
                    <a:lnR>
                      <a:noFill/>
                    </a:lnR>
                    <a:lnT>
                      <a:noFill/>
                    </a:lnT>
                    <a:lnB w="12700" cap="flat" cmpd="sng" algn="ctr">
                      <a:solidFill>
                        <a:srgbClr val="C0504D"/>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600" b="0" kern="0" dirty="0">
                          <a:solidFill>
                            <a:srgbClr val="943634"/>
                          </a:solidFill>
                          <a:latin typeface="Times New Roman" pitchFamily="18" charset="0"/>
                          <a:ea typeface="Calibri"/>
                          <a:cs typeface="Times New Roman" pitchFamily="18" charset="0"/>
                        </a:rPr>
                        <a:t>-</a:t>
                      </a:r>
                      <a:endParaRPr lang="en-US" sz="1600" b="1" kern="0" dirty="0">
                        <a:solidFill>
                          <a:srgbClr val="943634"/>
                        </a:solidFill>
                        <a:latin typeface="Times New Roman" pitchFamily="18" charset="0"/>
                        <a:ea typeface="Calibri"/>
                        <a:cs typeface="Times New Roman" pitchFamily="18" charset="0"/>
                      </a:endParaRPr>
                    </a:p>
                  </a:txBody>
                  <a:tcPr marL="60679" marR="60679" marT="0" marB="0">
                    <a:lnL>
                      <a:noFill/>
                    </a:lnL>
                    <a:lnR>
                      <a:noFill/>
                    </a:lnR>
                    <a:lnT>
                      <a:noFill/>
                    </a:lnT>
                    <a:lnB w="12700" cap="flat" cmpd="sng" algn="ctr">
                      <a:solidFill>
                        <a:srgbClr val="C0504D"/>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600" b="0" kern="0" dirty="0">
                          <a:solidFill>
                            <a:srgbClr val="943634"/>
                          </a:solidFill>
                          <a:latin typeface="Times New Roman" pitchFamily="18" charset="0"/>
                          <a:ea typeface="Calibri"/>
                          <a:cs typeface="Times New Roman" pitchFamily="18" charset="0"/>
                        </a:rPr>
                        <a:t>-</a:t>
                      </a:r>
                      <a:endParaRPr lang="en-US" sz="1600" b="1" kern="0" dirty="0">
                        <a:solidFill>
                          <a:srgbClr val="943634"/>
                        </a:solidFill>
                        <a:latin typeface="Times New Roman" pitchFamily="18" charset="0"/>
                        <a:ea typeface="Calibri"/>
                        <a:cs typeface="Times New Roman" pitchFamily="18" charset="0"/>
                      </a:endParaRPr>
                    </a:p>
                  </a:txBody>
                  <a:tcPr marL="60679" marR="60679" marT="0" marB="0">
                    <a:lnL>
                      <a:noFill/>
                    </a:lnL>
                    <a:lnR>
                      <a:noFill/>
                    </a:lnR>
                    <a:lnT>
                      <a:noFill/>
                    </a:lnT>
                    <a:lnB w="12700" cap="flat" cmpd="sng" algn="ctr">
                      <a:solidFill>
                        <a:srgbClr val="C0504D"/>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600" b="0" kern="0" dirty="0">
                          <a:solidFill>
                            <a:srgbClr val="943634"/>
                          </a:solidFill>
                          <a:latin typeface="Times New Roman" pitchFamily="18" charset="0"/>
                          <a:ea typeface="Calibri"/>
                          <a:cs typeface="Times New Roman" pitchFamily="18" charset="0"/>
                        </a:rPr>
                        <a:t>-</a:t>
                      </a:r>
                      <a:endParaRPr lang="en-US" sz="1600" b="1" kern="0" dirty="0">
                        <a:solidFill>
                          <a:srgbClr val="943634"/>
                        </a:solidFill>
                        <a:latin typeface="Times New Roman" pitchFamily="18" charset="0"/>
                        <a:ea typeface="Calibri"/>
                        <a:cs typeface="Times New Roman" pitchFamily="18" charset="0"/>
                      </a:endParaRPr>
                    </a:p>
                  </a:txBody>
                  <a:tcPr marL="60679" marR="60679" marT="0" marB="0">
                    <a:lnL>
                      <a:noFill/>
                    </a:lnL>
                    <a:lnR>
                      <a:noFill/>
                    </a:lnR>
                    <a:lnT>
                      <a:noFill/>
                    </a:lnT>
                    <a:lnB w="12700" cap="flat" cmpd="sng" algn="ctr">
                      <a:solidFill>
                        <a:srgbClr val="C0504D"/>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81000" y="5029200"/>
            <a:ext cx="4572000" cy="523220"/>
          </a:xfrm>
          <a:prstGeom prst="rect">
            <a:avLst/>
          </a:prstGeom>
        </p:spPr>
        <p:txBody>
          <a:bodyPr>
            <a:spAutoFit/>
          </a:bodyPr>
          <a:lstStyle/>
          <a:p>
            <a:pPr lvl="0" algn="just" eaLnBrk="0" fontAlgn="base" hangingPunct="0">
              <a:spcBef>
                <a:spcPct val="0"/>
              </a:spcBef>
              <a:spcAft>
                <a:spcPct val="0"/>
              </a:spcAft>
            </a:pPr>
            <a:r>
              <a:rPr lang="ro-RO" sz="1400" i="1" dirty="0" smtClean="0">
                <a:latin typeface="Times New Roman" pitchFamily="18" charset="0"/>
                <a:ea typeface="Times New Roman" pitchFamily="18" charset="0"/>
                <a:cs typeface="Times New Roman" pitchFamily="18" charset="0"/>
              </a:rPr>
              <a:t>Sursa: INSP-CNSISP</a:t>
            </a:r>
            <a:endParaRPr lang="en-US" sz="1400" dirty="0" smtClean="0">
              <a:latin typeface="Times New Roman" pitchFamily="18" charset="0"/>
              <a:cs typeface="Times New Roman" pitchFamily="18" charset="0"/>
            </a:endParaRPr>
          </a:p>
          <a:p>
            <a:pPr lvl="0" algn="just" eaLnBrk="0" fontAlgn="base" hangingPunct="0">
              <a:spcBef>
                <a:spcPct val="0"/>
              </a:spcBef>
              <a:spcAft>
                <a:spcPct val="0"/>
              </a:spcAft>
            </a:pPr>
            <a:r>
              <a:rPr lang="ro-RO" sz="1400" i="1" dirty="0" smtClean="0">
                <a:latin typeface="Times New Roman" pitchFamily="18" charset="0"/>
                <a:ea typeface="Times New Roman" pitchFamily="18" charset="0"/>
                <a:cs typeface="Times New Roman" pitchFamily="18" charset="0"/>
              </a:rPr>
              <a:t>            INS</a:t>
            </a:r>
            <a:endParaRPr lang="ro-RO" sz="1400" dirty="0" smtClean="0">
              <a:latin typeface="Times New Roman" pitchFamily="18" charset="0"/>
              <a:cs typeface="Times New Roman" pitchFamily="18" charset="0"/>
            </a:endParaRPr>
          </a:p>
        </p:txBody>
      </p:sp>
      <p:sp>
        <p:nvSpPr>
          <p:cNvPr id="11265" name="Rectangle 1"/>
          <p:cNvSpPr>
            <a:spLocks noChangeArrowheads="1"/>
          </p:cNvSpPr>
          <p:nvPr/>
        </p:nvSpPr>
        <p:spPr bwMode="auto">
          <a:xfrm>
            <a:off x="228600" y="228600"/>
            <a:ext cx="9627268"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ro-RO" sz="2000" b="0" i="0" u="none" strike="noStrike" cap="none" normalizeH="0" baseline="0" dirty="0" smtClean="0">
                <a:ln>
                  <a:noFill/>
                </a:ln>
                <a:solidFill>
                  <a:srgbClr val="7030A0"/>
                </a:solidFill>
                <a:effectLst/>
                <a:latin typeface="Times New Roman" pitchFamily="18" charset="0"/>
                <a:ea typeface="Times New Roman" pitchFamily="18" charset="0"/>
                <a:cs typeface="Times New Roman" pitchFamily="18" charset="0"/>
              </a:rPr>
              <a:t>În funcţie de grupa de vârstă a mamei, numărul avorturilor în 2013 și 2014, </a:t>
            </a:r>
            <a:endParaRPr lang="en-US" sz="2000" dirty="0" smtClean="0">
              <a:solidFill>
                <a:srgbClr val="7030A0"/>
              </a:solidFill>
              <a:latin typeface="Times New Roman" pitchFamily="18" charset="0"/>
              <a:ea typeface="Times New Roman" pitchFamily="18" charset="0"/>
              <a:cs typeface="Times New Roman" pitchFamily="18" charset="0"/>
            </a:endParaRPr>
          </a:p>
          <a:p>
            <a:pPr marL="0" marR="0" lvl="0" indent="457200" algn="just" defTabSz="914400" rtl="0" eaLnBrk="1" fontAlgn="base" latinLnBrk="0" hangingPunct="1">
              <a:lnSpc>
                <a:spcPct val="100000"/>
              </a:lnSpc>
              <a:spcBef>
                <a:spcPct val="0"/>
              </a:spcBef>
              <a:spcAft>
                <a:spcPct val="0"/>
              </a:spcAft>
              <a:buClrTx/>
              <a:buSzTx/>
              <a:buFontTx/>
              <a:buNone/>
              <a:tabLst/>
            </a:pPr>
            <a:r>
              <a:rPr kumimoji="0" lang="ro-RO" sz="2000" b="0" i="0" u="none" strike="noStrike" cap="none" normalizeH="0" baseline="0" dirty="0" smtClean="0">
                <a:ln>
                  <a:noFill/>
                </a:ln>
                <a:solidFill>
                  <a:srgbClr val="7030A0"/>
                </a:solidFill>
                <a:effectLst/>
                <a:latin typeface="Times New Roman" pitchFamily="18" charset="0"/>
                <a:ea typeface="Times New Roman" pitchFamily="18" charset="0"/>
                <a:cs typeface="Times New Roman" pitchFamily="18" charset="0"/>
              </a:rPr>
              <a:t>comparativ cu 2015, a fost următorul (48):</a:t>
            </a:r>
            <a:r>
              <a:rPr kumimoji="0" lang="ro-RO" sz="2000" b="1" i="0" u="none" strike="noStrike" cap="none" normalizeH="0" baseline="0" dirty="0" smtClean="0">
                <a:ln>
                  <a:noFill/>
                </a:ln>
                <a:solidFill>
                  <a:srgbClr val="7030A0"/>
                </a:solidFill>
                <a:effectLst/>
                <a:latin typeface="Times New Roman" pitchFamily="18" charset="0"/>
                <a:ea typeface="Times New Roman" pitchFamily="18" charset="0"/>
                <a:cs typeface="Times New Roman" pitchFamily="18" charset="0"/>
              </a:rPr>
              <a:t>          </a:t>
            </a:r>
            <a:endParaRPr kumimoji="0" lang="ro-RO" sz="2000" b="0" i="0" u="none" strike="noStrike" cap="none" normalizeH="0" baseline="0" dirty="0" smtClean="0">
              <a:ln>
                <a:noFill/>
              </a:ln>
              <a:solidFill>
                <a:srgbClr val="7030A0"/>
              </a:solidFill>
              <a:effectLst/>
              <a:latin typeface="Times New Roman" pitchFamily="18" charset="0"/>
              <a:cs typeface="Times New Roman" pitchFamily="18" charset="0"/>
            </a:endParaRPr>
          </a:p>
        </p:txBody>
      </p:sp>
      <p:graphicFrame>
        <p:nvGraphicFramePr>
          <p:cNvPr id="6" name="Table 5"/>
          <p:cNvGraphicFramePr>
            <a:graphicFrameLocks noGrp="1"/>
          </p:cNvGraphicFramePr>
          <p:nvPr/>
        </p:nvGraphicFramePr>
        <p:xfrm>
          <a:off x="304800" y="1524000"/>
          <a:ext cx="8534400" cy="3680460"/>
        </p:xfrm>
        <a:graphic>
          <a:graphicData uri="http://schemas.openxmlformats.org/drawingml/2006/table">
            <a:tbl>
              <a:tblPr/>
              <a:tblGrid>
                <a:gridCol w="853440"/>
                <a:gridCol w="853440"/>
                <a:gridCol w="853440"/>
                <a:gridCol w="853440"/>
                <a:gridCol w="853440"/>
                <a:gridCol w="853440"/>
                <a:gridCol w="853440"/>
                <a:gridCol w="853440"/>
                <a:gridCol w="853440"/>
                <a:gridCol w="853440"/>
              </a:tblGrid>
              <a:tr h="0">
                <a:tc rowSpan="4">
                  <a:txBody>
                    <a:bodyPr/>
                    <a:lstStyle/>
                    <a:p>
                      <a:pPr marL="0" marR="0">
                        <a:lnSpc>
                          <a:spcPct val="115000"/>
                        </a:lnSpc>
                        <a:spcBef>
                          <a:spcPts val="0"/>
                        </a:spcBef>
                        <a:spcAft>
                          <a:spcPts val="0"/>
                        </a:spcAft>
                      </a:pPr>
                      <a:r>
                        <a:rPr lang="en-US" sz="1400" b="1" dirty="0" err="1">
                          <a:solidFill>
                            <a:srgbClr val="943634"/>
                          </a:solidFill>
                          <a:latin typeface="Times New Roman" pitchFamily="18" charset="0"/>
                          <a:ea typeface="Calibri"/>
                          <a:cs typeface="Times New Roman" pitchFamily="18" charset="0"/>
                        </a:rPr>
                        <a:t>Grupe</a:t>
                      </a:r>
                      <a:r>
                        <a:rPr lang="en-US" sz="1400" b="1" dirty="0">
                          <a:solidFill>
                            <a:srgbClr val="943634"/>
                          </a:solidFill>
                          <a:latin typeface="Times New Roman" pitchFamily="18" charset="0"/>
                          <a:ea typeface="Calibri"/>
                          <a:cs typeface="Times New Roman" pitchFamily="18" charset="0"/>
                        </a:rPr>
                        <a:t> de </a:t>
                      </a:r>
                      <a:r>
                        <a:rPr lang="en-US" sz="1400" b="1" dirty="0" err="1">
                          <a:solidFill>
                            <a:srgbClr val="943634"/>
                          </a:solidFill>
                          <a:latin typeface="Times New Roman" pitchFamily="18" charset="0"/>
                          <a:ea typeface="Calibri"/>
                          <a:cs typeface="Times New Roman" pitchFamily="18" charset="0"/>
                        </a:rPr>
                        <a:t>vârstă</a:t>
                      </a:r>
                      <a:r>
                        <a:rPr lang="en-US" sz="1400" b="1" dirty="0">
                          <a:solidFill>
                            <a:srgbClr val="943634"/>
                          </a:solidFill>
                          <a:latin typeface="Times New Roman" pitchFamily="18" charset="0"/>
                          <a:ea typeface="Calibri"/>
                          <a:cs typeface="Times New Roman" pitchFamily="18" charset="0"/>
                        </a:rPr>
                        <a:t> ale </a:t>
                      </a:r>
                      <a:r>
                        <a:rPr lang="en-US" sz="1400" b="1" dirty="0" err="1">
                          <a:solidFill>
                            <a:srgbClr val="943634"/>
                          </a:solidFill>
                          <a:latin typeface="Times New Roman" pitchFamily="18" charset="0"/>
                          <a:ea typeface="Calibri"/>
                          <a:cs typeface="Times New Roman" pitchFamily="18" charset="0"/>
                        </a:rPr>
                        <a:t>mamei</a:t>
                      </a:r>
                      <a:endParaRPr lang="en-US" sz="1400" dirty="0">
                        <a:solidFill>
                          <a:srgbClr val="943634"/>
                        </a:solidFill>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C0504D"/>
                      </a:solidFill>
                      <a:prstDash val="solid"/>
                      <a:round/>
                      <a:headEnd type="none" w="med" len="med"/>
                      <a:tailEnd type="none" w="med" len="med"/>
                    </a:lnT>
                    <a:lnB>
                      <a:noFill/>
                    </a:lnB>
                  </a:tcPr>
                </a:tc>
                <a:tc gridSpan="9">
                  <a:txBody>
                    <a:bodyPr/>
                    <a:lstStyle/>
                    <a:p>
                      <a:pPr marL="0" marR="0">
                        <a:lnSpc>
                          <a:spcPct val="115000"/>
                        </a:lnSpc>
                        <a:spcBef>
                          <a:spcPts val="0"/>
                        </a:spcBef>
                        <a:spcAft>
                          <a:spcPts val="0"/>
                        </a:spcAft>
                      </a:pPr>
                      <a:r>
                        <a:rPr lang="en-US" sz="1400" b="1">
                          <a:solidFill>
                            <a:srgbClr val="943634"/>
                          </a:solidFill>
                          <a:latin typeface="Times New Roman" pitchFamily="18" charset="0"/>
                          <a:ea typeface="Calibri"/>
                          <a:cs typeface="Times New Roman" pitchFamily="18" charset="0"/>
                        </a:rPr>
                        <a:t>Ani</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0">
                <a:tc vMerge="1">
                  <a:txBody>
                    <a:bodyPr/>
                    <a:lstStyle/>
                    <a:p>
                      <a:endParaRPr lang="en-US"/>
                    </a:p>
                  </a:txBody>
                  <a:tcPr/>
                </a:tc>
                <a:tc>
                  <a:txBody>
                    <a:bodyPr/>
                    <a:lstStyle/>
                    <a:p>
                      <a:pPr marL="0" marR="0">
                        <a:lnSpc>
                          <a:spcPct val="115000"/>
                        </a:lnSpc>
                        <a:spcBef>
                          <a:spcPts val="0"/>
                        </a:spcBef>
                        <a:spcAft>
                          <a:spcPts val="0"/>
                        </a:spcAft>
                      </a:pPr>
                      <a:r>
                        <a:rPr lang="en-US" sz="1400" b="1">
                          <a:solidFill>
                            <a:srgbClr val="943634"/>
                          </a:solidFill>
                          <a:latin typeface="Times New Roman" pitchFamily="18" charset="0"/>
                          <a:ea typeface="Calibri"/>
                          <a:cs typeface="Times New Roman" pitchFamily="18" charset="0"/>
                        </a:rPr>
                        <a:t>Anul 2013</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nSpc>
                          <a:spcPct val="115000"/>
                        </a:lnSpc>
                        <a:spcBef>
                          <a:spcPts val="0"/>
                        </a:spcBef>
                        <a:spcAft>
                          <a:spcPts val="0"/>
                        </a:spcAft>
                      </a:pPr>
                      <a:r>
                        <a:rPr lang="en-US" sz="1400" b="1">
                          <a:solidFill>
                            <a:srgbClr val="943634"/>
                          </a:solidFill>
                          <a:latin typeface="Times New Roman" pitchFamily="18" charset="0"/>
                          <a:ea typeface="Calibri"/>
                          <a:cs typeface="Times New Roman" pitchFamily="18" charset="0"/>
                        </a:rPr>
                        <a:t>Anul 2013</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nSpc>
                          <a:spcPct val="115000"/>
                        </a:lnSpc>
                        <a:spcBef>
                          <a:spcPts val="0"/>
                        </a:spcBef>
                        <a:spcAft>
                          <a:spcPts val="0"/>
                        </a:spcAft>
                      </a:pPr>
                      <a:r>
                        <a:rPr lang="en-US" sz="1400" b="1">
                          <a:solidFill>
                            <a:srgbClr val="943634"/>
                          </a:solidFill>
                          <a:latin typeface="Times New Roman" pitchFamily="18" charset="0"/>
                          <a:ea typeface="Calibri"/>
                          <a:cs typeface="Times New Roman" pitchFamily="18" charset="0"/>
                        </a:rPr>
                        <a:t>Anul 2013</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nSpc>
                          <a:spcPct val="115000"/>
                        </a:lnSpc>
                        <a:spcBef>
                          <a:spcPts val="0"/>
                        </a:spcBef>
                        <a:spcAft>
                          <a:spcPts val="0"/>
                        </a:spcAft>
                      </a:pPr>
                      <a:r>
                        <a:rPr lang="en-US" sz="1400" b="1">
                          <a:solidFill>
                            <a:srgbClr val="943634"/>
                          </a:solidFill>
                          <a:latin typeface="Times New Roman" pitchFamily="18" charset="0"/>
                          <a:ea typeface="Calibri"/>
                          <a:cs typeface="Times New Roman" pitchFamily="18" charset="0"/>
                        </a:rPr>
                        <a:t>Anul 2014</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nSpc>
                          <a:spcPct val="115000"/>
                        </a:lnSpc>
                        <a:spcBef>
                          <a:spcPts val="0"/>
                        </a:spcBef>
                        <a:spcAft>
                          <a:spcPts val="0"/>
                        </a:spcAft>
                      </a:pPr>
                      <a:r>
                        <a:rPr lang="en-US" sz="1400" b="1">
                          <a:solidFill>
                            <a:srgbClr val="943634"/>
                          </a:solidFill>
                          <a:latin typeface="Times New Roman" pitchFamily="18" charset="0"/>
                          <a:ea typeface="Calibri"/>
                          <a:cs typeface="Times New Roman" pitchFamily="18" charset="0"/>
                        </a:rPr>
                        <a:t>Anul 2014</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nSpc>
                          <a:spcPct val="115000"/>
                        </a:lnSpc>
                        <a:spcBef>
                          <a:spcPts val="0"/>
                        </a:spcBef>
                        <a:spcAft>
                          <a:spcPts val="0"/>
                        </a:spcAft>
                      </a:pPr>
                      <a:r>
                        <a:rPr lang="en-US" sz="1400" b="1">
                          <a:solidFill>
                            <a:srgbClr val="943634"/>
                          </a:solidFill>
                          <a:latin typeface="Times New Roman" pitchFamily="18" charset="0"/>
                          <a:ea typeface="Calibri"/>
                          <a:cs typeface="Times New Roman" pitchFamily="18" charset="0"/>
                        </a:rPr>
                        <a:t>Anul 2014</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nSpc>
                          <a:spcPct val="115000"/>
                        </a:lnSpc>
                        <a:spcBef>
                          <a:spcPts val="0"/>
                        </a:spcBef>
                        <a:spcAft>
                          <a:spcPts val="0"/>
                        </a:spcAft>
                      </a:pPr>
                      <a:r>
                        <a:rPr lang="en-US" sz="1400" b="1">
                          <a:solidFill>
                            <a:srgbClr val="943634"/>
                          </a:solidFill>
                          <a:latin typeface="Times New Roman" pitchFamily="18" charset="0"/>
                          <a:ea typeface="Calibri"/>
                          <a:cs typeface="Times New Roman" pitchFamily="18" charset="0"/>
                        </a:rPr>
                        <a:t>Anul 2015</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nSpc>
                          <a:spcPct val="115000"/>
                        </a:lnSpc>
                        <a:spcBef>
                          <a:spcPts val="0"/>
                        </a:spcBef>
                        <a:spcAft>
                          <a:spcPts val="0"/>
                        </a:spcAft>
                      </a:pPr>
                      <a:r>
                        <a:rPr lang="en-US" sz="1400" b="1">
                          <a:solidFill>
                            <a:srgbClr val="943634"/>
                          </a:solidFill>
                          <a:latin typeface="Times New Roman" pitchFamily="18" charset="0"/>
                          <a:ea typeface="Calibri"/>
                          <a:cs typeface="Times New Roman" pitchFamily="18" charset="0"/>
                        </a:rPr>
                        <a:t>Anul 2015</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nSpc>
                          <a:spcPct val="115000"/>
                        </a:lnSpc>
                        <a:spcBef>
                          <a:spcPts val="0"/>
                        </a:spcBef>
                        <a:spcAft>
                          <a:spcPts val="0"/>
                        </a:spcAft>
                      </a:pPr>
                      <a:r>
                        <a:rPr lang="en-US" sz="1400" b="1">
                          <a:solidFill>
                            <a:srgbClr val="943634"/>
                          </a:solidFill>
                          <a:latin typeface="Times New Roman" pitchFamily="18" charset="0"/>
                          <a:ea typeface="Calibri"/>
                          <a:cs typeface="Times New Roman" pitchFamily="18" charset="0"/>
                        </a:rPr>
                        <a:t>Anul 2015</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r>
              <a:tr h="0">
                <a:tc vMerge="1">
                  <a:txBody>
                    <a:bodyPr/>
                    <a:lstStyle/>
                    <a:p>
                      <a:endParaRPr lang="en-US"/>
                    </a:p>
                  </a:txBody>
                  <a:tcPr/>
                </a:tc>
                <a:tc gridSpan="9">
                  <a:txBody>
                    <a:bodyPr/>
                    <a:lstStyle/>
                    <a:p>
                      <a:pPr marL="0" marR="0">
                        <a:lnSpc>
                          <a:spcPct val="115000"/>
                        </a:lnSpc>
                        <a:spcBef>
                          <a:spcPts val="0"/>
                        </a:spcBef>
                        <a:spcAft>
                          <a:spcPts val="0"/>
                        </a:spcAft>
                      </a:pPr>
                      <a:r>
                        <a:rPr lang="en-US" sz="1400" b="1">
                          <a:solidFill>
                            <a:srgbClr val="943634"/>
                          </a:solidFill>
                          <a:latin typeface="Times New Roman" pitchFamily="18" charset="0"/>
                          <a:ea typeface="Calibri"/>
                          <a:cs typeface="Times New Roman" pitchFamily="18" charset="0"/>
                        </a:rPr>
                        <a:t>UM: Număr, La 1000 femei, La 1000 născuți vii</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0">
                <a:tc vMerge="1">
                  <a:txBody>
                    <a:bodyPr/>
                    <a:lstStyle/>
                    <a:p>
                      <a:endParaRPr lang="en-US"/>
                    </a:p>
                  </a:txBody>
                  <a:tcPr/>
                </a:tc>
                <a:tc>
                  <a:txBody>
                    <a:bodyPr/>
                    <a:lstStyle/>
                    <a:p>
                      <a:pPr marL="0" marR="0">
                        <a:lnSpc>
                          <a:spcPct val="115000"/>
                        </a:lnSpc>
                        <a:spcBef>
                          <a:spcPts val="0"/>
                        </a:spcBef>
                        <a:spcAft>
                          <a:spcPts val="0"/>
                        </a:spcAft>
                      </a:pPr>
                      <a:r>
                        <a:rPr lang="en-US" sz="1400" b="1">
                          <a:solidFill>
                            <a:srgbClr val="943634"/>
                          </a:solidFill>
                          <a:latin typeface="Times New Roman" pitchFamily="18" charset="0"/>
                          <a:ea typeface="Calibri"/>
                          <a:cs typeface="Times New Roman" pitchFamily="18" charset="0"/>
                        </a:rPr>
                        <a:t>Număr</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solidFill>
                      <a:srgbClr val="EFD3D2"/>
                    </a:solidFill>
                  </a:tcPr>
                </a:tc>
                <a:tc>
                  <a:txBody>
                    <a:bodyPr/>
                    <a:lstStyle/>
                    <a:p>
                      <a:pPr marL="0" marR="0">
                        <a:lnSpc>
                          <a:spcPct val="115000"/>
                        </a:lnSpc>
                        <a:spcBef>
                          <a:spcPts val="0"/>
                        </a:spcBef>
                        <a:spcAft>
                          <a:spcPts val="0"/>
                        </a:spcAft>
                      </a:pPr>
                      <a:r>
                        <a:rPr lang="en-US" sz="1400" b="1" dirty="0">
                          <a:solidFill>
                            <a:srgbClr val="943634"/>
                          </a:solidFill>
                          <a:latin typeface="Times New Roman" pitchFamily="18" charset="0"/>
                          <a:ea typeface="Calibri"/>
                          <a:cs typeface="Times New Roman" pitchFamily="18" charset="0"/>
                        </a:rPr>
                        <a:t>La 1000 </a:t>
                      </a:r>
                      <a:r>
                        <a:rPr lang="en-US" sz="1400" b="1" dirty="0" err="1">
                          <a:solidFill>
                            <a:srgbClr val="943634"/>
                          </a:solidFill>
                          <a:latin typeface="Times New Roman" pitchFamily="18" charset="0"/>
                          <a:ea typeface="Calibri"/>
                          <a:cs typeface="Times New Roman" pitchFamily="18" charset="0"/>
                        </a:rPr>
                        <a:t>femei</a:t>
                      </a:r>
                      <a:endParaRPr lang="en-US" sz="1400" dirty="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solidFill>
                      <a:srgbClr val="EFD3D2"/>
                    </a:solidFill>
                  </a:tcPr>
                </a:tc>
                <a:tc>
                  <a:txBody>
                    <a:bodyPr/>
                    <a:lstStyle/>
                    <a:p>
                      <a:pPr marL="0" marR="0">
                        <a:lnSpc>
                          <a:spcPct val="115000"/>
                        </a:lnSpc>
                        <a:spcBef>
                          <a:spcPts val="0"/>
                        </a:spcBef>
                        <a:spcAft>
                          <a:spcPts val="0"/>
                        </a:spcAft>
                      </a:pPr>
                      <a:r>
                        <a:rPr lang="en-US" sz="1400" b="1" dirty="0">
                          <a:solidFill>
                            <a:srgbClr val="943634"/>
                          </a:solidFill>
                          <a:latin typeface="Times New Roman" pitchFamily="18" charset="0"/>
                          <a:ea typeface="Calibri"/>
                          <a:cs typeface="Times New Roman" pitchFamily="18" charset="0"/>
                        </a:rPr>
                        <a:t>La 1000 </a:t>
                      </a:r>
                      <a:r>
                        <a:rPr lang="en-US" sz="1400" b="1" dirty="0" err="1">
                          <a:solidFill>
                            <a:srgbClr val="943634"/>
                          </a:solidFill>
                          <a:latin typeface="Times New Roman" pitchFamily="18" charset="0"/>
                          <a:ea typeface="Calibri"/>
                          <a:cs typeface="Times New Roman" pitchFamily="18" charset="0"/>
                        </a:rPr>
                        <a:t>născuți</a:t>
                      </a:r>
                      <a:r>
                        <a:rPr lang="en-US" sz="1400" b="1" dirty="0">
                          <a:solidFill>
                            <a:srgbClr val="943634"/>
                          </a:solidFill>
                          <a:latin typeface="Times New Roman" pitchFamily="18" charset="0"/>
                          <a:ea typeface="Calibri"/>
                          <a:cs typeface="Times New Roman" pitchFamily="18" charset="0"/>
                        </a:rPr>
                        <a:t>-vii</a:t>
                      </a:r>
                      <a:endParaRPr lang="en-US" sz="1400" dirty="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solidFill>
                      <a:srgbClr val="EFD3D2"/>
                    </a:solidFill>
                  </a:tcPr>
                </a:tc>
                <a:tc>
                  <a:txBody>
                    <a:bodyPr/>
                    <a:lstStyle/>
                    <a:p>
                      <a:pPr marL="0" marR="0">
                        <a:lnSpc>
                          <a:spcPct val="115000"/>
                        </a:lnSpc>
                        <a:spcBef>
                          <a:spcPts val="0"/>
                        </a:spcBef>
                        <a:spcAft>
                          <a:spcPts val="0"/>
                        </a:spcAft>
                      </a:pPr>
                      <a:r>
                        <a:rPr lang="en-US" sz="1400" b="1">
                          <a:solidFill>
                            <a:srgbClr val="943634"/>
                          </a:solidFill>
                          <a:latin typeface="Times New Roman" pitchFamily="18" charset="0"/>
                          <a:ea typeface="Calibri"/>
                          <a:cs typeface="Times New Roman" pitchFamily="18" charset="0"/>
                        </a:rPr>
                        <a:t>Număr</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solidFill>
                      <a:srgbClr val="EFD3D2"/>
                    </a:solidFill>
                  </a:tcPr>
                </a:tc>
                <a:tc>
                  <a:txBody>
                    <a:bodyPr/>
                    <a:lstStyle/>
                    <a:p>
                      <a:pPr marL="0" marR="0">
                        <a:lnSpc>
                          <a:spcPct val="115000"/>
                        </a:lnSpc>
                        <a:spcBef>
                          <a:spcPts val="0"/>
                        </a:spcBef>
                        <a:spcAft>
                          <a:spcPts val="0"/>
                        </a:spcAft>
                      </a:pPr>
                      <a:r>
                        <a:rPr lang="en-US" sz="1400" b="1">
                          <a:solidFill>
                            <a:srgbClr val="943634"/>
                          </a:solidFill>
                          <a:latin typeface="Times New Roman" pitchFamily="18" charset="0"/>
                          <a:ea typeface="Calibri"/>
                          <a:cs typeface="Times New Roman" pitchFamily="18" charset="0"/>
                        </a:rPr>
                        <a:t>La 1000 femei</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solidFill>
                      <a:srgbClr val="EFD3D2"/>
                    </a:solidFill>
                  </a:tcPr>
                </a:tc>
                <a:tc>
                  <a:txBody>
                    <a:bodyPr/>
                    <a:lstStyle/>
                    <a:p>
                      <a:pPr marL="0" marR="0">
                        <a:lnSpc>
                          <a:spcPct val="115000"/>
                        </a:lnSpc>
                        <a:spcBef>
                          <a:spcPts val="0"/>
                        </a:spcBef>
                        <a:spcAft>
                          <a:spcPts val="0"/>
                        </a:spcAft>
                      </a:pPr>
                      <a:r>
                        <a:rPr lang="en-US" sz="1400" b="1">
                          <a:solidFill>
                            <a:srgbClr val="943634"/>
                          </a:solidFill>
                          <a:latin typeface="Times New Roman" pitchFamily="18" charset="0"/>
                          <a:ea typeface="Calibri"/>
                          <a:cs typeface="Times New Roman" pitchFamily="18" charset="0"/>
                        </a:rPr>
                        <a:t>La 1000 născuți-vii</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solidFill>
                      <a:srgbClr val="EFD3D2"/>
                    </a:solidFill>
                  </a:tcPr>
                </a:tc>
                <a:tc>
                  <a:txBody>
                    <a:bodyPr/>
                    <a:lstStyle/>
                    <a:p>
                      <a:pPr marL="0" marR="0">
                        <a:lnSpc>
                          <a:spcPct val="115000"/>
                        </a:lnSpc>
                        <a:spcBef>
                          <a:spcPts val="0"/>
                        </a:spcBef>
                        <a:spcAft>
                          <a:spcPts val="0"/>
                        </a:spcAft>
                      </a:pPr>
                      <a:r>
                        <a:rPr lang="en-US" sz="1400" b="1">
                          <a:solidFill>
                            <a:srgbClr val="943634"/>
                          </a:solidFill>
                          <a:latin typeface="Times New Roman" pitchFamily="18" charset="0"/>
                          <a:ea typeface="Calibri"/>
                          <a:cs typeface="Times New Roman" pitchFamily="18" charset="0"/>
                        </a:rPr>
                        <a:t>Număr</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solidFill>
                      <a:srgbClr val="EFD3D2"/>
                    </a:solidFill>
                  </a:tcPr>
                </a:tc>
                <a:tc>
                  <a:txBody>
                    <a:bodyPr/>
                    <a:lstStyle/>
                    <a:p>
                      <a:pPr marL="0" marR="0">
                        <a:lnSpc>
                          <a:spcPct val="115000"/>
                        </a:lnSpc>
                        <a:spcBef>
                          <a:spcPts val="0"/>
                        </a:spcBef>
                        <a:spcAft>
                          <a:spcPts val="0"/>
                        </a:spcAft>
                      </a:pPr>
                      <a:r>
                        <a:rPr lang="en-US" sz="1400" b="1">
                          <a:solidFill>
                            <a:srgbClr val="943634"/>
                          </a:solidFill>
                          <a:latin typeface="Times New Roman" pitchFamily="18" charset="0"/>
                          <a:ea typeface="Calibri"/>
                          <a:cs typeface="Times New Roman" pitchFamily="18" charset="0"/>
                        </a:rPr>
                        <a:t>La 1000 femei</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solidFill>
                      <a:srgbClr val="EFD3D2"/>
                    </a:solidFill>
                  </a:tcPr>
                </a:tc>
                <a:tc>
                  <a:txBody>
                    <a:bodyPr/>
                    <a:lstStyle/>
                    <a:p>
                      <a:pPr marL="0" marR="0">
                        <a:lnSpc>
                          <a:spcPct val="115000"/>
                        </a:lnSpc>
                        <a:spcBef>
                          <a:spcPts val="0"/>
                        </a:spcBef>
                        <a:spcAft>
                          <a:spcPts val="0"/>
                        </a:spcAft>
                      </a:pPr>
                      <a:r>
                        <a:rPr lang="en-US" sz="1400" b="1">
                          <a:solidFill>
                            <a:srgbClr val="943634"/>
                          </a:solidFill>
                          <a:latin typeface="Times New Roman" pitchFamily="18" charset="0"/>
                          <a:ea typeface="Calibri"/>
                          <a:cs typeface="Times New Roman" pitchFamily="18" charset="0"/>
                        </a:rPr>
                        <a:t>La 1000 născuți-vii</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solidFill>
                      <a:srgbClr val="EFD3D2"/>
                    </a:solidFill>
                  </a:tcPr>
                </a:tc>
              </a:tr>
              <a:tr h="0">
                <a:tc>
                  <a:txBody>
                    <a:bodyPr/>
                    <a:lstStyle/>
                    <a:p>
                      <a:pPr marL="0" marR="0">
                        <a:lnSpc>
                          <a:spcPct val="115000"/>
                        </a:lnSpc>
                        <a:spcBef>
                          <a:spcPts val="0"/>
                        </a:spcBef>
                        <a:spcAft>
                          <a:spcPts val="0"/>
                        </a:spcAft>
                      </a:pPr>
                      <a:r>
                        <a:rPr lang="en-US" sz="1400" b="1">
                          <a:solidFill>
                            <a:srgbClr val="943634"/>
                          </a:solidFill>
                          <a:latin typeface="Times New Roman" pitchFamily="18" charset="0"/>
                          <a:ea typeface="Calibri"/>
                          <a:cs typeface="Times New Roman" pitchFamily="18" charset="0"/>
                        </a:rPr>
                        <a:t>Total</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r">
                        <a:lnSpc>
                          <a:spcPct val="115000"/>
                        </a:lnSpc>
                        <a:spcBef>
                          <a:spcPts val="0"/>
                        </a:spcBef>
                        <a:spcAft>
                          <a:spcPts val="0"/>
                        </a:spcAft>
                      </a:pPr>
                      <a:r>
                        <a:rPr lang="en-US" sz="1400">
                          <a:solidFill>
                            <a:srgbClr val="943634"/>
                          </a:solidFill>
                          <a:latin typeface="Times New Roman" pitchFamily="18" charset="0"/>
                          <a:ea typeface="Calibri"/>
                          <a:cs typeface="Times New Roman" pitchFamily="18" charset="0"/>
                        </a:rPr>
                        <a:t>85742</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r">
                        <a:lnSpc>
                          <a:spcPct val="115000"/>
                        </a:lnSpc>
                        <a:spcBef>
                          <a:spcPts val="0"/>
                        </a:spcBef>
                        <a:spcAft>
                          <a:spcPts val="0"/>
                        </a:spcAft>
                      </a:pPr>
                      <a:r>
                        <a:rPr lang="en-US" sz="1400">
                          <a:solidFill>
                            <a:srgbClr val="943634"/>
                          </a:solidFill>
                          <a:latin typeface="Times New Roman" pitchFamily="18" charset="0"/>
                          <a:ea typeface="Calibri"/>
                          <a:cs typeface="Times New Roman" pitchFamily="18" charset="0"/>
                        </a:rPr>
                        <a:t>16,1</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r">
                        <a:lnSpc>
                          <a:spcPct val="115000"/>
                        </a:lnSpc>
                        <a:spcBef>
                          <a:spcPts val="0"/>
                        </a:spcBef>
                        <a:spcAft>
                          <a:spcPts val="0"/>
                        </a:spcAft>
                      </a:pPr>
                      <a:r>
                        <a:rPr lang="en-US" sz="1400" dirty="0">
                          <a:solidFill>
                            <a:srgbClr val="943634"/>
                          </a:solidFill>
                          <a:latin typeface="Times New Roman" pitchFamily="18" charset="0"/>
                          <a:ea typeface="Calibri"/>
                          <a:cs typeface="Times New Roman" pitchFamily="18" charset="0"/>
                        </a:rPr>
                        <a:t>434,2</a:t>
                      </a:r>
                      <a:endParaRPr lang="en-US" sz="1400" dirty="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r">
                        <a:lnSpc>
                          <a:spcPct val="115000"/>
                        </a:lnSpc>
                        <a:spcBef>
                          <a:spcPts val="0"/>
                        </a:spcBef>
                        <a:spcAft>
                          <a:spcPts val="0"/>
                        </a:spcAft>
                      </a:pPr>
                      <a:r>
                        <a:rPr lang="en-US" sz="1400" dirty="0">
                          <a:solidFill>
                            <a:srgbClr val="943634"/>
                          </a:solidFill>
                          <a:latin typeface="Times New Roman" pitchFamily="18" charset="0"/>
                          <a:ea typeface="Calibri"/>
                          <a:cs typeface="Times New Roman" pitchFamily="18" charset="0"/>
                        </a:rPr>
                        <a:t>77806</a:t>
                      </a:r>
                      <a:endParaRPr lang="en-US" sz="1400" dirty="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r">
                        <a:lnSpc>
                          <a:spcPct val="115000"/>
                        </a:lnSpc>
                        <a:spcBef>
                          <a:spcPts val="0"/>
                        </a:spcBef>
                        <a:spcAft>
                          <a:spcPts val="0"/>
                        </a:spcAft>
                      </a:pPr>
                      <a:r>
                        <a:rPr lang="en-US" sz="1400">
                          <a:solidFill>
                            <a:srgbClr val="943634"/>
                          </a:solidFill>
                          <a:latin typeface="Times New Roman" pitchFamily="18" charset="0"/>
                          <a:ea typeface="Calibri"/>
                          <a:cs typeface="Times New Roman" pitchFamily="18" charset="0"/>
                        </a:rPr>
                        <a:t>16,7</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r">
                        <a:lnSpc>
                          <a:spcPct val="115000"/>
                        </a:lnSpc>
                        <a:spcBef>
                          <a:spcPts val="0"/>
                        </a:spcBef>
                        <a:spcAft>
                          <a:spcPts val="0"/>
                        </a:spcAft>
                      </a:pPr>
                      <a:r>
                        <a:rPr lang="en-US" sz="1400">
                          <a:solidFill>
                            <a:srgbClr val="943634"/>
                          </a:solidFill>
                          <a:latin typeface="Times New Roman" pitchFamily="18" charset="0"/>
                          <a:ea typeface="Calibri"/>
                          <a:cs typeface="Times New Roman" pitchFamily="18" charset="0"/>
                        </a:rPr>
                        <a:t>404</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r">
                        <a:lnSpc>
                          <a:spcPct val="115000"/>
                        </a:lnSpc>
                        <a:spcBef>
                          <a:spcPts val="0"/>
                        </a:spcBef>
                        <a:spcAft>
                          <a:spcPts val="0"/>
                        </a:spcAft>
                      </a:pPr>
                      <a:r>
                        <a:rPr lang="en-US" sz="1400" b="1" u="sng">
                          <a:solidFill>
                            <a:srgbClr val="943634"/>
                          </a:solidFill>
                          <a:latin typeface="Times New Roman" pitchFamily="18" charset="0"/>
                          <a:ea typeface="Calibri"/>
                          <a:cs typeface="Times New Roman" pitchFamily="18" charset="0"/>
                        </a:rPr>
                        <a:t>70447</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r">
                        <a:lnSpc>
                          <a:spcPct val="115000"/>
                        </a:lnSpc>
                        <a:spcBef>
                          <a:spcPts val="0"/>
                        </a:spcBef>
                        <a:spcAft>
                          <a:spcPts val="0"/>
                        </a:spcAft>
                      </a:pPr>
                      <a:r>
                        <a:rPr lang="en-US" sz="1400" b="1" u="sng">
                          <a:solidFill>
                            <a:srgbClr val="943634"/>
                          </a:solidFill>
                          <a:latin typeface="Times New Roman" pitchFamily="18" charset="0"/>
                          <a:ea typeface="Calibri"/>
                          <a:cs typeface="Times New Roman" pitchFamily="18" charset="0"/>
                        </a:rPr>
                        <a:t>12,6</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r">
                        <a:lnSpc>
                          <a:spcPct val="115000"/>
                        </a:lnSpc>
                        <a:spcBef>
                          <a:spcPts val="0"/>
                        </a:spcBef>
                        <a:spcAft>
                          <a:spcPts val="0"/>
                        </a:spcAft>
                      </a:pPr>
                      <a:r>
                        <a:rPr lang="en-US" sz="1400" b="1" u="sng">
                          <a:solidFill>
                            <a:srgbClr val="943634"/>
                          </a:solidFill>
                          <a:latin typeface="Times New Roman" pitchFamily="18" charset="0"/>
                          <a:ea typeface="Calibri"/>
                          <a:cs typeface="Times New Roman" pitchFamily="18" charset="0"/>
                        </a:rPr>
                        <a:t>377,3</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tcPr>
                </a:tc>
              </a:tr>
              <a:tr h="0">
                <a:tc>
                  <a:txBody>
                    <a:bodyPr/>
                    <a:lstStyle/>
                    <a:p>
                      <a:pPr marL="0" marR="0">
                        <a:lnSpc>
                          <a:spcPct val="115000"/>
                        </a:lnSpc>
                        <a:spcBef>
                          <a:spcPts val="0"/>
                        </a:spcBef>
                        <a:spcAft>
                          <a:spcPts val="0"/>
                        </a:spcAft>
                      </a:pPr>
                      <a:r>
                        <a:rPr lang="en-US" sz="1400" b="1">
                          <a:solidFill>
                            <a:srgbClr val="943634"/>
                          </a:solidFill>
                          <a:latin typeface="Times New Roman" pitchFamily="18" charset="0"/>
                          <a:ea typeface="Calibri"/>
                          <a:cs typeface="Times New Roman" pitchFamily="18" charset="0"/>
                        </a:rPr>
                        <a:t>15-19 ani</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solidFill>
                      <a:srgbClr val="EFD3D2"/>
                    </a:solidFill>
                  </a:tcPr>
                </a:tc>
                <a:tc>
                  <a:txBody>
                    <a:bodyPr/>
                    <a:lstStyle/>
                    <a:p>
                      <a:pPr marL="0" marR="0" algn="r">
                        <a:lnSpc>
                          <a:spcPct val="115000"/>
                        </a:lnSpc>
                        <a:spcBef>
                          <a:spcPts val="0"/>
                        </a:spcBef>
                        <a:spcAft>
                          <a:spcPts val="0"/>
                        </a:spcAft>
                      </a:pPr>
                      <a:r>
                        <a:rPr lang="en-US" sz="1400">
                          <a:solidFill>
                            <a:srgbClr val="943634"/>
                          </a:solidFill>
                          <a:latin typeface="Times New Roman" pitchFamily="18" charset="0"/>
                          <a:ea typeface="Calibri"/>
                          <a:cs typeface="Times New Roman" pitchFamily="18" charset="0"/>
                        </a:rPr>
                        <a:t>7611</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solidFill>
                      <a:srgbClr val="EFD3D2"/>
                    </a:solidFill>
                  </a:tcPr>
                </a:tc>
                <a:tc>
                  <a:txBody>
                    <a:bodyPr/>
                    <a:lstStyle/>
                    <a:p>
                      <a:pPr marL="0" marR="0" algn="r">
                        <a:lnSpc>
                          <a:spcPct val="115000"/>
                        </a:lnSpc>
                        <a:spcBef>
                          <a:spcPts val="0"/>
                        </a:spcBef>
                        <a:spcAft>
                          <a:spcPts val="0"/>
                        </a:spcAft>
                      </a:pPr>
                      <a:r>
                        <a:rPr lang="en-US" sz="1400">
                          <a:solidFill>
                            <a:srgbClr val="943634"/>
                          </a:solidFill>
                          <a:latin typeface="Times New Roman" pitchFamily="18" charset="0"/>
                          <a:ea typeface="Calibri"/>
                          <a:cs typeface="Times New Roman" pitchFamily="18" charset="0"/>
                        </a:rPr>
                        <a:t>13,5</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solidFill>
                      <a:srgbClr val="EFD3D2"/>
                    </a:solidFill>
                  </a:tcPr>
                </a:tc>
                <a:tc>
                  <a:txBody>
                    <a:bodyPr/>
                    <a:lstStyle/>
                    <a:p>
                      <a:pPr marL="0" marR="0" algn="r">
                        <a:lnSpc>
                          <a:spcPct val="115000"/>
                        </a:lnSpc>
                        <a:spcBef>
                          <a:spcPts val="0"/>
                        </a:spcBef>
                        <a:spcAft>
                          <a:spcPts val="0"/>
                        </a:spcAft>
                      </a:pPr>
                      <a:r>
                        <a:rPr lang="en-US" sz="1400" dirty="0">
                          <a:solidFill>
                            <a:srgbClr val="943634"/>
                          </a:solidFill>
                          <a:latin typeface="Times New Roman" pitchFamily="18" charset="0"/>
                          <a:ea typeface="Calibri"/>
                          <a:cs typeface="Times New Roman" pitchFamily="18" charset="0"/>
                        </a:rPr>
                        <a:t>397,6</a:t>
                      </a:r>
                      <a:endParaRPr lang="en-US" sz="1400" dirty="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solidFill>
                      <a:srgbClr val="EFD3D2"/>
                    </a:solidFill>
                  </a:tcPr>
                </a:tc>
                <a:tc>
                  <a:txBody>
                    <a:bodyPr/>
                    <a:lstStyle/>
                    <a:p>
                      <a:pPr marL="0" marR="0" algn="r">
                        <a:lnSpc>
                          <a:spcPct val="115000"/>
                        </a:lnSpc>
                        <a:spcBef>
                          <a:spcPts val="0"/>
                        </a:spcBef>
                        <a:spcAft>
                          <a:spcPts val="0"/>
                        </a:spcAft>
                      </a:pPr>
                      <a:r>
                        <a:rPr lang="en-US" sz="1400" dirty="0">
                          <a:solidFill>
                            <a:srgbClr val="943634"/>
                          </a:solidFill>
                          <a:latin typeface="Times New Roman" pitchFamily="18" charset="0"/>
                          <a:ea typeface="Calibri"/>
                          <a:cs typeface="Times New Roman" pitchFamily="18" charset="0"/>
                        </a:rPr>
                        <a:t>7287</a:t>
                      </a:r>
                      <a:endParaRPr lang="en-US" sz="1400" dirty="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solidFill>
                      <a:srgbClr val="EFD3D2"/>
                    </a:solidFill>
                  </a:tcPr>
                </a:tc>
                <a:tc>
                  <a:txBody>
                    <a:bodyPr/>
                    <a:lstStyle/>
                    <a:p>
                      <a:pPr marL="0" marR="0" algn="r">
                        <a:lnSpc>
                          <a:spcPct val="115000"/>
                        </a:lnSpc>
                        <a:spcBef>
                          <a:spcPts val="0"/>
                        </a:spcBef>
                        <a:spcAft>
                          <a:spcPts val="0"/>
                        </a:spcAft>
                      </a:pPr>
                      <a:r>
                        <a:rPr lang="en-US" sz="1400" dirty="0">
                          <a:solidFill>
                            <a:srgbClr val="943634"/>
                          </a:solidFill>
                          <a:latin typeface="Times New Roman" pitchFamily="18" charset="0"/>
                          <a:ea typeface="Calibri"/>
                          <a:cs typeface="Times New Roman" pitchFamily="18" charset="0"/>
                        </a:rPr>
                        <a:t>13,8</a:t>
                      </a:r>
                      <a:endParaRPr lang="en-US" sz="1400" dirty="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solidFill>
                      <a:srgbClr val="EFD3D2"/>
                    </a:solidFill>
                  </a:tcPr>
                </a:tc>
                <a:tc>
                  <a:txBody>
                    <a:bodyPr/>
                    <a:lstStyle/>
                    <a:p>
                      <a:pPr marL="0" marR="0" algn="r">
                        <a:lnSpc>
                          <a:spcPct val="115000"/>
                        </a:lnSpc>
                        <a:spcBef>
                          <a:spcPts val="0"/>
                        </a:spcBef>
                        <a:spcAft>
                          <a:spcPts val="0"/>
                        </a:spcAft>
                      </a:pPr>
                      <a:r>
                        <a:rPr lang="en-US" sz="1400">
                          <a:solidFill>
                            <a:srgbClr val="943634"/>
                          </a:solidFill>
                          <a:latin typeface="Times New Roman" pitchFamily="18" charset="0"/>
                          <a:ea typeface="Calibri"/>
                          <a:cs typeface="Times New Roman" pitchFamily="18" charset="0"/>
                        </a:rPr>
                        <a:t>390,2</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solidFill>
                      <a:srgbClr val="EFD3D2"/>
                    </a:solidFill>
                  </a:tcPr>
                </a:tc>
                <a:tc>
                  <a:txBody>
                    <a:bodyPr/>
                    <a:lstStyle/>
                    <a:p>
                      <a:pPr marL="0" marR="0" algn="r">
                        <a:lnSpc>
                          <a:spcPct val="115000"/>
                        </a:lnSpc>
                        <a:spcBef>
                          <a:spcPts val="0"/>
                        </a:spcBef>
                        <a:spcAft>
                          <a:spcPts val="0"/>
                        </a:spcAft>
                      </a:pPr>
                      <a:r>
                        <a:rPr lang="en-US" sz="1400" b="1" u="sng">
                          <a:solidFill>
                            <a:srgbClr val="943634"/>
                          </a:solidFill>
                          <a:latin typeface="Times New Roman" pitchFamily="18" charset="0"/>
                          <a:ea typeface="Calibri"/>
                          <a:cs typeface="Times New Roman" pitchFamily="18" charset="0"/>
                        </a:rPr>
                        <a:t>6431</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solidFill>
                      <a:srgbClr val="EFD3D2"/>
                    </a:solidFill>
                  </a:tcPr>
                </a:tc>
                <a:tc>
                  <a:txBody>
                    <a:bodyPr/>
                    <a:lstStyle/>
                    <a:p>
                      <a:pPr marL="0" marR="0" algn="r">
                        <a:lnSpc>
                          <a:spcPct val="115000"/>
                        </a:lnSpc>
                        <a:spcBef>
                          <a:spcPts val="0"/>
                        </a:spcBef>
                        <a:spcAft>
                          <a:spcPts val="0"/>
                        </a:spcAft>
                      </a:pPr>
                      <a:r>
                        <a:rPr lang="en-US" sz="1400" b="1" u="sng">
                          <a:solidFill>
                            <a:srgbClr val="943634"/>
                          </a:solidFill>
                          <a:latin typeface="Times New Roman" pitchFamily="18" charset="0"/>
                          <a:ea typeface="Calibri"/>
                          <a:cs typeface="Times New Roman" pitchFamily="18" charset="0"/>
                        </a:rPr>
                        <a:t>11,4</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solidFill>
                      <a:srgbClr val="EFD3D2"/>
                    </a:solidFill>
                  </a:tcPr>
                </a:tc>
                <a:tc>
                  <a:txBody>
                    <a:bodyPr/>
                    <a:lstStyle/>
                    <a:p>
                      <a:pPr marL="0" marR="0" algn="r">
                        <a:lnSpc>
                          <a:spcPct val="115000"/>
                        </a:lnSpc>
                        <a:spcBef>
                          <a:spcPts val="0"/>
                        </a:spcBef>
                        <a:spcAft>
                          <a:spcPts val="0"/>
                        </a:spcAft>
                      </a:pPr>
                      <a:r>
                        <a:rPr lang="en-US" sz="1400" b="1" u="sng">
                          <a:solidFill>
                            <a:srgbClr val="943634"/>
                          </a:solidFill>
                          <a:latin typeface="Times New Roman" pitchFamily="18" charset="0"/>
                          <a:ea typeface="Calibri"/>
                          <a:cs typeface="Times New Roman" pitchFamily="18" charset="0"/>
                        </a:rPr>
                        <a:t>363,3</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solidFill>
                      <a:srgbClr val="EFD3D2"/>
                    </a:solidFill>
                  </a:tcPr>
                </a:tc>
              </a:tr>
              <a:tr h="0">
                <a:tc>
                  <a:txBody>
                    <a:bodyPr/>
                    <a:lstStyle/>
                    <a:p>
                      <a:pPr marL="0" marR="0">
                        <a:lnSpc>
                          <a:spcPct val="115000"/>
                        </a:lnSpc>
                        <a:spcBef>
                          <a:spcPts val="0"/>
                        </a:spcBef>
                        <a:spcAft>
                          <a:spcPts val="0"/>
                        </a:spcAft>
                      </a:pPr>
                      <a:r>
                        <a:rPr lang="en-US" sz="1400" b="1">
                          <a:solidFill>
                            <a:srgbClr val="943634"/>
                          </a:solidFill>
                          <a:latin typeface="Times New Roman" pitchFamily="18" charset="0"/>
                          <a:ea typeface="Calibri"/>
                          <a:cs typeface="Times New Roman" pitchFamily="18" charset="0"/>
                        </a:rPr>
                        <a:t>20-24 ani</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r">
                        <a:lnSpc>
                          <a:spcPct val="115000"/>
                        </a:lnSpc>
                        <a:spcBef>
                          <a:spcPts val="0"/>
                        </a:spcBef>
                        <a:spcAft>
                          <a:spcPts val="0"/>
                        </a:spcAft>
                      </a:pPr>
                      <a:r>
                        <a:rPr lang="en-US" sz="1400">
                          <a:solidFill>
                            <a:srgbClr val="943634"/>
                          </a:solidFill>
                          <a:latin typeface="Times New Roman" pitchFamily="18" charset="0"/>
                          <a:ea typeface="Calibri"/>
                          <a:cs typeface="Times New Roman" pitchFamily="18" charset="0"/>
                        </a:rPr>
                        <a:t>17392</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r">
                        <a:lnSpc>
                          <a:spcPct val="115000"/>
                        </a:lnSpc>
                        <a:spcBef>
                          <a:spcPts val="0"/>
                        </a:spcBef>
                        <a:spcAft>
                          <a:spcPts val="0"/>
                        </a:spcAft>
                      </a:pPr>
                      <a:r>
                        <a:rPr lang="en-US" sz="1400" dirty="0">
                          <a:solidFill>
                            <a:srgbClr val="943634"/>
                          </a:solidFill>
                          <a:latin typeface="Times New Roman" pitchFamily="18" charset="0"/>
                          <a:ea typeface="Calibri"/>
                          <a:cs typeface="Times New Roman" pitchFamily="18" charset="0"/>
                        </a:rPr>
                        <a:t>22,4</a:t>
                      </a:r>
                      <a:endParaRPr lang="en-US" sz="1400" dirty="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r">
                        <a:lnSpc>
                          <a:spcPct val="115000"/>
                        </a:lnSpc>
                        <a:spcBef>
                          <a:spcPts val="0"/>
                        </a:spcBef>
                        <a:spcAft>
                          <a:spcPts val="0"/>
                        </a:spcAft>
                      </a:pPr>
                      <a:r>
                        <a:rPr lang="en-US" sz="1400">
                          <a:solidFill>
                            <a:srgbClr val="943634"/>
                          </a:solidFill>
                          <a:latin typeface="Times New Roman" pitchFamily="18" charset="0"/>
                          <a:ea typeface="Calibri"/>
                          <a:cs typeface="Times New Roman" pitchFamily="18" charset="0"/>
                        </a:rPr>
                        <a:t>395,5</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r">
                        <a:lnSpc>
                          <a:spcPct val="115000"/>
                        </a:lnSpc>
                        <a:spcBef>
                          <a:spcPts val="0"/>
                        </a:spcBef>
                        <a:spcAft>
                          <a:spcPts val="0"/>
                        </a:spcAft>
                      </a:pPr>
                      <a:r>
                        <a:rPr lang="en-US" sz="1400" dirty="0">
                          <a:solidFill>
                            <a:srgbClr val="943634"/>
                          </a:solidFill>
                          <a:latin typeface="Times New Roman" pitchFamily="18" charset="0"/>
                          <a:ea typeface="Calibri"/>
                          <a:cs typeface="Times New Roman" pitchFamily="18" charset="0"/>
                        </a:rPr>
                        <a:t>15317</a:t>
                      </a:r>
                      <a:endParaRPr lang="en-US" sz="1400" dirty="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r">
                        <a:lnSpc>
                          <a:spcPct val="115000"/>
                        </a:lnSpc>
                        <a:spcBef>
                          <a:spcPts val="0"/>
                        </a:spcBef>
                        <a:spcAft>
                          <a:spcPts val="0"/>
                        </a:spcAft>
                      </a:pPr>
                      <a:r>
                        <a:rPr lang="en-US" sz="1400">
                          <a:solidFill>
                            <a:srgbClr val="943634"/>
                          </a:solidFill>
                          <a:latin typeface="Times New Roman" pitchFamily="18" charset="0"/>
                          <a:ea typeface="Calibri"/>
                          <a:cs typeface="Times New Roman" pitchFamily="18" charset="0"/>
                        </a:rPr>
                        <a:t>27,4</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r">
                        <a:lnSpc>
                          <a:spcPct val="115000"/>
                        </a:lnSpc>
                        <a:spcBef>
                          <a:spcPts val="0"/>
                        </a:spcBef>
                        <a:spcAft>
                          <a:spcPts val="0"/>
                        </a:spcAft>
                      </a:pPr>
                      <a:r>
                        <a:rPr lang="en-US" sz="1400" dirty="0">
                          <a:solidFill>
                            <a:srgbClr val="943634"/>
                          </a:solidFill>
                          <a:latin typeface="Times New Roman" pitchFamily="18" charset="0"/>
                          <a:ea typeface="Calibri"/>
                          <a:cs typeface="Times New Roman" pitchFamily="18" charset="0"/>
                        </a:rPr>
                        <a:t>391</a:t>
                      </a:r>
                      <a:endParaRPr lang="en-US" sz="1400" dirty="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r">
                        <a:lnSpc>
                          <a:spcPct val="115000"/>
                        </a:lnSpc>
                        <a:spcBef>
                          <a:spcPts val="0"/>
                        </a:spcBef>
                        <a:spcAft>
                          <a:spcPts val="0"/>
                        </a:spcAft>
                      </a:pPr>
                      <a:r>
                        <a:rPr lang="en-US" sz="1400" b="1" u="sng">
                          <a:solidFill>
                            <a:srgbClr val="943634"/>
                          </a:solidFill>
                          <a:latin typeface="Times New Roman" pitchFamily="18" charset="0"/>
                          <a:ea typeface="Calibri"/>
                          <a:cs typeface="Times New Roman" pitchFamily="18" charset="0"/>
                        </a:rPr>
                        <a:t>13216</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r">
                        <a:lnSpc>
                          <a:spcPct val="115000"/>
                        </a:lnSpc>
                        <a:spcBef>
                          <a:spcPts val="0"/>
                        </a:spcBef>
                        <a:spcAft>
                          <a:spcPts val="0"/>
                        </a:spcAft>
                      </a:pPr>
                      <a:r>
                        <a:rPr lang="en-US" sz="1400" b="1" u="sng">
                          <a:solidFill>
                            <a:srgbClr val="943634"/>
                          </a:solidFill>
                          <a:latin typeface="Times New Roman" pitchFamily="18" charset="0"/>
                          <a:ea typeface="Calibri"/>
                          <a:cs typeface="Times New Roman" pitchFamily="18" charset="0"/>
                        </a:rPr>
                        <a:t>21,6</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r">
                        <a:lnSpc>
                          <a:spcPct val="115000"/>
                        </a:lnSpc>
                        <a:spcBef>
                          <a:spcPts val="0"/>
                        </a:spcBef>
                        <a:spcAft>
                          <a:spcPts val="0"/>
                        </a:spcAft>
                      </a:pPr>
                      <a:r>
                        <a:rPr lang="en-US" sz="1400" b="1" u="sng">
                          <a:solidFill>
                            <a:srgbClr val="943634"/>
                          </a:solidFill>
                          <a:latin typeface="Times New Roman" pitchFamily="18" charset="0"/>
                          <a:ea typeface="Calibri"/>
                          <a:cs typeface="Times New Roman" pitchFamily="18" charset="0"/>
                        </a:rPr>
                        <a:t>369,1</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tcPr>
                </a:tc>
              </a:tr>
              <a:tr h="0">
                <a:tc>
                  <a:txBody>
                    <a:bodyPr/>
                    <a:lstStyle/>
                    <a:p>
                      <a:pPr marL="0" marR="0">
                        <a:lnSpc>
                          <a:spcPct val="115000"/>
                        </a:lnSpc>
                        <a:spcBef>
                          <a:spcPts val="0"/>
                        </a:spcBef>
                        <a:spcAft>
                          <a:spcPts val="0"/>
                        </a:spcAft>
                      </a:pPr>
                      <a:r>
                        <a:rPr lang="en-US" sz="1400" b="1">
                          <a:solidFill>
                            <a:srgbClr val="943634"/>
                          </a:solidFill>
                          <a:latin typeface="Times New Roman" pitchFamily="18" charset="0"/>
                          <a:ea typeface="Calibri"/>
                          <a:cs typeface="Times New Roman" pitchFamily="18" charset="0"/>
                        </a:rPr>
                        <a:t>25-29 ani</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solidFill>
                      <a:srgbClr val="EFD3D2"/>
                    </a:solidFill>
                  </a:tcPr>
                </a:tc>
                <a:tc>
                  <a:txBody>
                    <a:bodyPr/>
                    <a:lstStyle/>
                    <a:p>
                      <a:pPr marL="0" marR="0" algn="r">
                        <a:lnSpc>
                          <a:spcPct val="115000"/>
                        </a:lnSpc>
                        <a:spcBef>
                          <a:spcPts val="0"/>
                        </a:spcBef>
                        <a:spcAft>
                          <a:spcPts val="0"/>
                        </a:spcAft>
                      </a:pPr>
                      <a:r>
                        <a:rPr lang="en-US" sz="1400">
                          <a:solidFill>
                            <a:srgbClr val="943634"/>
                          </a:solidFill>
                          <a:latin typeface="Times New Roman" pitchFamily="18" charset="0"/>
                          <a:ea typeface="Calibri"/>
                          <a:cs typeface="Times New Roman" pitchFamily="18" charset="0"/>
                        </a:rPr>
                        <a:t>20523</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solidFill>
                      <a:srgbClr val="EFD3D2"/>
                    </a:solidFill>
                  </a:tcPr>
                </a:tc>
                <a:tc>
                  <a:txBody>
                    <a:bodyPr/>
                    <a:lstStyle/>
                    <a:p>
                      <a:pPr marL="0" marR="0" algn="r">
                        <a:lnSpc>
                          <a:spcPct val="115000"/>
                        </a:lnSpc>
                        <a:spcBef>
                          <a:spcPts val="0"/>
                        </a:spcBef>
                        <a:spcAft>
                          <a:spcPts val="0"/>
                        </a:spcAft>
                      </a:pPr>
                      <a:r>
                        <a:rPr lang="en-US" sz="1400">
                          <a:solidFill>
                            <a:srgbClr val="943634"/>
                          </a:solidFill>
                          <a:latin typeface="Times New Roman" pitchFamily="18" charset="0"/>
                          <a:ea typeface="Calibri"/>
                          <a:cs typeface="Times New Roman" pitchFamily="18" charset="0"/>
                        </a:rPr>
                        <a:t>25,9</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solidFill>
                      <a:srgbClr val="EFD3D2"/>
                    </a:solidFill>
                  </a:tcPr>
                </a:tc>
                <a:tc>
                  <a:txBody>
                    <a:bodyPr/>
                    <a:lstStyle/>
                    <a:p>
                      <a:pPr marL="0" marR="0" algn="r">
                        <a:lnSpc>
                          <a:spcPct val="115000"/>
                        </a:lnSpc>
                        <a:spcBef>
                          <a:spcPts val="0"/>
                        </a:spcBef>
                        <a:spcAft>
                          <a:spcPts val="0"/>
                        </a:spcAft>
                      </a:pPr>
                      <a:r>
                        <a:rPr lang="en-US" sz="1400">
                          <a:solidFill>
                            <a:srgbClr val="943634"/>
                          </a:solidFill>
                          <a:latin typeface="Times New Roman" pitchFamily="18" charset="0"/>
                          <a:ea typeface="Calibri"/>
                          <a:cs typeface="Times New Roman" pitchFamily="18" charset="0"/>
                        </a:rPr>
                        <a:t>334,8</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solidFill>
                      <a:srgbClr val="EFD3D2"/>
                    </a:solidFill>
                  </a:tcPr>
                </a:tc>
                <a:tc>
                  <a:txBody>
                    <a:bodyPr/>
                    <a:lstStyle/>
                    <a:p>
                      <a:pPr marL="0" marR="0" algn="r">
                        <a:lnSpc>
                          <a:spcPct val="115000"/>
                        </a:lnSpc>
                        <a:spcBef>
                          <a:spcPts val="0"/>
                        </a:spcBef>
                        <a:spcAft>
                          <a:spcPts val="0"/>
                        </a:spcAft>
                      </a:pPr>
                      <a:r>
                        <a:rPr lang="en-US" sz="1400" dirty="0">
                          <a:solidFill>
                            <a:srgbClr val="943634"/>
                          </a:solidFill>
                          <a:latin typeface="Times New Roman" pitchFamily="18" charset="0"/>
                          <a:ea typeface="Calibri"/>
                          <a:cs typeface="Times New Roman" pitchFamily="18" charset="0"/>
                        </a:rPr>
                        <a:t>19210</a:t>
                      </a:r>
                      <a:endParaRPr lang="en-US" sz="1400" dirty="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solidFill>
                      <a:srgbClr val="EFD3D2"/>
                    </a:solidFill>
                  </a:tcPr>
                </a:tc>
                <a:tc>
                  <a:txBody>
                    <a:bodyPr/>
                    <a:lstStyle/>
                    <a:p>
                      <a:pPr marL="0" marR="0" algn="r">
                        <a:lnSpc>
                          <a:spcPct val="115000"/>
                        </a:lnSpc>
                        <a:spcBef>
                          <a:spcPts val="0"/>
                        </a:spcBef>
                        <a:spcAft>
                          <a:spcPts val="0"/>
                        </a:spcAft>
                      </a:pPr>
                      <a:r>
                        <a:rPr lang="en-US" sz="1400">
                          <a:solidFill>
                            <a:srgbClr val="943634"/>
                          </a:solidFill>
                          <a:latin typeface="Times New Roman" pitchFamily="18" charset="0"/>
                          <a:ea typeface="Calibri"/>
                          <a:cs typeface="Times New Roman" pitchFamily="18" charset="0"/>
                        </a:rPr>
                        <a:t>28,7</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solidFill>
                      <a:srgbClr val="EFD3D2"/>
                    </a:solidFill>
                  </a:tcPr>
                </a:tc>
                <a:tc>
                  <a:txBody>
                    <a:bodyPr/>
                    <a:lstStyle/>
                    <a:p>
                      <a:pPr marL="0" marR="0" algn="r">
                        <a:lnSpc>
                          <a:spcPct val="115000"/>
                        </a:lnSpc>
                        <a:spcBef>
                          <a:spcPts val="0"/>
                        </a:spcBef>
                        <a:spcAft>
                          <a:spcPts val="0"/>
                        </a:spcAft>
                      </a:pPr>
                      <a:r>
                        <a:rPr lang="en-US" sz="1400" dirty="0">
                          <a:solidFill>
                            <a:srgbClr val="943634"/>
                          </a:solidFill>
                          <a:latin typeface="Times New Roman" pitchFamily="18" charset="0"/>
                          <a:ea typeface="Calibri"/>
                          <a:cs typeface="Times New Roman" pitchFamily="18" charset="0"/>
                        </a:rPr>
                        <a:t>312,4</a:t>
                      </a:r>
                      <a:endParaRPr lang="en-US" sz="1400" dirty="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solidFill>
                      <a:srgbClr val="EFD3D2"/>
                    </a:solidFill>
                  </a:tcPr>
                </a:tc>
                <a:tc>
                  <a:txBody>
                    <a:bodyPr/>
                    <a:lstStyle/>
                    <a:p>
                      <a:pPr marL="0" marR="0" algn="r">
                        <a:lnSpc>
                          <a:spcPct val="115000"/>
                        </a:lnSpc>
                        <a:spcBef>
                          <a:spcPts val="0"/>
                        </a:spcBef>
                        <a:spcAft>
                          <a:spcPts val="0"/>
                        </a:spcAft>
                      </a:pPr>
                      <a:r>
                        <a:rPr lang="en-US" sz="1400" b="1" u="sng" dirty="0">
                          <a:solidFill>
                            <a:srgbClr val="943634"/>
                          </a:solidFill>
                          <a:latin typeface="Times New Roman" pitchFamily="18" charset="0"/>
                          <a:ea typeface="Calibri"/>
                          <a:cs typeface="Times New Roman" pitchFamily="18" charset="0"/>
                        </a:rPr>
                        <a:t>18153</a:t>
                      </a:r>
                      <a:endParaRPr lang="en-US" sz="1400" dirty="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solidFill>
                      <a:srgbClr val="EFD3D2"/>
                    </a:solidFill>
                  </a:tcPr>
                </a:tc>
                <a:tc>
                  <a:txBody>
                    <a:bodyPr/>
                    <a:lstStyle/>
                    <a:p>
                      <a:pPr marL="0" marR="0" algn="r">
                        <a:lnSpc>
                          <a:spcPct val="115000"/>
                        </a:lnSpc>
                        <a:spcBef>
                          <a:spcPts val="0"/>
                        </a:spcBef>
                        <a:spcAft>
                          <a:spcPts val="0"/>
                        </a:spcAft>
                      </a:pPr>
                      <a:r>
                        <a:rPr lang="en-US" sz="1400" b="1" u="sng">
                          <a:solidFill>
                            <a:srgbClr val="943634"/>
                          </a:solidFill>
                          <a:latin typeface="Times New Roman" pitchFamily="18" charset="0"/>
                          <a:ea typeface="Calibri"/>
                          <a:cs typeface="Times New Roman" pitchFamily="18" charset="0"/>
                        </a:rPr>
                        <a:t>20,8</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solidFill>
                      <a:srgbClr val="EFD3D2"/>
                    </a:solidFill>
                  </a:tcPr>
                </a:tc>
                <a:tc>
                  <a:txBody>
                    <a:bodyPr/>
                    <a:lstStyle/>
                    <a:p>
                      <a:pPr marL="0" marR="0" algn="r">
                        <a:lnSpc>
                          <a:spcPct val="115000"/>
                        </a:lnSpc>
                        <a:spcBef>
                          <a:spcPts val="0"/>
                        </a:spcBef>
                        <a:spcAft>
                          <a:spcPts val="0"/>
                        </a:spcAft>
                      </a:pPr>
                      <a:r>
                        <a:rPr lang="en-US" sz="1400" b="1" u="sng">
                          <a:solidFill>
                            <a:srgbClr val="943634"/>
                          </a:solidFill>
                          <a:latin typeface="Times New Roman" pitchFamily="18" charset="0"/>
                          <a:ea typeface="Calibri"/>
                          <a:cs typeface="Times New Roman" pitchFamily="18" charset="0"/>
                        </a:rPr>
                        <a:t>298,3</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solidFill>
                      <a:srgbClr val="EFD3D2"/>
                    </a:solidFill>
                  </a:tcPr>
                </a:tc>
              </a:tr>
              <a:tr h="0">
                <a:tc>
                  <a:txBody>
                    <a:bodyPr/>
                    <a:lstStyle/>
                    <a:p>
                      <a:pPr marL="0" marR="0">
                        <a:lnSpc>
                          <a:spcPct val="115000"/>
                        </a:lnSpc>
                        <a:spcBef>
                          <a:spcPts val="0"/>
                        </a:spcBef>
                        <a:spcAft>
                          <a:spcPts val="0"/>
                        </a:spcAft>
                      </a:pPr>
                      <a:r>
                        <a:rPr lang="en-US" sz="1400" b="1">
                          <a:solidFill>
                            <a:srgbClr val="943634"/>
                          </a:solidFill>
                          <a:latin typeface="Times New Roman" pitchFamily="18" charset="0"/>
                          <a:ea typeface="Calibri"/>
                          <a:cs typeface="Times New Roman" pitchFamily="18" charset="0"/>
                        </a:rPr>
                        <a:t>30-34 ani</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r">
                        <a:lnSpc>
                          <a:spcPct val="115000"/>
                        </a:lnSpc>
                        <a:spcBef>
                          <a:spcPts val="0"/>
                        </a:spcBef>
                        <a:spcAft>
                          <a:spcPts val="0"/>
                        </a:spcAft>
                      </a:pPr>
                      <a:r>
                        <a:rPr lang="en-US" sz="1400">
                          <a:solidFill>
                            <a:srgbClr val="943634"/>
                          </a:solidFill>
                          <a:latin typeface="Times New Roman" pitchFamily="18" charset="0"/>
                          <a:ea typeface="Calibri"/>
                          <a:cs typeface="Times New Roman" pitchFamily="18" charset="0"/>
                        </a:rPr>
                        <a:t>18584</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r">
                        <a:lnSpc>
                          <a:spcPct val="115000"/>
                        </a:lnSpc>
                        <a:spcBef>
                          <a:spcPts val="0"/>
                        </a:spcBef>
                        <a:spcAft>
                          <a:spcPts val="0"/>
                        </a:spcAft>
                      </a:pPr>
                      <a:r>
                        <a:rPr lang="en-US" sz="1400">
                          <a:solidFill>
                            <a:srgbClr val="943634"/>
                          </a:solidFill>
                          <a:latin typeface="Times New Roman" pitchFamily="18" charset="0"/>
                          <a:ea typeface="Calibri"/>
                          <a:cs typeface="Times New Roman" pitchFamily="18" charset="0"/>
                        </a:rPr>
                        <a:t>21,7</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r">
                        <a:lnSpc>
                          <a:spcPct val="115000"/>
                        </a:lnSpc>
                        <a:spcBef>
                          <a:spcPts val="0"/>
                        </a:spcBef>
                        <a:spcAft>
                          <a:spcPts val="0"/>
                        </a:spcAft>
                      </a:pPr>
                      <a:r>
                        <a:rPr lang="en-US" sz="1400">
                          <a:solidFill>
                            <a:srgbClr val="943634"/>
                          </a:solidFill>
                          <a:latin typeface="Times New Roman" pitchFamily="18" charset="0"/>
                          <a:ea typeface="Calibri"/>
                          <a:cs typeface="Times New Roman" pitchFamily="18" charset="0"/>
                        </a:rPr>
                        <a:t>394,8</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r">
                        <a:lnSpc>
                          <a:spcPct val="115000"/>
                        </a:lnSpc>
                        <a:spcBef>
                          <a:spcPts val="0"/>
                        </a:spcBef>
                        <a:spcAft>
                          <a:spcPts val="0"/>
                        </a:spcAft>
                      </a:pPr>
                      <a:r>
                        <a:rPr lang="en-US" sz="1400" dirty="0">
                          <a:solidFill>
                            <a:srgbClr val="943634"/>
                          </a:solidFill>
                          <a:latin typeface="Times New Roman" pitchFamily="18" charset="0"/>
                          <a:ea typeface="Calibri"/>
                          <a:cs typeface="Times New Roman" pitchFamily="18" charset="0"/>
                        </a:rPr>
                        <a:t>16656</a:t>
                      </a:r>
                      <a:endParaRPr lang="en-US" sz="1400" dirty="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r">
                        <a:lnSpc>
                          <a:spcPct val="115000"/>
                        </a:lnSpc>
                        <a:spcBef>
                          <a:spcPts val="0"/>
                        </a:spcBef>
                        <a:spcAft>
                          <a:spcPts val="0"/>
                        </a:spcAft>
                      </a:pPr>
                      <a:r>
                        <a:rPr lang="en-US" sz="1400">
                          <a:solidFill>
                            <a:srgbClr val="943634"/>
                          </a:solidFill>
                          <a:latin typeface="Times New Roman" pitchFamily="18" charset="0"/>
                          <a:ea typeface="Calibri"/>
                          <a:cs typeface="Times New Roman" pitchFamily="18" charset="0"/>
                        </a:rPr>
                        <a:t>25</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r">
                        <a:lnSpc>
                          <a:spcPct val="115000"/>
                        </a:lnSpc>
                        <a:spcBef>
                          <a:spcPts val="0"/>
                        </a:spcBef>
                        <a:spcAft>
                          <a:spcPts val="0"/>
                        </a:spcAft>
                      </a:pPr>
                      <a:r>
                        <a:rPr lang="en-US" sz="1400">
                          <a:solidFill>
                            <a:srgbClr val="943634"/>
                          </a:solidFill>
                          <a:latin typeface="Times New Roman" pitchFamily="18" charset="0"/>
                          <a:ea typeface="Calibri"/>
                          <a:cs typeface="Times New Roman" pitchFamily="18" charset="0"/>
                        </a:rPr>
                        <a:t>358</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r">
                        <a:lnSpc>
                          <a:spcPct val="115000"/>
                        </a:lnSpc>
                        <a:spcBef>
                          <a:spcPts val="0"/>
                        </a:spcBef>
                        <a:spcAft>
                          <a:spcPts val="0"/>
                        </a:spcAft>
                      </a:pPr>
                      <a:r>
                        <a:rPr lang="en-US" sz="1400" b="1" u="sng">
                          <a:solidFill>
                            <a:srgbClr val="943634"/>
                          </a:solidFill>
                          <a:latin typeface="Times New Roman" pitchFamily="18" charset="0"/>
                          <a:ea typeface="Calibri"/>
                          <a:cs typeface="Times New Roman" pitchFamily="18" charset="0"/>
                        </a:rPr>
                        <a:t>14808</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r">
                        <a:lnSpc>
                          <a:spcPct val="115000"/>
                        </a:lnSpc>
                        <a:spcBef>
                          <a:spcPts val="0"/>
                        </a:spcBef>
                        <a:spcAft>
                          <a:spcPts val="0"/>
                        </a:spcAft>
                      </a:pPr>
                      <a:r>
                        <a:rPr lang="en-US" sz="1400" b="1" u="sng" dirty="0">
                          <a:solidFill>
                            <a:srgbClr val="943634"/>
                          </a:solidFill>
                          <a:latin typeface="Times New Roman" pitchFamily="18" charset="0"/>
                          <a:ea typeface="Calibri"/>
                          <a:cs typeface="Times New Roman" pitchFamily="18" charset="0"/>
                        </a:rPr>
                        <a:t>18,1</a:t>
                      </a:r>
                      <a:endParaRPr lang="en-US" sz="1400" dirty="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r">
                        <a:lnSpc>
                          <a:spcPct val="115000"/>
                        </a:lnSpc>
                        <a:spcBef>
                          <a:spcPts val="0"/>
                        </a:spcBef>
                        <a:spcAft>
                          <a:spcPts val="0"/>
                        </a:spcAft>
                      </a:pPr>
                      <a:r>
                        <a:rPr lang="en-US" sz="1400" b="1" u="sng">
                          <a:solidFill>
                            <a:srgbClr val="943634"/>
                          </a:solidFill>
                          <a:latin typeface="Times New Roman" pitchFamily="18" charset="0"/>
                          <a:ea typeface="Calibri"/>
                          <a:cs typeface="Times New Roman" pitchFamily="18" charset="0"/>
                        </a:rPr>
                        <a:t>328</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tcPr>
                </a:tc>
              </a:tr>
              <a:tr h="0">
                <a:tc>
                  <a:txBody>
                    <a:bodyPr/>
                    <a:lstStyle/>
                    <a:p>
                      <a:pPr marL="0" marR="0">
                        <a:lnSpc>
                          <a:spcPct val="115000"/>
                        </a:lnSpc>
                        <a:spcBef>
                          <a:spcPts val="0"/>
                        </a:spcBef>
                        <a:spcAft>
                          <a:spcPts val="0"/>
                        </a:spcAft>
                      </a:pPr>
                      <a:r>
                        <a:rPr lang="en-US" sz="1400" b="1">
                          <a:solidFill>
                            <a:srgbClr val="943634"/>
                          </a:solidFill>
                          <a:latin typeface="Times New Roman" pitchFamily="18" charset="0"/>
                          <a:ea typeface="Calibri"/>
                          <a:cs typeface="Times New Roman" pitchFamily="18" charset="0"/>
                        </a:rPr>
                        <a:t>35-39 ani</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solidFill>
                      <a:srgbClr val="EFD3D2"/>
                    </a:solidFill>
                  </a:tcPr>
                </a:tc>
                <a:tc>
                  <a:txBody>
                    <a:bodyPr/>
                    <a:lstStyle/>
                    <a:p>
                      <a:pPr marL="0" marR="0" algn="r">
                        <a:lnSpc>
                          <a:spcPct val="115000"/>
                        </a:lnSpc>
                        <a:spcBef>
                          <a:spcPts val="0"/>
                        </a:spcBef>
                        <a:spcAft>
                          <a:spcPts val="0"/>
                        </a:spcAft>
                      </a:pPr>
                      <a:r>
                        <a:rPr lang="en-US" sz="1400">
                          <a:solidFill>
                            <a:srgbClr val="943634"/>
                          </a:solidFill>
                          <a:latin typeface="Times New Roman" pitchFamily="18" charset="0"/>
                          <a:ea typeface="Calibri"/>
                          <a:cs typeface="Times New Roman" pitchFamily="18" charset="0"/>
                        </a:rPr>
                        <a:t>15089</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solidFill>
                      <a:srgbClr val="EFD3D2"/>
                    </a:solidFill>
                  </a:tcPr>
                </a:tc>
                <a:tc>
                  <a:txBody>
                    <a:bodyPr/>
                    <a:lstStyle/>
                    <a:p>
                      <a:pPr marL="0" marR="0" algn="r">
                        <a:lnSpc>
                          <a:spcPct val="115000"/>
                        </a:lnSpc>
                        <a:spcBef>
                          <a:spcPts val="0"/>
                        </a:spcBef>
                        <a:spcAft>
                          <a:spcPts val="0"/>
                        </a:spcAft>
                      </a:pPr>
                      <a:r>
                        <a:rPr lang="en-US" sz="1400">
                          <a:solidFill>
                            <a:srgbClr val="943634"/>
                          </a:solidFill>
                          <a:latin typeface="Times New Roman" pitchFamily="18" charset="0"/>
                          <a:ea typeface="Calibri"/>
                          <a:cs typeface="Times New Roman" pitchFamily="18" charset="0"/>
                        </a:rPr>
                        <a:t>18,3</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solidFill>
                      <a:srgbClr val="EFD3D2"/>
                    </a:solidFill>
                  </a:tcPr>
                </a:tc>
                <a:tc>
                  <a:txBody>
                    <a:bodyPr/>
                    <a:lstStyle/>
                    <a:p>
                      <a:pPr marL="0" marR="0" algn="r">
                        <a:lnSpc>
                          <a:spcPct val="115000"/>
                        </a:lnSpc>
                        <a:spcBef>
                          <a:spcPts val="0"/>
                        </a:spcBef>
                        <a:spcAft>
                          <a:spcPts val="0"/>
                        </a:spcAft>
                      </a:pPr>
                      <a:r>
                        <a:rPr lang="en-US" sz="1400">
                          <a:solidFill>
                            <a:srgbClr val="943634"/>
                          </a:solidFill>
                          <a:latin typeface="Times New Roman" pitchFamily="18" charset="0"/>
                          <a:ea typeface="Calibri"/>
                          <a:cs typeface="Times New Roman" pitchFamily="18" charset="0"/>
                        </a:rPr>
                        <a:t>692,4</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solidFill>
                      <a:srgbClr val="EFD3D2"/>
                    </a:solidFill>
                  </a:tcPr>
                </a:tc>
                <a:tc>
                  <a:txBody>
                    <a:bodyPr/>
                    <a:lstStyle/>
                    <a:p>
                      <a:pPr marL="0" marR="0" algn="r">
                        <a:lnSpc>
                          <a:spcPct val="115000"/>
                        </a:lnSpc>
                        <a:spcBef>
                          <a:spcPts val="0"/>
                        </a:spcBef>
                        <a:spcAft>
                          <a:spcPts val="0"/>
                        </a:spcAft>
                      </a:pPr>
                      <a:r>
                        <a:rPr lang="en-US" sz="1400">
                          <a:solidFill>
                            <a:srgbClr val="943634"/>
                          </a:solidFill>
                          <a:latin typeface="Times New Roman" pitchFamily="18" charset="0"/>
                          <a:ea typeface="Calibri"/>
                          <a:cs typeface="Times New Roman" pitchFamily="18" charset="0"/>
                        </a:rPr>
                        <a:t>13533</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solidFill>
                      <a:srgbClr val="EFD3D2"/>
                    </a:solidFill>
                  </a:tcPr>
                </a:tc>
                <a:tc>
                  <a:txBody>
                    <a:bodyPr/>
                    <a:lstStyle/>
                    <a:p>
                      <a:pPr marL="0" marR="0" algn="r">
                        <a:lnSpc>
                          <a:spcPct val="115000"/>
                        </a:lnSpc>
                        <a:spcBef>
                          <a:spcPts val="0"/>
                        </a:spcBef>
                        <a:spcAft>
                          <a:spcPts val="0"/>
                        </a:spcAft>
                      </a:pPr>
                      <a:r>
                        <a:rPr lang="en-US" sz="1400" dirty="0">
                          <a:solidFill>
                            <a:srgbClr val="943634"/>
                          </a:solidFill>
                          <a:latin typeface="Times New Roman" pitchFamily="18" charset="0"/>
                          <a:ea typeface="Calibri"/>
                          <a:cs typeface="Times New Roman" pitchFamily="18" charset="0"/>
                        </a:rPr>
                        <a:t>17,5</a:t>
                      </a:r>
                      <a:endParaRPr lang="en-US" sz="1400" dirty="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solidFill>
                      <a:srgbClr val="EFD3D2"/>
                    </a:solidFill>
                  </a:tcPr>
                </a:tc>
                <a:tc>
                  <a:txBody>
                    <a:bodyPr/>
                    <a:lstStyle/>
                    <a:p>
                      <a:pPr marL="0" marR="0" algn="r">
                        <a:lnSpc>
                          <a:spcPct val="115000"/>
                        </a:lnSpc>
                        <a:spcBef>
                          <a:spcPts val="0"/>
                        </a:spcBef>
                        <a:spcAft>
                          <a:spcPts val="0"/>
                        </a:spcAft>
                      </a:pPr>
                      <a:r>
                        <a:rPr lang="en-US" sz="1400">
                          <a:solidFill>
                            <a:srgbClr val="943634"/>
                          </a:solidFill>
                          <a:latin typeface="Times New Roman" pitchFamily="18" charset="0"/>
                          <a:ea typeface="Calibri"/>
                          <a:cs typeface="Times New Roman" pitchFamily="18" charset="0"/>
                        </a:rPr>
                        <a:t>603,6</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solidFill>
                      <a:srgbClr val="EFD3D2"/>
                    </a:solidFill>
                  </a:tcPr>
                </a:tc>
                <a:tc>
                  <a:txBody>
                    <a:bodyPr/>
                    <a:lstStyle/>
                    <a:p>
                      <a:pPr marL="0" marR="0" algn="r">
                        <a:lnSpc>
                          <a:spcPct val="115000"/>
                        </a:lnSpc>
                        <a:spcBef>
                          <a:spcPts val="0"/>
                        </a:spcBef>
                        <a:spcAft>
                          <a:spcPts val="0"/>
                        </a:spcAft>
                      </a:pPr>
                      <a:r>
                        <a:rPr lang="en-US" sz="1400" b="1" u="sng">
                          <a:solidFill>
                            <a:srgbClr val="943634"/>
                          </a:solidFill>
                          <a:latin typeface="Times New Roman" pitchFamily="18" charset="0"/>
                          <a:ea typeface="Calibri"/>
                          <a:cs typeface="Times New Roman" pitchFamily="18" charset="0"/>
                        </a:rPr>
                        <a:t>12417</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solidFill>
                      <a:srgbClr val="EFD3D2"/>
                    </a:solidFill>
                  </a:tcPr>
                </a:tc>
                <a:tc>
                  <a:txBody>
                    <a:bodyPr/>
                    <a:lstStyle/>
                    <a:p>
                      <a:pPr marL="0" marR="0" algn="r">
                        <a:lnSpc>
                          <a:spcPct val="115000"/>
                        </a:lnSpc>
                        <a:spcBef>
                          <a:spcPts val="0"/>
                        </a:spcBef>
                        <a:spcAft>
                          <a:spcPts val="0"/>
                        </a:spcAft>
                      </a:pPr>
                      <a:r>
                        <a:rPr lang="en-US" sz="1400" b="1" u="sng" dirty="0">
                          <a:solidFill>
                            <a:srgbClr val="943634"/>
                          </a:solidFill>
                          <a:latin typeface="Times New Roman" pitchFamily="18" charset="0"/>
                          <a:ea typeface="Calibri"/>
                          <a:cs typeface="Times New Roman" pitchFamily="18" charset="0"/>
                        </a:rPr>
                        <a:t>13,3</a:t>
                      </a:r>
                      <a:endParaRPr lang="en-US" sz="1400" dirty="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solidFill>
                      <a:srgbClr val="EFD3D2"/>
                    </a:solidFill>
                  </a:tcPr>
                </a:tc>
                <a:tc>
                  <a:txBody>
                    <a:bodyPr/>
                    <a:lstStyle/>
                    <a:p>
                      <a:pPr marL="0" marR="0" algn="r">
                        <a:lnSpc>
                          <a:spcPct val="115000"/>
                        </a:lnSpc>
                        <a:spcBef>
                          <a:spcPts val="0"/>
                        </a:spcBef>
                        <a:spcAft>
                          <a:spcPts val="0"/>
                        </a:spcAft>
                      </a:pPr>
                      <a:r>
                        <a:rPr lang="en-US" sz="1400" b="1" u="sng" dirty="0">
                          <a:solidFill>
                            <a:srgbClr val="943634"/>
                          </a:solidFill>
                          <a:latin typeface="Times New Roman" pitchFamily="18" charset="0"/>
                          <a:ea typeface="Calibri"/>
                          <a:cs typeface="Times New Roman" pitchFamily="18" charset="0"/>
                        </a:rPr>
                        <a:t>546,3</a:t>
                      </a:r>
                      <a:endParaRPr lang="en-US" sz="1400" dirty="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solidFill>
                      <a:srgbClr val="EFD3D2"/>
                    </a:solidFill>
                  </a:tcPr>
                </a:tc>
              </a:tr>
              <a:tr h="0">
                <a:tc>
                  <a:txBody>
                    <a:bodyPr/>
                    <a:lstStyle/>
                    <a:p>
                      <a:pPr marL="0" marR="0">
                        <a:lnSpc>
                          <a:spcPct val="115000"/>
                        </a:lnSpc>
                        <a:spcBef>
                          <a:spcPts val="0"/>
                        </a:spcBef>
                        <a:spcAft>
                          <a:spcPts val="0"/>
                        </a:spcAft>
                      </a:pPr>
                      <a:r>
                        <a:rPr lang="en-US" sz="1400" b="1">
                          <a:solidFill>
                            <a:srgbClr val="943634"/>
                          </a:solidFill>
                          <a:latin typeface="Times New Roman" pitchFamily="18" charset="0"/>
                          <a:ea typeface="Calibri"/>
                          <a:cs typeface="Times New Roman" pitchFamily="18" charset="0"/>
                        </a:rPr>
                        <a:t>40-44 ani</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r">
                        <a:lnSpc>
                          <a:spcPct val="115000"/>
                        </a:lnSpc>
                        <a:spcBef>
                          <a:spcPts val="0"/>
                        </a:spcBef>
                        <a:spcAft>
                          <a:spcPts val="0"/>
                        </a:spcAft>
                      </a:pPr>
                      <a:r>
                        <a:rPr lang="en-US" sz="1400">
                          <a:solidFill>
                            <a:srgbClr val="943634"/>
                          </a:solidFill>
                          <a:latin typeface="Times New Roman" pitchFamily="18" charset="0"/>
                          <a:ea typeface="Calibri"/>
                          <a:cs typeface="Times New Roman" pitchFamily="18" charset="0"/>
                        </a:rPr>
                        <a:t>5968</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r">
                        <a:lnSpc>
                          <a:spcPct val="115000"/>
                        </a:lnSpc>
                        <a:spcBef>
                          <a:spcPts val="0"/>
                        </a:spcBef>
                        <a:spcAft>
                          <a:spcPts val="0"/>
                        </a:spcAft>
                      </a:pPr>
                      <a:r>
                        <a:rPr lang="en-US" sz="1400">
                          <a:solidFill>
                            <a:srgbClr val="943634"/>
                          </a:solidFill>
                          <a:latin typeface="Times New Roman" pitchFamily="18" charset="0"/>
                          <a:ea typeface="Calibri"/>
                          <a:cs typeface="Times New Roman" pitchFamily="18" charset="0"/>
                        </a:rPr>
                        <a:t>6,4</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r">
                        <a:lnSpc>
                          <a:spcPct val="115000"/>
                        </a:lnSpc>
                        <a:spcBef>
                          <a:spcPts val="0"/>
                        </a:spcBef>
                        <a:spcAft>
                          <a:spcPts val="0"/>
                        </a:spcAft>
                      </a:pPr>
                      <a:r>
                        <a:rPr lang="en-US" sz="1400">
                          <a:solidFill>
                            <a:srgbClr val="943634"/>
                          </a:solidFill>
                          <a:latin typeface="Times New Roman" pitchFamily="18" charset="0"/>
                          <a:ea typeface="Calibri"/>
                          <a:cs typeface="Times New Roman" pitchFamily="18" charset="0"/>
                        </a:rPr>
                        <a:t>1503,7</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r">
                        <a:lnSpc>
                          <a:spcPct val="115000"/>
                        </a:lnSpc>
                        <a:spcBef>
                          <a:spcPts val="0"/>
                        </a:spcBef>
                        <a:spcAft>
                          <a:spcPts val="0"/>
                        </a:spcAft>
                      </a:pPr>
                      <a:r>
                        <a:rPr lang="en-US" sz="1400">
                          <a:solidFill>
                            <a:srgbClr val="943634"/>
                          </a:solidFill>
                          <a:latin typeface="Times New Roman" pitchFamily="18" charset="0"/>
                          <a:ea typeface="Calibri"/>
                          <a:cs typeface="Times New Roman" pitchFamily="18" charset="0"/>
                        </a:rPr>
                        <a:t>5306</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r">
                        <a:lnSpc>
                          <a:spcPct val="115000"/>
                        </a:lnSpc>
                        <a:spcBef>
                          <a:spcPts val="0"/>
                        </a:spcBef>
                        <a:spcAft>
                          <a:spcPts val="0"/>
                        </a:spcAft>
                      </a:pPr>
                      <a:r>
                        <a:rPr lang="en-US" sz="1400" dirty="0">
                          <a:solidFill>
                            <a:srgbClr val="943634"/>
                          </a:solidFill>
                          <a:latin typeface="Times New Roman" pitchFamily="18" charset="0"/>
                          <a:ea typeface="Calibri"/>
                          <a:cs typeface="Times New Roman" pitchFamily="18" charset="0"/>
                        </a:rPr>
                        <a:t>7,1</a:t>
                      </a:r>
                      <a:endParaRPr lang="en-US" sz="1400" dirty="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r">
                        <a:lnSpc>
                          <a:spcPct val="115000"/>
                        </a:lnSpc>
                        <a:spcBef>
                          <a:spcPts val="0"/>
                        </a:spcBef>
                        <a:spcAft>
                          <a:spcPts val="0"/>
                        </a:spcAft>
                      </a:pPr>
                      <a:r>
                        <a:rPr lang="en-US" sz="1400" dirty="0">
                          <a:solidFill>
                            <a:srgbClr val="943634"/>
                          </a:solidFill>
                          <a:latin typeface="Times New Roman" pitchFamily="18" charset="0"/>
                          <a:ea typeface="Calibri"/>
                          <a:cs typeface="Times New Roman" pitchFamily="18" charset="0"/>
                        </a:rPr>
                        <a:t>1296,7</a:t>
                      </a:r>
                      <a:endParaRPr lang="en-US" sz="1400" dirty="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r">
                        <a:lnSpc>
                          <a:spcPct val="115000"/>
                        </a:lnSpc>
                        <a:spcBef>
                          <a:spcPts val="0"/>
                        </a:spcBef>
                        <a:spcAft>
                          <a:spcPts val="0"/>
                        </a:spcAft>
                      </a:pPr>
                      <a:r>
                        <a:rPr lang="en-US" sz="1400" b="1" u="sng">
                          <a:solidFill>
                            <a:srgbClr val="943634"/>
                          </a:solidFill>
                          <a:latin typeface="Times New Roman" pitchFamily="18" charset="0"/>
                          <a:ea typeface="Calibri"/>
                          <a:cs typeface="Times New Roman" pitchFamily="18" charset="0"/>
                        </a:rPr>
                        <a:t>4948</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r">
                        <a:lnSpc>
                          <a:spcPct val="115000"/>
                        </a:lnSpc>
                        <a:spcBef>
                          <a:spcPts val="0"/>
                        </a:spcBef>
                        <a:spcAft>
                          <a:spcPts val="0"/>
                        </a:spcAft>
                      </a:pPr>
                      <a:r>
                        <a:rPr lang="en-US" sz="1400" b="1" u="sng">
                          <a:solidFill>
                            <a:srgbClr val="943634"/>
                          </a:solidFill>
                          <a:latin typeface="Times New Roman" pitchFamily="18" charset="0"/>
                          <a:ea typeface="Calibri"/>
                          <a:cs typeface="Times New Roman" pitchFamily="18" charset="0"/>
                        </a:rPr>
                        <a:t>5,6</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r">
                        <a:lnSpc>
                          <a:spcPct val="115000"/>
                        </a:lnSpc>
                        <a:spcBef>
                          <a:spcPts val="0"/>
                        </a:spcBef>
                        <a:spcAft>
                          <a:spcPts val="0"/>
                        </a:spcAft>
                      </a:pPr>
                      <a:r>
                        <a:rPr lang="en-US" sz="1400" b="1" u="sng" dirty="0">
                          <a:solidFill>
                            <a:srgbClr val="943634"/>
                          </a:solidFill>
                          <a:latin typeface="Times New Roman" pitchFamily="18" charset="0"/>
                          <a:ea typeface="Calibri"/>
                          <a:cs typeface="Times New Roman" pitchFamily="18" charset="0"/>
                        </a:rPr>
                        <a:t>1162,6</a:t>
                      </a:r>
                      <a:endParaRPr lang="en-US" sz="1400" dirty="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a:noFill/>
                    </a:lnB>
                  </a:tcPr>
                </a:tc>
              </a:tr>
              <a:tr h="0">
                <a:tc>
                  <a:txBody>
                    <a:bodyPr/>
                    <a:lstStyle/>
                    <a:p>
                      <a:pPr marL="0" marR="0">
                        <a:lnSpc>
                          <a:spcPct val="115000"/>
                        </a:lnSpc>
                        <a:spcBef>
                          <a:spcPts val="0"/>
                        </a:spcBef>
                        <a:spcAft>
                          <a:spcPts val="0"/>
                        </a:spcAft>
                      </a:pPr>
                      <a:r>
                        <a:rPr lang="en-US" sz="1400" b="1">
                          <a:solidFill>
                            <a:srgbClr val="943634"/>
                          </a:solidFill>
                          <a:latin typeface="Times New Roman" pitchFamily="18" charset="0"/>
                          <a:ea typeface="Calibri"/>
                          <a:cs typeface="Times New Roman" pitchFamily="18" charset="0"/>
                        </a:rPr>
                        <a:t>45-49 ani</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w="12700" cap="flat" cmpd="sng" algn="ctr">
                      <a:solidFill>
                        <a:srgbClr val="C0504D"/>
                      </a:solidFill>
                      <a:prstDash val="solid"/>
                      <a:round/>
                      <a:headEnd type="none" w="med" len="med"/>
                      <a:tailEnd type="none" w="med" len="med"/>
                    </a:lnB>
                    <a:solidFill>
                      <a:srgbClr val="EFD3D2"/>
                    </a:solidFill>
                  </a:tcPr>
                </a:tc>
                <a:tc>
                  <a:txBody>
                    <a:bodyPr/>
                    <a:lstStyle/>
                    <a:p>
                      <a:pPr marL="0" marR="0" algn="r">
                        <a:lnSpc>
                          <a:spcPct val="115000"/>
                        </a:lnSpc>
                        <a:spcBef>
                          <a:spcPts val="0"/>
                        </a:spcBef>
                        <a:spcAft>
                          <a:spcPts val="0"/>
                        </a:spcAft>
                      </a:pPr>
                      <a:r>
                        <a:rPr lang="en-US" sz="1400">
                          <a:solidFill>
                            <a:srgbClr val="943634"/>
                          </a:solidFill>
                          <a:latin typeface="Times New Roman" pitchFamily="18" charset="0"/>
                          <a:ea typeface="Calibri"/>
                          <a:cs typeface="Times New Roman" pitchFamily="18" charset="0"/>
                        </a:rPr>
                        <a:t>575</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w="12700" cap="flat" cmpd="sng" algn="ctr">
                      <a:solidFill>
                        <a:srgbClr val="C0504D"/>
                      </a:solidFill>
                      <a:prstDash val="solid"/>
                      <a:round/>
                      <a:headEnd type="none" w="med" len="med"/>
                      <a:tailEnd type="none" w="med" len="med"/>
                    </a:lnB>
                    <a:solidFill>
                      <a:srgbClr val="EFD3D2"/>
                    </a:solidFill>
                  </a:tcPr>
                </a:tc>
                <a:tc>
                  <a:txBody>
                    <a:bodyPr/>
                    <a:lstStyle/>
                    <a:p>
                      <a:pPr marL="0" marR="0" algn="r">
                        <a:lnSpc>
                          <a:spcPct val="115000"/>
                        </a:lnSpc>
                        <a:spcBef>
                          <a:spcPts val="0"/>
                        </a:spcBef>
                        <a:spcAft>
                          <a:spcPts val="0"/>
                        </a:spcAft>
                      </a:pPr>
                      <a:r>
                        <a:rPr lang="en-US" sz="1400">
                          <a:solidFill>
                            <a:srgbClr val="943634"/>
                          </a:solidFill>
                          <a:latin typeface="Times New Roman" pitchFamily="18" charset="0"/>
                          <a:ea typeface="Calibri"/>
                          <a:cs typeface="Times New Roman" pitchFamily="18" charset="0"/>
                        </a:rPr>
                        <a:t>1</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w="12700" cap="flat" cmpd="sng" algn="ctr">
                      <a:solidFill>
                        <a:srgbClr val="C0504D"/>
                      </a:solidFill>
                      <a:prstDash val="solid"/>
                      <a:round/>
                      <a:headEnd type="none" w="med" len="med"/>
                      <a:tailEnd type="none" w="med" len="med"/>
                    </a:lnB>
                    <a:solidFill>
                      <a:srgbClr val="EFD3D2"/>
                    </a:solidFill>
                  </a:tcPr>
                </a:tc>
                <a:tc>
                  <a:txBody>
                    <a:bodyPr/>
                    <a:lstStyle/>
                    <a:p>
                      <a:pPr marL="0" marR="0" algn="r">
                        <a:lnSpc>
                          <a:spcPct val="115000"/>
                        </a:lnSpc>
                        <a:spcBef>
                          <a:spcPts val="0"/>
                        </a:spcBef>
                        <a:spcAft>
                          <a:spcPts val="0"/>
                        </a:spcAft>
                      </a:pPr>
                      <a:r>
                        <a:rPr lang="en-US" sz="1400" dirty="0">
                          <a:solidFill>
                            <a:srgbClr val="943634"/>
                          </a:solidFill>
                          <a:latin typeface="Times New Roman" pitchFamily="18" charset="0"/>
                          <a:ea typeface="Calibri"/>
                          <a:cs typeface="Times New Roman" pitchFamily="18" charset="0"/>
                        </a:rPr>
                        <a:t>2712,3</a:t>
                      </a:r>
                      <a:endParaRPr lang="en-US" sz="1400" dirty="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w="12700" cap="flat" cmpd="sng" algn="ctr">
                      <a:solidFill>
                        <a:srgbClr val="C0504D"/>
                      </a:solidFill>
                      <a:prstDash val="solid"/>
                      <a:round/>
                      <a:headEnd type="none" w="med" len="med"/>
                      <a:tailEnd type="none" w="med" len="med"/>
                    </a:lnB>
                    <a:solidFill>
                      <a:srgbClr val="EFD3D2"/>
                    </a:solidFill>
                  </a:tcPr>
                </a:tc>
                <a:tc>
                  <a:txBody>
                    <a:bodyPr/>
                    <a:lstStyle/>
                    <a:p>
                      <a:pPr marL="0" marR="0" algn="r">
                        <a:lnSpc>
                          <a:spcPct val="115000"/>
                        </a:lnSpc>
                        <a:spcBef>
                          <a:spcPts val="0"/>
                        </a:spcBef>
                        <a:spcAft>
                          <a:spcPts val="0"/>
                        </a:spcAft>
                      </a:pPr>
                      <a:r>
                        <a:rPr lang="en-US" sz="1400">
                          <a:solidFill>
                            <a:srgbClr val="943634"/>
                          </a:solidFill>
                          <a:latin typeface="Times New Roman" pitchFamily="18" charset="0"/>
                          <a:ea typeface="Calibri"/>
                          <a:cs typeface="Times New Roman" pitchFamily="18" charset="0"/>
                        </a:rPr>
                        <a:t>498</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w="12700" cap="flat" cmpd="sng" algn="ctr">
                      <a:solidFill>
                        <a:srgbClr val="C0504D"/>
                      </a:solidFill>
                      <a:prstDash val="solid"/>
                      <a:round/>
                      <a:headEnd type="none" w="med" len="med"/>
                      <a:tailEnd type="none" w="med" len="med"/>
                    </a:lnB>
                    <a:solidFill>
                      <a:srgbClr val="EFD3D2"/>
                    </a:solidFill>
                  </a:tcPr>
                </a:tc>
                <a:tc>
                  <a:txBody>
                    <a:bodyPr/>
                    <a:lstStyle/>
                    <a:p>
                      <a:pPr marL="0" marR="0" algn="r">
                        <a:lnSpc>
                          <a:spcPct val="115000"/>
                        </a:lnSpc>
                        <a:spcBef>
                          <a:spcPts val="0"/>
                        </a:spcBef>
                        <a:spcAft>
                          <a:spcPts val="0"/>
                        </a:spcAft>
                      </a:pPr>
                      <a:r>
                        <a:rPr lang="en-US" sz="1400">
                          <a:solidFill>
                            <a:srgbClr val="943634"/>
                          </a:solidFill>
                          <a:latin typeface="Times New Roman" pitchFamily="18" charset="0"/>
                          <a:ea typeface="Calibri"/>
                          <a:cs typeface="Times New Roman" pitchFamily="18" charset="0"/>
                        </a:rPr>
                        <a:t>0,7</a:t>
                      </a:r>
                      <a:endParaRPr lang="en-US" sz="14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w="12700" cap="flat" cmpd="sng" algn="ctr">
                      <a:solidFill>
                        <a:srgbClr val="C0504D"/>
                      </a:solidFill>
                      <a:prstDash val="solid"/>
                      <a:round/>
                      <a:headEnd type="none" w="med" len="med"/>
                      <a:tailEnd type="none" w="med" len="med"/>
                    </a:lnB>
                    <a:solidFill>
                      <a:srgbClr val="EFD3D2"/>
                    </a:solidFill>
                  </a:tcPr>
                </a:tc>
                <a:tc>
                  <a:txBody>
                    <a:bodyPr/>
                    <a:lstStyle/>
                    <a:p>
                      <a:pPr marL="0" marR="0" algn="r">
                        <a:lnSpc>
                          <a:spcPct val="115000"/>
                        </a:lnSpc>
                        <a:spcBef>
                          <a:spcPts val="0"/>
                        </a:spcBef>
                        <a:spcAft>
                          <a:spcPts val="0"/>
                        </a:spcAft>
                      </a:pPr>
                      <a:r>
                        <a:rPr lang="en-US" sz="1400" dirty="0">
                          <a:solidFill>
                            <a:srgbClr val="943634"/>
                          </a:solidFill>
                          <a:latin typeface="Times New Roman" pitchFamily="18" charset="0"/>
                          <a:ea typeface="Calibri"/>
                          <a:cs typeface="Times New Roman" pitchFamily="18" charset="0"/>
                        </a:rPr>
                        <a:t>2223,2</a:t>
                      </a:r>
                      <a:endParaRPr lang="en-US" sz="1400" dirty="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w="12700" cap="flat" cmpd="sng" algn="ctr">
                      <a:solidFill>
                        <a:srgbClr val="C0504D"/>
                      </a:solidFill>
                      <a:prstDash val="solid"/>
                      <a:round/>
                      <a:headEnd type="none" w="med" len="med"/>
                      <a:tailEnd type="none" w="med" len="med"/>
                    </a:lnB>
                    <a:solidFill>
                      <a:srgbClr val="EFD3D2"/>
                    </a:solidFill>
                  </a:tcPr>
                </a:tc>
                <a:tc>
                  <a:txBody>
                    <a:bodyPr/>
                    <a:lstStyle/>
                    <a:p>
                      <a:pPr marL="0" marR="0" algn="r">
                        <a:lnSpc>
                          <a:spcPct val="115000"/>
                        </a:lnSpc>
                        <a:spcBef>
                          <a:spcPts val="0"/>
                        </a:spcBef>
                        <a:spcAft>
                          <a:spcPts val="0"/>
                        </a:spcAft>
                      </a:pPr>
                      <a:r>
                        <a:rPr lang="en-US" sz="1400" b="1" u="sng" dirty="0">
                          <a:solidFill>
                            <a:srgbClr val="943634"/>
                          </a:solidFill>
                          <a:latin typeface="Times New Roman" pitchFamily="18" charset="0"/>
                          <a:ea typeface="Calibri"/>
                          <a:cs typeface="Times New Roman" pitchFamily="18" charset="0"/>
                        </a:rPr>
                        <a:t>474</a:t>
                      </a:r>
                      <a:endParaRPr lang="en-US" sz="1400" dirty="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w="12700" cap="flat" cmpd="sng" algn="ctr">
                      <a:solidFill>
                        <a:srgbClr val="C0504D"/>
                      </a:solidFill>
                      <a:prstDash val="solid"/>
                      <a:round/>
                      <a:headEnd type="none" w="med" len="med"/>
                      <a:tailEnd type="none" w="med" len="med"/>
                    </a:lnB>
                    <a:solidFill>
                      <a:srgbClr val="EFD3D2"/>
                    </a:solidFill>
                  </a:tcPr>
                </a:tc>
                <a:tc>
                  <a:txBody>
                    <a:bodyPr/>
                    <a:lstStyle/>
                    <a:p>
                      <a:pPr marL="0" marR="0" algn="r">
                        <a:lnSpc>
                          <a:spcPct val="115000"/>
                        </a:lnSpc>
                        <a:spcBef>
                          <a:spcPts val="0"/>
                        </a:spcBef>
                        <a:spcAft>
                          <a:spcPts val="0"/>
                        </a:spcAft>
                      </a:pPr>
                      <a:r>
                        <a:rPr lang="en-US" sz="1400" b="1" u="sng" dirty="0">
                          <a:solidFill>
                            <a:srgbClr val="943634"/>
                          </a:solidFill>
                          <a:latin typeface="Times New Roman" pitchFamily="18" charset="0"/>
                          <a:ea typeface="Calibri"/>
                          <a:cs typeface="Times New Roman" pitchFamily="18" charset="0"/>
                        </a:rPr>
                        <a:t>0,5</a:t>
                      </a:r>
                      <a:endParaRPr lang="en-US" sz="1400" dirty="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w="12700" cap="flat" cmpd="sng" algn="ctr">
                      <a:solidFill>
                        <a:srgbClr val="C0504D"/>
                      </a:solidFill>
                      <a:prstDash val="solid"/>
                      <a:round/>
                      <a:headEnd type="none" w="med" len="med"/>
                      <a:tailEnd type="none" w="med" len="med"/>
                    </a:lnB>
                    <a:solidFill>
                      <a:srgbClr val="EFD3D2"/>
                    </a:solidFill>
                  </a:tcPr>
                </a:tc>
                <a:tc>
                  <a:txBody>
                    <a:bodyPr/>
                    <a:lstStyle/>
                    <a:p>
                      <a:pPr marL="0" marR="0" algn="r">
                        <a:lnSpc>
                          <a:spcPct val="115000"/>
                        </a:lnSpc>
                        <a:spcBef>
                          <a:spcPts val="0"/>
                        </a:spcBef>
                        <a:spcAft>
                          <a:spcPts val="0"/>
                        </a:spcAft>
                      </a:pPr>
                      <a:r>
                        <a:rPr lang="en-US" sz="1400" b="1" u="sng" dirty="0">
                          <a:solidFill>
                            <a:srgbClr val="943634"/>
                          </a:solidFill>
                          <a:latin typeface="Times New Roman" pitchFamily="18" charset="0"/>
                          <a:ea typeface="Calibri"/>
                          <a:cs typeface="Times New Roman" pitchFamily="18" charset="0"/>
                        </a:rPr>
                        <a:t>2000</a:t>
                      </a:r>
                      <a:endParaRPr lang="en-US" sz="1400" dirty="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w="12700" cap="flat" cmpd="sng" algn="ctr">
                      <a:solidFill>
                        <a:srgbClr val="C0504D"/>
                      </a:solidFill>
                      <a:prstDash val="solid"/>
                      <a:round/>
                      <a:headEnd type="none" w="med" len="med"/>
                      <a:tailEnd type="none" w="med" len="med"/>
                    </a:lnB>
                    <a:solidFill>
                      <a:srgbClr val="EFD3D2"/>
                    </a:solidFill>
                  </a:tcPr>
                </a:tc>
              </a:tr>
            </a:tbl>
          </a:graphicData>
        </a:graphic>
      </p:graphicFrame>
      <p:sp>
        <p:nvSpPr>
          <p:cNvPr id="8" name="Rectangle 7"/>
          <p:cNvSpPr/>
          <p:nvPr/>
        </p:nvSpPr>
        <p:spPr>
          <a:xfrm>
            <a:off x="533400" y="5715000"/>
            <a:ext cx="8077200" cy="646331"/>
          </a:xfrm>
          <a:prstGeom prst="rect">
            <a:avLst/>
          </a:prstGeom>
        </p:spPr>
        <p:txBody>
          <a:bodyPr wrap="square">
            <a:spAutoFit/>
          </a:bodyPr>
          <a:lstStyle/>
          <a:p>
            <a:pPr algn="just"/>
            <a:r>
              <a:rPr lang="ro-RO" dirty="0" smtClean="0">
                <a:solidFill>
                  <a:srgbClr val="7030A0"/>
                </a:solidFill>
                <a:latin typeface="Times New Roman" pitchFamily="18" charset="0"/>
                <a:cs typeface="Times New Roman" pitchFamily="18" charset="0"/>
              </a:rPr>
              <a:t>Se înregistrează o scădere a numărului total de avorturi în 2015 și la toate grupele de vârstă.</a:t>
            </a:r>
            <a:endParaRPr lang="en-US" dirty="0">
              <a:solidFill>
                <a:srgbClr val="7030A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1"/>
          <p:cNvSpPr>
            <a:spLocks noChangeArrowheads="1"/>
          </p:cNvSpPr>
          <p:nvPr/>
        </p:nvSpPr>
        <p:spPr bwMode="auto">
          <a:xfrm>
            <a:off x="228600" y="121623"/>
            <a:ext cx="8382000" cy="8002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ro-RO" sz="1600" b="0" i="0" u="none" strike="noStrike" cap="none" normalizeH="0" baseline="0" dirty="0" smtClean="0">
                <a:ln>
                  <a:noFill/>
                </a:ln>
                <a:solidFill>
                  <a:srgbClr val="7030A0"/>
                </a:solidFill>
                <a:effectLst/>
                <a:latin typeface="Times New Roman" pitchFamily="18" charset="0"/>
                <a:ea typeface="Times New Roman" pitchFamily="18" charset="0"/>
                <a:cs typeface="Times New Roman" pitchFamily="18" charset="0"/>
              </a:rPr>
              <a:t>Un alt fenomen de remarcat îl constituie mortalitatea maternă prin avort. Grupele de diagnostic ale mortalităţii materne prin avort</a:t>
            </a:r>
            <a:r>
              <a:rPr kumimoji="0" lang="en-US" sz="1600" b="0" i="0" u="none" strike="noStrike" cap="none" normalizeH="0" baseline="0" dirty="0" smtClean="0">
                <a:ln>
                  <a:noFill/>
                </a:ln>
                <a:solidFill>
                  <a:srgbClr val="7030A0"/>
                </a:solidFill>
                <a:effectLst/>
                <a:latin typeface="Times New Roman" pitchFamily="18" charset="0"/>
                <a:ea typeface="Times New Roman" pitchFamily="18" charset="0"/>
                <a:cs typeface="Times New Roman" pitchFamily="18" charset="0"/>
              </a:rPr>
              <a:t> </a:t>
            </a:r>
            <a:r>
              <a:rPr kumimoji="0" lang="ro-RO" sz="1600" b="0" i="0" u="none" strike="noStrike" cap="none" normalizeH="0" baseline="0" dirty="0" smtClean="0">
                <a:ln>
                  <a:noFill/>
                </a:ln>
                <a:solidFill>
                  <a:srgbClr val="7030A0"/>
                </a:solidFill>
                <a:effectLst/>
                <a:latin typeface="Times New Roman" pitchFamily="18" charset="0"/>
                <a:ea typeface="Times New Roman" pitchFamily="18" charset="0"/>
                <a:cs typeface="Times New Roman" pitchFamily="18" charset="0"/>
              </a:rPr>
              <a:t>(48). </a:t>
            </a:r>
            <a:endParaRPr kumimoji="0" lang="en-US" sz="1600" b="0" i="0" u="none" strike="noStrike" cap="none" normalizeH="0" baseline="0" dirty="0" smtClean="0">
              <a:ln>
                <a:noFill/>
              </a:ln>
              <a:solidFill>
                <a:srgbClr val="7030A0"/>
              </a:solidFill>
              <a:effectLst/>
              <a:latin typeface="Times New Roman" pitchFamily="18" charset="0"/>
              <a:cs typeface="Times New Roman" pitchFamily="18" charset="0"/>
            </a:endParaRPr>
          </a:p>
          <a:p>
            <a:pPr marL="0" marR="0" lvl="0" indent="457200" algn="l"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Times New Roman" pitchFamily="18" charset="0"/>
              <a:cs typeface="Times New Roman" pitchFamily="18" charset="0"/>
            </a:endParaRPr>
          </a:p>
        </p:txBody>
      </p:sp>
      <p:graphicFrame>
        <p:nvGraphicFramePr>
          <p:cNvPr id="9" name="Table 8"/>
          <p:cNvGraphicFramePr>
            <a:graphicFrameLocks noGrp="1"/>
          </p:cNvGraphicFramePr>
          <p:nvPr/>
        </p:nvGraphicFramePr>
        <p:xfrm>
          <a:off x="228600" y="1295400"/>
          <a:ext cx="8610601" cy="1226820"/>
        </p:xfrm>
        <a:graphic>
          <a:graphicData uri="http://schemas.openxmlformats.org/drawingml/2006/table">
            <a:tbl>
              <a:tblPr/>
              <a:tblGrid>
                <a:gridCol w="554831"/>
                <a:gridCol w="1326099"/>
                <a:gridCol w="1326099"/>
                <a:gridCol w="1371665"/>
                <a:gridCol w="1371665"/>
                <a:gridCol w="1330121"/>
                <a:gridCol w="1330121"/>
              </a:tblGrid>
              <a:tr h="130934">
                <a:tc rowSpan="2">
                  <a:txBody>
                    <a:bodyPr/>
                    <a:lstStyle/>
                    <a:p>
                      <a:pPr marL="0" marR="0" algn="just">
                        <a:lnSpc>
                          <a:spcPct val="115000"/>
                        </a:lnSpc>
                        <a:spcBef>
                          <a:spcPts val="0"/>
                        </a:spcBef>
                        <a:spcAft>
                          <a:spcPts val="0"/>
                        </a:spcAft>
                      </a:pPr>
                      <a:r>
                        <a:rPr lang="ro-RO" sz="1400" b="1" dirty="0">
                          <a:solidFill>
                            <a:srgbClr val="943634"/>
                          </a:solidFill>
                          <a:latin typeface="Times New Roman" pitchFamily="18" charset="0"/>
                          <a:ea typeface="Calibri"/>
                          <a:cs typeface="Times New Roman" pitchFamily="18" charset="0"/>
                        </a:rPr>
                        <a:t> </a:t>
                      </a:r>
                      <a:r>
                        <a:rPr lang="en-US" sz="1400" b="1" dirty="0" err="1">
                          <a:solidFill>
                            <a:srgbClr val="943634"/>
                          </a:solidFill>
                          <a:latin typeface="Times New Roman" pitchFamily="18" charset="0"/>
                          <a:ea typeface="Calibri"/>
                          <a:cs typeface="Times New Roman" pitchFamily="18" charset="0"/>
                        </a:rPr>
                        <a:t>Anii</a:t>
                      </a:r>
                      <a:endParaRPr lang="en-US" sz="1400" dirty="0">
                        <a:solidFill>
                          <a:srgbClr val="943634"/>
                        </a:solidFill>
                        <a:latin typeface="Times New Roman" pitchFamily="18" charset="0"/>
                        <a:ea typeface="Times New Roman"/>
                        <a:cs typeface="Times New Roman" pitchFamily="18" charset="0"/>
                      </a:endParaRPr>
                    </a:p>
                  </a:txBody>
                  <a:tcPr marL="51235" marR="51235" marT="0" marB="0">
                    <a:lnL>
                      <a:noFill/>
                    </a:lnL>
                    <a:lnR>
                      <a:noFill/>
                    </a:lnR>
                    <a:lnT w="12700" cap="flat" cmpd="sng" algn="ctr">
                      <a:solidFill>
                        <a:srgbClr val="C0504D"/>
                      </a:solidFill>
                      <a:prstDash val="solid"/>
                      <a:round/>
                      <a:headEnd type="none" w="med" len="med"/>
                      <a:tailEnd type="none" w="med" len="med"/>
                    </a:lnT>
                    <a:lnB>
                      <a:noFill/>
                    </a:lnB>
                  </a:tcPr>
                </a:tc>
                <a:tc gridSpan="2">
                  <a:txBody>
                    <a:bodyPr/>
                    <a:lstStyle/>
                    <a:p>
                      <a:pPr marL="0" marR="0" algn="just">
                        <a:lnSpc>
                          <a:spcPct val="115000"/>
                        </a:lnSpc>
                        <a:spcBef>
                          <a:spcPts val="0"/>
                        </a:spcBef>
                        <a:spcAft>
                          <a:spcPts val="0"/>
                        </a:spcAft>
                      </a:pPr>
                      <a:r>
                        <a:rPr lang="en-US" sz="1400" b="1" dirty="0">
                          <a:solidFill>
                            <a:srgbClr val="943634"/>
                          </a:solidFill>
                          <a:latin typeface="Times New Roman" pitchFamily="18" charset="0"/>
                          <a:ea typeface="Calibri"/>
                          <a:cs typeface="Times New Roman" pitchFamily="18" charset="0"/>
                        </a:rPr>
                        <a:t>Total</a:t>
                      </a:r>
                      <a:endParaRPr lang="en-US" sz="1400" dirty="0">
                        <a:solidFill>
                          <a:srgbClr val="943634"/>
                        </a:solidFill>
                        <a:latin typeface="Times New Roman" pitchFamily="18" charset="0"/>
                        <a:ea typeface="Times New Roman"/>
                        <a:cs typeface="Times New Roman" pitchFamily="18" charset="0"/>
                      </a:endParaRPr>
                    </a:p>
                  </a:txBody>
                  <a:tcPr marL="51235" marR="51235"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hMerge="1">
                  <a:txBody>
                    <a:bodyPr/>
                    <a:lstStyle/>
                    <a:p>
                      <a:endParaRPr lang="en-US"/>
                    </a:p>
                  </a:txBody>
                  <a:tcPr/>
                </a:tc>
                <a:tc gridSpan="2">
                  <a:txBody>
                    <a:bodyPr/>
                    <a:lstStyle/>
                    <a:p>
                      <a:pPr marL="0" marR="0" algn="just">
                        <a:lnSpc>
                          <a:spcPct val="115000"/>
                        </a:lnSpc>
                        <a:spcBef>
                          <a:spcPts val="0"/>
                        </a:spcBef>
                        <a:spcAft>
                          <a:spcPts val="0"/>
                        </a:spcAft>
                      </a:pPr>
                      <a:r>
                        <a:rPr lang="en-US" sz="1400" b="1">
                          <a:solidFill>
                            <a:srgbClr val="943634"/>
                          </a:solidFill>
                          <a:latin typeface="Times New Roman" pitchFamily="18" charset="0"/>
                          <a:ea typeface="Calibri"/>
                          <a:cs typeface="Times New Roman" pitchFamily="18" charset="0"/>
                        </a:rPr>
                        <a:t>Urban</a:t>
                      </a:r>
                      <a:endParaRPr lang="en-US" sz="1400">
                        <a:solidFill>
                          <a:srgbClr val="943634"/>
                        </a:solidFill>
                        <a:latin typeface="Times New Roman" pitchFamily="18" charset="0"/>
                        <a:ea typeface="Times New Roman"/>
                        <a:cs typeface="Times New Roman" pitchFamily="18" charset="0"/>
                      </a:endParaRPr>
                    </a:p>
                  </a:txBody>
                  <a:tcPr marL="51235" marR="51235"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hMerge="1">
                  <a:txBody>
                    <a:bodyPr/>
                    <a:lstStyle/>
                    <a:p>
                      <a:endParaRPr lang="en-US"/>
                    </a:p>
                  </a:txBody>
                  <a:tcPr/>
                </a:tc>
                <a:tc gridSpan="2">
                  <a:txBody>
                    <a:bodyPr/>
                    <a:lstStyle/>
                    <a:p>
                      <a:pPr marL="0" marR="0" algn="just">
                        <a:lnSpc>
                          <a:spcPct val="115000"/>
                        </a:lnSpc>
                        <a:spcBef>
                          <a:spcPts val="0"/>
                        </a:spcBef>
                        <a:spcAft>
                          <a:spcPts val="0"/>
                        </a:spcAft>
                      </a:pPr>
                      <a:r>
                        <a:rPr lang="en-US" sz="1400" b="1">
                          <a:solidFill>
                            <a:srgbClr val="943634"/>
                          </a:solidFill>
                          <a:latin typeface="Times New Roman" pitchFamily="18" charset="0"/>
                          <a:ea typeface="Calibri"/>
                          <a:cs typeface="Times New Roman" pitchFamily="18" charset="0"/>
                        </a:rPr>
                        <a:t>Rural</a:t>
                      </a:r>
                      <a:endParaRPr lang="en-US" sz="1400">
                        <a:solidFill>
                          <a:srgbClr val="943634"/>
                        </a:solidFill>
                        <a:latin typeface="Times New Roman" pitchFamily="18" charset="0"/>
                        <a:ea typeface="Times New Roman"/>
                        <a:cs typeface="Times New Roman" pitchFamily="18" charset="0"/>
                      </a:endParaRPr>
                    </a:p>
                  </a:txBody>
                  <a:tcPr marL="51235" marR="51235"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hMerge="1">
                  <a:txBody>
                    <a:bodyPr/>
                    <a:lstStyle/>
                    <a:p>
                      <a:endParaRPr lang="en-US"/>
                    </a:p>
                  </a:txBody>
                  <a:tcPr/>
                </a:tc>
              </a:tr>
              <a:tr h="130934">
                <a:tc vMerge="1">
                  <a:txBody>
                    <a:bodyPr/>
                    <a:lstStyle/>
                    <a:p>
                      <a:endParaRPr lang="en-US"/>
                    </a:p>
                  </a:txBody>
                  <a:tcPr/>
                </a:tc>
                <a:tc>
                  <a:txBody>
                    <a:bodyPr/>
                    <a:lstStyle/>
                    <a:p>
                      <a:pPr marL="0" marR="0" algn="just">
                        <a:lnSpc>
                          <a:spcPct val="115000"/>
                        </a:lnSpc>
                        <a:spcBef>
                          <a:spcPts val="0"/>
                        </a:spcBef>
                        <a:spcAft>
                          <a:spcPts val="0"/>
                        </a:spcAft>
                      </a:pPr>
                      <a:r>
                        <a:rPr lang="en-US" sz="1400" b="1" dirty="0" err="1">
                          <a:solidFill>
                            <a:srgbClr val="943634"/>
                          </a:solidFill>
                          <a:latin typeface="Times New Roman" pitchFamily="18" charset="0"/>
                          <a:ea typeface="Calibri"/>
                          <a:cs typeface="Times New Roman" pitchFamily="18" charset="0"/>
                        </a:rPr>
                        <a:t>Număr</a:t>
                      </a:r>
                      <a:endParaRPr lang="en-US" sz="1400" dirty="0">
                        <a:solidFill>
                          <a:srgbClr val="943634"/>
                        </a:solidFill>
                        <a:latin typeface="Times New Roman" pitchFamily="18" charset="0"/>
                        <a:ea typeface="Times New Roman"/>
                        <a:cs typeface="Times New Roman" pitchFamily="18" charset="0"/>
                      </a:endParaRPr>
                    </a:p>
                  </a:txBody>
                  <a:tcPr marL="51235" marR="51235"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gn="just">
                        <a:lnSpc>
                          <a:spcPct val="115000"/>
                        </a:lnSpc>
                        <a:spcBef>
                          <a:spcPts val="0"/>
                        </a:spcBef>
                        <a:spcAft>
                          <a:spcPts val="0"/>
                        </a:spcAft>
                      </a:pPr>
                      <a:r>
                        <a:rPr lang="en-US" sz="1400" b="1" dirty="0">
                          <a:solidFill>
                            <a:srgbClr val="943634"/>
                          </a:solidFill>
                          <a:latin typeface="Times New Roman" pitchFamily="18" charset="0"/>
                          <a:ea typeface="Calibri"/>
                          <a:cs typeface="Times New Roman" pitchFamily="18" charset="0"/>
                        </a:rPr>
                        <a:t>%000 </a:t>
                      </a:r>
                      <a:r>
                        <a:rPr lang="en-US" sz="1400" b="1" dirty="0" err="1">
                          <a:solidFill>
                            <a:srgbClr val="943634"/>
                          </a:solidFill>
                          <a:latin typeface="Times New Roman" pitchFamily="18" charset="0"/>
                          <a:ea typeface="Calibri"/>
                          <a:cs typeface="Times New Roman" pitchFamily="18" charset="0"/>
                        </a:rPr>
                        <a:t>născuţi</a:t>
                      </a:r>
                      <a:r>
                        <a:rPr lang="en-US" sz="1400" b="1" dirty="0">
                          <a:solidFill>
                            <a:srgbClr val="943634"/>
                          </a:solidFill>
                          <a:latin typeface="Times New Roman" pitchFamily="18" charset="0"/>
                          <a:ea typeface="Calibri"/>
                          <a:cs typeface="Times New Roman" pitchFamily="18" charset="0"/>
                        </a:rPr>
                        <a:t> vii</a:t>
                      </a:r>
                      <a:endParaRPr lang="en-US" sz="1400" dirty="0">
                        <a:solidFill>
                          <a:srgbClr val="943634"/>
                        </a:solidFill>
                        <a:latin typeface="Times New Roman" pitchFamily="18" charset="0"/>
                        <a:ea typeface="Times New Roman"/>
                        <a:cs typeface="Times New Roman" pitchFamily="18" charset="0"/>
                      </a:endParaRPr>
                    </a:p>
                  </a:txBody>
                  <a:tcPr marL="51235" marR="51235"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gn="just">
                        <a:lnSpc>
                          <a:spcPct val="115000"/>
                        </a:lnSpc>
                        <a:spcBef>
                          <a:spcPts val="0"/>
                        </a:spcBef>
                        <a:spcAft>
                          <a:spcPts val="0"/>
                        </a:spcAft>
                      </a:pPr>
                      <a:r>
                        <a:rPr lang="en-US" sz="1400" b="1">
                          <a:solidFill>
                            <a:srgbClr val="943634"/>
                          </a:solidFill>
                          <a:latin typeface="Times New Roman" pitchFamily="18" charset="0"/>
                          <a:ea typeface="Calibri"/>
                          <a:cs typeface="Times New Roman" pitchFamily="18" charset="0"/>
                        </a:rPr>
                        <a:t>Număr</a:t>
                      </a:r>
                      <a:endParaRPr lang="en-US" sz="1400">
                        <a:solidFill>
                          <a:srgbClr val="943634"/>
                        </a:solidFill>
                        <a:latin typeface="Times New Roman" pitchFamily="18" charset="0"/>
                        <a:ea typeface="Times New Roman"/>
                        <a:cs typeface="Times New Roman" pitchFamily="18" charset="0"/>
                      </a:endParaRPr>
                    </a:p>
                  </a:txBody>
                  <a:tcPr marL="51235" marR="51235"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gn="just">
                        <a:lnSpc>
                          <a:spcPct val="115000"/>
                        </a:lnSpc>
                        <a:spcBef>
                          <a:spcPts val="0"/>
                        </a:spcBef>
                        <a:spcAft>
                          <a:spcPts val="0"/>
                        </a:spcAft>
                      </a:pPr>
                      <a:r>
                        <a:rPr lang="en-US" sz="1400" b="1">
                          <a:solidFill>
                            <a:srgbClr val="943634"/>
                          </a:solidFill>
                          <a:latin typeface="Times New Roman" pitchFamily="18" charset="0"/>
                          <a:ea typeface="Calibri"/>
                          <a:cs typeface="Times New Roman" pitchFamily="18" charset="0"/>
                        </a:rPr>
                        <a:t>%000 născuţi vii</a:t>
                      </a:r>
                      <a:endParaRPr lang="en-US" sz="1400">
                        <a:solidFill>
                          <a:srgbClr val="943634"/>
                        </a:solidFill>
                        <a:latin typeface="Times New Roman" pitchFamily="18" charset="0"/>
                        <a:ea typeface="Times New Roman"/>
                        <a:cs typeface="Times New Roman" pitchFamily="18" charset="0"/>
                      </a:endParaRPr>
                    </a:p>
                  </a:txBody>
                  <a:tcPr marL="51235" marR="51235"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gn="just">
                        <a:lnSpc>
                          <a:spcPct val="115000"/>
                        </a:lnSpc>
                        <a:spcBef>
                          <a:spcPts val="0"/>
                        </a:spcBef>
                        <a:spcAft>
                          <a:spcPts val="0"/>
                        </a:spcAft>
                      </a:pPr>
                      <a:r>
                        <a:rPr lang="en-US" sz="1400" b="1">
                          <a:solidFill>
                            <a:srgbClr val="943634"/>
                          </a:solidFill>
                          <a:latin typeface="Times New Roman" pitchFamily="18" charset="0"/>
                          <a:ea typeface="Calibri"/>
                          <a:cs typeface="Times New Roman" pitchFamily="18" charset="0"/>
                        </a:rPr>
                        <a:t>Număr </a:t>
                      </a:r>
                      <a:endParaRPr lang="en-US" sz="1400">
                        <a:solidFill>
                          <a:srgbClr val="943634"/>
                        </a:solidFill>
                        <a:latin typeface="Times New Roman" pitchFamily="18" charset="0"/>
                        <a:ea typeface="Times New Roman"/>
                        <a:cs typeface="Times New Roman" pitchFamily="18" charset="0"/>
                      </a:endParaRPr>
                    </a:p>
                  </a:txBody>
                  <a:tcPr marL="51235" marR="51235"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gn="just">
                        <a:lnSpc>
                          <a:spcPct val="115000"/>
                        </a:lnSpc>
                        <a:spcBef>
                          <a:spcPts val="0"/>
                        </a:spcBef>
                        <a:spcAft>
                          <a:spcPts val="0"/>
                        </a:spcAft>
                      </a:pPr>
                      <a:r>
                        <a:rPr lang="en-US" sz="1400" b="1">
                          <a:solidFill>
                            <a:srgbClr val="943634"/>
                          </a:solidFill>
                          <a:latin typeface="Times New Roman" pitchFamily="18" charset="0"/>
                          <a:ea typeface="Calibri"/>
                          <a:cs typeface="Times New Roman" pitchFamily="18" charset="0"/>
                        </a:rPr>
                        <a:t>%000 născuţi vii </a:t>
                      </a:r>
                      <a:endParaRPr lang="en-US" sz="1400">
                        <a:solidFill>
                          <a:srgbClr val="943634"/>
                        </a:solidFill>
                        <a:latin typeface="Times New Roman" pitchFamily="18" charset="0"/>
                        <a:ea typeface="Times New Roman"/>
                        <a:cs typeface="Times New Roman" pitchFamily="18" charset="0"/>
                      </a:endParaRPr>
                    </a:p>
                  </a:txBody>
                  <a:tcPr marL="51235" marR="51235"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r>
              <a:tr h="144027">
                <a:tc>
                  <a:txBody>
                    <a:bodyPr/>
                    <a:lstStyle/>
                    <a:p>
                      <a:pPr marL="0" marR="0" algn="just">
                        <a:lnSpc>
                          <a:spcPct val="115000"/>
                        </a:lnSpc>
                        <a:spcBef>
                          <a:spcPts val="0"/>
                        </a:spcBef>
                        <a:spcAft>
                          <a:spcPts val="0"/>
                        </a:spcAft>
                      </a:pPr>
                      <a:r>
                        <a:rPr lang="en-US" sz="1400" b="1">
                          <a:solidFill>
                            <a:srgbClr val="943634"/>
                          </a:solidFill>
                          <a:latin typeface="Times New Roman" pitchFamily="18" charset="0"/>
                          <a:ea typeface="Calibri"/>
                          <a:cs typeface="Times New Roman" pitchFamily="18" charset="0"/>
                        </a:rPr>
                        <a:t>2013</a:t>
                      </a:r>
                      <a:endParaRPr lang="en-US" sz="1400">
                        <a:solidFill>
                          <a:srgbClr val="943634"/>
                        </a:solidFill>
                        <a:latin typeface="Times New Roman" pitchFamily="18" charset="0"/>
                        <a:ea typeface="Times New Roman"/>
                        <a:cs typeface="Times New Roman" pitchFamily="18" charset="0"/>
                      </a:endParaRPr>
                    </a:p>
                  </a:txBody>
                  <a:tcPr marL="51235" marR="51235" marT="0" marB="0">
                    <a:lnL>
                      <a:noFill/>
                    </a:lnL>
                    <a:lnR>
                      <a:noFill/>
                    </a:lnR>
                    <a:lnT>
                      <a:noFill/>
                    </a:lnT>
                    <a:lnB>
                      <a:noFill/>
                    </a:lnB>
                  </a:tcPr>
                </a:tc>
                <a:tc>
                  <a:txBody>
                    <a:bodyPr/>
                    <a:lstStyle/>
                    <a:p>
                      <a:pPr marL="0" marR="0" algn="just">
                        <a:lnSpc>
                          <a:spcPct val="115000"/>
                        </a:lnSpc>
                        <a:spcBef>
                          <a:spcPts val="0"/>
                        </a:spcBef>
                        <a:spcAft>
                          <a:spcPts val="0"/>
                        </a:spcAft>
                      </a:pPr>
                      <a:r>
                        <a:rPr lang="en-US" sz="1400" dirty="0">
                          <a:solidFill>
                            <a:srgbClr val="943634"/>
                          </a:solidFill>
                          <a:latin typeface="Times New Roman" pitchFamily="18" charset="0"/>
                          <a:ea typeface="Calibri"/>
                          <a:cs typeface="Times New Roman" pitchFamily="18" charset="0"/>
                        </a:rPr>
                        <a:t>6</a:t>
                      </a:r>
                      <a:endParaRPr lang="en-US" sz="1400" dirty="0">
                        <a:solidFill>
                          <a:srgbClr val="943634"/>
                        </a:solidFill>
                        <a:latin typeface="Times New Roman" pitchFamily="18" charset="0"/>
                        <a:ea typeface="Times New Roman"/>
                        <a:cs typeface="Times New Roman" pitchFamily="18" charset="0"/>
                      </a:endParaRPr>
                    </a:p>
                  </a:txBody>
                  <a:tcPr marL="51235" marR="51235" marT="0" marB="0">
                    <a:lnL>
                      <a:noFill/>
                    </a:lnL>
                    <a:lnR>
                      <a:noFill/>
                    </a:lnR>
                    <a:lnT>
                      <a:noFill/>
                    </a:lnT>
                    <a:lnB>
                      <a:noFill/>
                    </a:lnB>
                  </a:tcPr>
                </a:tc>
                <a:tc>
                  <a:txBody>
                    <a:bodyPr/>
                    <a:lstStyle/>
                    <a:p>
                      <a:pPr marL="0" marR="0" algn="just">
                        <a:lnSpc>
                          <a:spcPct val="115000"/>
                        </a:lnSpc>
                        <a:spcBef>
                          <a:spcPts val="0"/>
                        </a:spcBef>
                        <a:spcAft>
                          <a:spcPts val="0"/>
                        </a:spcAft>
                      </a:pPr>
                      <a:r>
                        <a:rPr lang="en-US" sz="1400" dirty="0">
                          <a:solidFill>
                            <a:srgbClr val="943634"/>
                          </a:solidFill>
                          <a:latin typeface="Times New Roman" pitchFamily="18" charset="0"/>
                          <a:ea typeface="Calibri"/>
                          <a:cs typeface="Times New Roman" pitchFamily="18" charset="0"/>
                        </a:rPr>
                        <a:t>3,0</a:t>
                      </a:r>
                      <a:endParaRPr lang="en-US" sz="1400" dirty="0">
                        <a:solidFill>
                          <a:srgbClr val="943634"/>
                        </a:solidFill>
                        <a:latin typeface="Times New Roman" pitchFamily="18" charset="0"/>
                        <a:ea typeface="Times New Roman"/>
                        <a:cs typeface="Times New Roman" pitchFamily="18" charset="0"/>
                      </a:endParaRPr>
                    </a:p>
                  </a:txBody>
                  <a:tcPr marL="51235" marR="51235" marT="0" marB="0">
                    <a:lnL>
                      <a:noFill/>
                    </a:lnL>
                    <a:lnR>
                      <a:noFill/>
                    </a:lnR>
                    <a:lnT>
                      <a:noFill/>
                    </a:lnT>
                    <a:lnB>
                      <a:noFill/>
                    </a:lnB>
                  </a:tcPr>
                </a:tc>
                <a:tc>
                  <a:txBody>
                    <a:bodyPr/>
                    <a:lstStyle/>
                    <a:p>
                      <a:pPr marL="0" marR="0" algn="just">
                        <a:lnSpc>
                          <a:spcPct val="115000"/>
                        </a:lnSpc>
                        <a:spcBef>
                          <a:spcPts val="0"/>
                        </a:spcBef>
                        <a:spcAft>
                          <a:spcPts val="0"/>
                        </a:spcAft>
                      </a:pPr>
                      <a:r>
                        <a:rPr lang="en-US" sz="1400">
                          <a:solidFill>
                            <a:srgbClr val="943634"/>
                          </a:solidFill>
                          <a:latin typeface="Times New Roman" pitchFamily="18" charset="0"/>
                          <a:ea typeface="Calibri"/>
                          <a:cs typeface="Times New Roman" pitchFamily="18" charset="0"/>
                        </a:rPr>
                        <a:t>3</a:t>
                      </a:r>
                      <a:endParaRPr lang="en-US" sz="1400">
                        <a:solidFill>
                          <a:srgbClr val="943634"/>
                        </a:solidFill>
                        <a:latin typeface="Times New Roman" pitchFamily="18" charset="0"/>
                        <a:ea typeface="Times New Roman"/>
                        <a:cs typeface="Times New Roman" pitchFamily="18" charset="0"/>
                      </a:endParaRPr>
                    </a:p>
                  </a:txBody>
                  <a:tcPr marL="51235" marR="51235" marT="0" marB="0">
                    <a:lnL>
                      <a:noFill/>
                    </a:lnL>
                    <a:lnR>
                      <a:noFill/>
                    </a:lnR>
                    <a:lnT>
                      <a:noFill/>
                    </a:lnT>
                    <a:lnB>
                      <a:noFill/>
                    </a:lnB>
                  </a:tcPr>
                </a:tc>
                <a:tc>
                  <a:txBody>
                    <a:bodyPr/>
                    <a:lstStyle/>
                    <a:p>
                      <a:pPr marL="0" marR="0" algn="just">
                        <a:lnSpc>
                          <a:spcPct val="115000"/>
                        </a:lnSpc>
                        <a:spcBef>
                          <a:spcPts val="0"/>
                        </a:spcBef>
                        <a:spcAft>
                          <a:spcPts val="0"/>
                        </a:spcAft>
                      </a:pPr>
                      <a:r>
                        <a:rPr lang="en-US" sz="1400" dirty="0">
                          <a:solidFill>
                            <a:srgbClr val="943634"/>
                          </a:solidFill>
                          <a:latin typeface="Times New Roman" pitchFamily="18" charset="0"/>
                          <a:ea typeface="Calibri"/>
                          <a:cs typeface="Times New Roman" pitchFamily="18" charset="0"/>
                        </a:rPr>
                        <a:t>2,8</a:t>
                      </a:r>
                      <a:endParaRPr lang="en-US" sz="1400" dirty="0">
                        <a:solidFill>
                          <a:srgbClr val="943634"/>
                        </a:solidFill>
                        <a:latin typeface="Times New Roman" pitchFamily="18" charset="0"/>
                        <a:ea typeface="Times New Roman"/>
                        <a:cs typeface="Times New Roman" pitchFamily="18" charset="0"/>
                      </a:endParaRPr>
                    </a:p>
                  </a:txBody>
                  <a:tcPr marL="51235" marR="51235" marT="0" marB="0">
                    <a:lnL>
                      <a:noFill/>
                    </a:lnL>
                    <a:lnR>
                      <a:noFill/>
                    </a:lnR>
                    <a:lnT>
                      <a:noFill/>
                    </a:lnT>
                    <a:lnB>
                      <a:noFill/>
                    </a:lnB>
                  </a:tcPr>
                </a:tc>
                <a:tc>
                  <a:txBody>
                    <a:bodyPr/>
                    <a:lstStyle/>
                    <a:p>
                      <a:pPr marL="0" marR="0" algn="just">
                        <a:lnSpc>
                          <a:spcPct val="115000"/>
                        </a:lnSpc>
                        <a:spcBef>
                          <a:spcPts val="0"/>
                        </a:spcBef>
                        <a:spcAft>
                          <a:spcPts val="0"/>
                        </a:spcAft>
                      </a:pPr>
                      <a:r>
                        <a:rPr lang="en-US" sz="1400" dirty="0">
                          <a:solidFill>
                            <a:srgbClr val="943634"/>
                          </a:solidFill>
                          <a:latin typeface="Times New Roman" pitchFamily="18" charset="0"/>
                          <a:ea typeface="Calibri"/>
                          <a:cs typeface="Times New Roman" pitchFamily="18" charset="0"/>
                        </a:rPr>
                        <a:t>3</a:t>
                      </a:r>
                      <a:endParaRPr lang="en-US" sz="1400" dirty="0">
                        <a:solidFill>
                          <a:srgbClr val="943634"/>
                        </a:solidFill>
                        <a:latin typeface="Times New Roman" pitchFamily="18" charset="0"/>
                        <a:ea typeface="Times New Roman"/>
                        <a:cs typeface="Times New Roman" pitchFamily="18" charset="0"/>
                      </a:endParaRPr>
                    </a:p>
                  </a:txBody>
                  <a:tcPr marL="51235" marR="51235" marT="0" marB="0">
                    <a:lnL>
                      <a:noFill/>
                    </a:lnL>
                    <a:lnR>
                      <a:noFill/>
                    </a:lnR>
                    <a:lnT>
                      <a:noFill/>
                    </a:lnT>
                    <a:lnB>
                      <a:noFill/>
                    </a:lnB>
                  </a:tcPr>
                </a:tc>
                <a:tc>
                  <a:txBody>
                    <a:bodyPr/>
                    <a:lstStyle/>
                    <a:p>
                      <a:pPr marL="0" marR="0" algn="just">
                        <a:lnSpc>
                          <a:spcPct val="115000"/>
                        </a:lnSpc>
                        <a:spcBef>
                          <a:spcPts val="0"/>
                        </a:spcBef>
                        <a:spcAft>
                          <a:spcPts val="0"/>
                        </a:spcAft>
                      </a:pPr>
                      <a:r>
                        <a:rPr lang="en-US" sz="1400">
                          <a:solidFill>
                            <a:srgbClr val="943634"/>
                          </a:solidFill>
                          <a:latin typeface="Times New Roman" pitchFamily="18" charset="0"/>
                          <a:ea typeface="Calibri"/>
                          <a:cs typeface="Times New Roman" pitchFamily="18" charset="0"/>
                        </a:rPr>
                        <a:t>3,3</a:t>
                      </a:r>
                      <a:endParaRPr lang="en-US" sz="1400">
                        <a:solidFill>
                          <a:srgbClr val="943634"/>
                        </a:solidFill>
                        <a:latin typeface="Times New Roman" pitchFamily="18" charset="0"/>
                        <a:ea typeface="Times New Roman"/>
                        <a:cs typeface="Times New Roman" pitchFamily="18" charset="0"/>
                      </a:endParaRPr>
                    </a:p>
                  </a:txBody>
                  <a:tcPr marL="51235" marR="51235" marT="0" marB="0">
                    <a:lnL>
                      <a:noFill/>
                    </a:lnL>
                    <a:lnR>
                      <a:noFill/>
                    </a:lnR>
                    <a:lnT>
                      <a:noFill/>
                    </a:lnT>
                    <a:lnB>
                      <a:noFill/>
                    </a:lnB>
                  </a:tcPr>
                </a:tc>
              </a:tr>
              <a:tr h="144027">
                <a:tc>
                  <a:txBody>
                    <a:bodyPr/>
                    <a:lstStyle/>
                    <a:p>
                      <a:pPr marL="0" marR="0" algn="just">
                        <a:lnSpc>
                          <a:spcPct val="115000"/>
                        </a:lnSpc>
                        <a:spcBef>
                          <a:spcPts val="0"/>
                        </a:spcBef>
                        <a:spcAft>
                          <a:spcPts val="0"/>
                        </a:spcAft>
                      </a:pPr>
                      <a:r>
                        <a:rPr lang="en-US" sz="1400" b="1">
                          <a:solidFill>
                            <a:srgbClr val="943634"/>
                          </a:solidFill>
                          <a:latin typeface="Times New Roman" pitchFamily="18" charset="0"/>
                          <a:ea typeface="Calibri"/>
                          <a:cs typeface="Times New Roman" pitchFamily="18" charset="0"/>
                        </a:rPr>
                        <a:t>2014</a:t>
                      </a:r>
                      <a:endParaRPr lang="en-US" sz="1400">
                        <a:solidFill>
                          <a:srgbClr val="943634"/>
                        </a:solidFill>
                        <a:latin typeface="Times New Roman" pitchFamily="18" charset="0"/>
                        <a:ea typeface="Times New Roman"/>
                        <a:cs typeface="Times New Roman" pitchFamily="18" charset="0"/>
                      </a:endParaRPr>
                    </a:p>
                  </a:txBody>
                  <a:tcPr marL="51235" marR="51235" marT="0" marB="0">
                    <a:lnL>
                      <a:noFill/>
                    </a:lnL>
                    <a:lnR>
                      <a:noFill/>
                    </a:lnR>
                    <a:lnT>
                      <a:noFill/>
                    </a:lnT>
                    <a:lnB w="12700" cap="flat" cmpd="sng" algn="ctr">
                      <a:solidFill>
                        <a:srgbClr val="C0504D"/>
                      </a:solidFill>
                      <a:prstDash val="solid"/>
                      <a:round/>
                      <a:headEnd type="none" w="med" len="med"/>
                      <a:tailEnd type="none" w="med" len="med"/>
                    </a:lnB>
                    <a:solidFill>
                      <a:srgbClr val="EFD3D2"/>
                    </a:solidFill>
                  </a:tcPr>
                </a:tc>
                <a:tc>
                  <a:txBody>
                    <a:bodyPr/>
                    <a:lstStyle/>
                    <a:p>
                      <a:pPr marL="0" marR="0" algn="just">
                        <a:lnSpc>
                          <a:spcPct val="115000"/>
                        </a:lnSpc>
                        <a:spcBef>
                          <a:spcPts val="0"/>
                        </a:spcBef>
                        <a:spcAft>
                          <a:spcPts val="0"/>
                        </a:spcAft>
                      </a:pPr>
                      <a:r>
                        <a:rPr lang="en-US" sz="1400">
                          <a:solidFill>
                            <a:srgbClr val="943634"/>
                          </a:solidFill>
                          <a:latin typeface="Times New Roman" pitchFamily="18" charset="0"/>
                          <a:ea typeface="Calibri"/>
                          <a:cs typeface="Times New Roman" pitchFamily="18" charset="0"/>
                        </a:rPr>
                        <a:t>6</a:t>
                      </a:r>
                      <a:endParaRPr lang="en-US" sz="1400">
                        <a:solidFill>
                          <a:srgbClr val="943634"/>
                        </a:solidFill>
                        <a:latin typeface="Times New Roman" pitchFamily="18" charset="0"/>
                        <a:ea typeface="Times New Roman"/>
                        <a:cs typeface="Times New Roman" pitchFamily="18" charset="0"/>
                      </a:endParaRPr>
                    </a:p>
                  </a:txBody>
                  <a:tcPr marL="51235" marR="51235" marT="0" marB="0">
                    <a:lnL>
                      <a:noFill/>
                    </a:lnL>
                    <a:lnR>
                      <a:noFill/>
                    </a:lnR>
                    <a:lnT>
                      <a:noFill/>
                    </a:lnT>
                    <a:lnB w="12700" cap="flat" cmpd="sng" algn="ctr">
                      <a:solidFill>
                        <a:srgbClr val="C0504D"/>
                      </a:solidFill>
                      <a:prstDash val="solid"/>
                      <a:round/>
                      <a:headEnd type="none" w="med" len="med"/>
                      <a:tailEnd type="none" w="med" len="med"/>
                    </a:lnB>
                    <a:solidFill>
                      <a:srgbClr val="EFD3D2"/>
                    </a:solidFill>
                  </a:tcPr>
                </a:tc>
                <a:tc>
                  <a:txBody>
                    <a:bodyPr/>
                    <a:lstStyle/>
                    <a:p>
                      <a:pPr marL="0" marR="0" algn="just">
                        <a:lnSpc>
                          <a:spcPct val="115000"/>
                        </a:lnSpc>
                        <a:spcBef>
                          <a:spcPts val="0"/>
                        </a:spcBef>
                        <a:spcAft>
                          <a:spcPts val="0"/>
                        </a:spcAft>
                      </a:pPr>
                      <a:r>
                        <a:rPr lang="en-US" sz="1400" dirty="0">
                          <a:solidFill>
                            <a:srgbClr val="943634"/>
                          </a:solidFill>
                          <a:latin typeface="Times New Roman" pitchFamily="18" charset="0"/>
                          <a:ea typeface="Calibri"/>
                          <a:cs typeface="Times New Roman" pitchFamily="18" charset="0"/>
                        </a:rPr>
                        <a:t>3,2</a:t>
                      </a:r>
                      <a:endParaRPr lang="en-US" sz="1400" dirty="0">
                        <a:solidFill>
                          <a:srgbClr val="943634"/>
                        </a:solidFill>
                        <a:latin typeface="Times New Roman" pitchFamily="18" charset="0"/>
                        <a:ea typeface="Times New Roman"/>
                        <a:cs typeface="Times New Roman" pitchFamily="18" charset="0"/>
                      </a:endParaRPr>
                    </a:p>
                  </a:txBody>
                  <a:tcPr marL="51235" marR="51235" marT="0" marB="0">
                    <a:lnL>
                      <a:noFill/>
                    </a:lnL>
                    <a:lnR>
                      <a:noFill/>
                    </a:lnR>
                    <a:lnT>
                      <a:noFill/>
                    </a:lnT>
                    <a:lnB w="12700" cap="flat" cmpd="sng" algn="ctr">
                      <a:solidFill>
                        <a:srgbClr val="C0504D"/>
                      </a:solidFill>
                      <a:prstDash val="solid"/>
                      <a:round/>
                      <a:headEnd type="none" w="med" len="med"/>
                      <a:tailEnd type="none" w="med" len="med"/>
                    </a:lnB>
                    <a:solidFill>
                      <a:srgbClr val="EFD3D2"/>
                    </a:solidFill>
                  </a:tcPr>
                </a:tc>
                <a:tc>
                  <a:txBody>
                    <a:bodyPr/>
                    <a:lstStyle/>
                    <a:p>
                      <a:pPr marL="0" marR="0" algn="just">
                        <a:lnSpc>
                          <a:spcPct val="115000"/>
                        </a:lnSpc>
                        <a:spcBef>
                          <a:spcPts val="0"/>
                        </a:spcBef>
                        <a:spcAft>
                          <a:spcPts val="0"/>
                        </a:spcAft>
                      </a:pPr>
                      <a:r>
                        <a:rPr lang="en-US" sz="1400" dirty="0">
                          <a:solidFill>
                            <a:srgbClr val="943634"/>
                          </a:solidFill>
                          <a:latin typeface="Times New Roman" pitchFamily="18" charset="0"/>
                          <a:ea typeface="Calibri"/>
                          <a:cs typeface="Times New Roman" pitchFamily="18" charset="0"/>
                        </a:rPr>
                        <a:t>2</a:t>
                      </a:r>
                      <a:endParaRPr lang="en-US" sz="1400" dirty="0">
                        <a:solidFill>
                          <a:srgbClr val="943634"/>
                        </a:solidFill>
                        <a:latin typeface="Times New Roman" pitchFamily="18" charset="0"/>
                        <a:ea typeface="Times New Roman"/>
                        <a:cs typeface="Times New Roman" pitchFamily="18" charset="0"/>
                      </a:endParaRPr>
                    </a:p>
                  </a:txBody>
                  <a:tcPr marL="51235" marR="51235" marT="0" marB="0">
                    <a:lnL>
                      <a:noFill/>
                    </a:lnL>
                    <a:lnR>
                      <a:noFill/>
                    </a:lnR>
                    <a:lnT>
                      <a:noFill/>
                    </a:lnT>
                    <a:lnB w="12700" cap="flat" cmpd="sng" algn="ctr">
                      <a:solidFill>
                        <a:srgbClr val="C0504D"/>
                      </a:solidFill>
                      <a:prstDash val="solid"/>
                      <a:round/>
                      <a:headEnd type="none" w="med" len="med"/>
                      <a:tailEnd type="none" w="med" len="med"/>
                    </a:lnB>
                    <a:solidFill>
                      <a:srgbClr val="EFD3D2"/>
                    </a:solidFill>
                  </a:tcPr>
                </a:tc>
                <a:tc>
                  <a:txBody>
                    <a:bodyPr/>
                    <a:lstStyle/>
                    <a:p>
                      <a:pPr marL="0" marR="0" algn="just">
                        <a:lnSpc>
                          <a:spcPct val="115000"/>
                        </a:lnSpc>
                        <a:spcBef>
                          <a:spcPts val="0"/>
                        </a:spcBef>
                        <a:spcAft>
                          <a:spcPts val="0"/>
                        </a:spcAft>
                      </a:pPr>
                      <a:r>
                        <a:rPr lang="en-US" sz="1400" dirty="0">
                          <a:solidFill>
                            <a:srgbClr val="943634"/>
                          </a:solidFill>
                          <a:latin typeface="Times New Roman" pitchFamily="18" charset="0"/>
                          <a:ea typeface="Calibri"/>
                          <a:cs typeface="Times New Roman" pitchFamily="18" charset="0"/>
                        </a:rPr>
                        <a:t>1,1</a:t>
                      </a:r>
                      <a:endParaRPr lang="en-US" sz="1400" dirty="0">
                        <a:solidFill>
                          <a:srgbClr val="943634"/>
                        </a:solidFill>
                        <a:latin typeface="Times New Roman" pitchFamily="18" charset="0"/>
                        <a:ea typeface="Times New Roman"/>
                        <a:cs typeface="Times New Roman" pitchFamily="18" charset="0"/>
                      </a:endParaRPr>
                    </a:p>
                  </a:txBody>
                  <a:tcPr marL="51235" marR="51235" marT="0" marB="0">
                    <a:lnL>
                      <a:noFill/>
                    </a:lnL>
                    <a:lnR>
                      <a:noFill/>
                    </a:lnR>
                    <a:lnT>
                      <a:noFill/>
                    </a:lnT>
                    <a:lnB w="12700" cap="flat" cmpd="sng" algn="ctr">
                      <a:solidFill>
                        <a:srgbClr val="C0504D"/>
                      </a:solidFill>
                      <a:prstDash val="solid"/>
                      <a:round/>
                      <a:headEnd type="none" w="med" len="med"/>
                      <a:tailEnd type="none" w="med" len="med"/>
                    </a:lnB>
                    <a:solidFill>
                      <a:srgbClr val="EFD3D2"/>
                    </a:solidFill>
                  </a:tcPr>
                </a:tc>
                <a:tc>
                  <a:txBody>
                    <a:bodyPr/>
                    <a:lstStyle/>
                    <a:p>
                      <a:pPr marL="0" marR="0" algn="just">
                        <a:lnSpc>
                          <a:spcPct val="115000"/>
                        </a:lnSpc>
                        <a:spcBef>
                          <a:spcPts val="0"/>
                        </a:spcBef>
                        <a:spcAft>
                          <a:spcPts val="0"/>
                        </a:spcAft>
                      </a:pPr>
                      <a:r>
                        <a:rPr lang="en-US" sz="1400" dirty="0">
                          <a:solidFill>
                            <a:srgbClr val="943634"/>
                          </a:solidFill>
                          <a:latin typeface="Times New Roman" pitchFamily="18" charset="0"/>
                          <a:ea typeface="Calibri"/>
                          <a:cs typeface="Times New Roman" pitchFamily="18" charset="0"/>
                        </a:rPr>
                        <a:t>4</a:t>
                      </a:r>
                      <a:endParaRPr lang="en-US" sz="1400" dirty="0">
                        <a:solidFill>
                          <a:srgbClr val="943634"/>
                        </a:solidFill>
                        <a:latin typeface="Times New Roman" pitchFamily="18" charset="0"/>
                        <a:ea typeface="Times New Roman"/>
                        <a:cs typeface="Times New Roman" pitchFamily="18" charset="0"/>
                      </a:endParaRPr>
                    </a:p>
                  </a:txBody>
                  <a:tcPr marL="51235" marR="51235" marT="0" marB="0">
                    <a:lnL>
                      <a:noFill/>
                    </a:lnL>
                    <a:lnR>
                      <a:noFill/>
                    </a:lnR>
                    <a:lnT>
                      <a:noFill/>
                    </a:lnT>
                    <a:lnB w="12700" cap="flat" cmpd="sng" algn="ctr">
                      <a:solidFill>
                        <a:srgbClr val="C0504D"/>
                      </a:solidFill>
                      <a:prstDash val="solid"/>
                      <a:round/>
                      <a:headEnd type="none" w="med" len="med"/>
                      <a:tailEnd type="none" w="med" len="med"/>
                    </a:lnB>
                    <a:solidFill>
                      <a:srgbClr val="EFD3D2"/>
                    </a:solidFill>
                  </a:tcPr>
                </a:tc>
                <a:tc>
                  <a:txBody>
                    <a:bodyPr/>
                    <a:lstStyle/>
                    <a:p>
                      <a:pPr marL="0" marR="0" algn="just">
                        <a:lnSpc>
                          <a:spcPct val="115000"/>
                        </a:lnSpc>
                        <a:spcBef>
                          <a:spcPts val="0"/>
                        </a:spcBef>
                        <a:spcAft>
                          <a:spcPts val="0"/>
                        </a:spcAft>
                      </a:pPr>
                      <a:r>
                        <a:rPr lang="en-US" sz="1400" dirty="0">
                          <a:solidFill>
                            <a:srgbClr val="943634"/>
                          </a:solidFill>
                          <a:latin typeface="Times New Roman" pitchFamily="18" charset="0"/>
                          <a:ea typeface="Calibri"/>
                          <a:cs typeface="Times New Roman" pitchFamily="18" charset="0"/>
                        </a:rPr>
                        <a:t>2,2</a:t>
                      </a:r>
                      <a:endParaRPr lang="en-US" sz="1400" dirty="0">
                        <a:solidFill>
                          <a:srgbClr val="943634"/>
                        </a:solidFill>
                        <a:latin typeface="Times New Roman" pitchFamily="18" charset="0"/>
                        <a:ea typeface="Times New Roman"/>
                        <a:cs typeface="Times New Roman" pitchFamily="18" charset="0"/>
                      </a:endParaRPr>
                    </a:p>
                  </a:txBody>
                  <a:tcPr marL="51235" marR="51235" marT="0" marB="0">
                    <a:lnL>
                      <a:noFill/>
                    </a:lnL>
                    <a:lnR>
                      <a:noFill/>
                    </a:lnR>
                    <a:lnT>
                      <a:noFill/>
                    </a:lnT>
                    <a:lnB w="12700" cap="flat" cmpd="sng" algn="ctr">
                      <a:solidFill>
                        <a:srgbClr val="C0504D"/>
                      </a:solidFill>
                      <a:prstDash val="solid"/>
                      <a:round/>
                      <a:headEnd type="none" w="med" len="med"/>
                      <a:tailEnd type="none" w="med" len="med"/>
                    </a:lnB>
                    <a:solidFill>
                      <a:srgbClr val="EFD3D2"/>
                    </a:solidFill>
                  </a:tcPr>
                </a:tc>
              </a:tr>
            </a:tbl>
          </a:graphicData>
        </a:graphic>
      </p:graphicFrame>
      <p:sp>
        <p:nvSpPr>
          <p:cNvPr id="11" name="Rectangle 10"/>
          <p:cNvSpPr/>
          <p:nvPr/>
        </p:nvSpPr>
        <p:spPr>
          <a:xfrm>
            <a:off x="1676400" y="762000"/>
            <a:ext cx="6858000" cy="584775"/>
          </a:xfrm>
          <a:prstGeom prst="rect">
            <a:avLst/>
          </a:prstGeom>
        </p:spPr>
        <p:txBody>
          <a:bodyPr wrap="square">
            <a:spAutoFit/>
          </a:bodyPr>
          <a:lstStyle/>
          <a:p>
            <a:pPr lvl="0" fontAlgn="base">
              <a:spcBef>
                <a:spcPct val="0"/>
              </a:spcBef>
              <a:spcAft>
                <a:spcPct val="0"/>
              </a:spcAft>
            </a:pPr>
            <a:r>
              <a:rPr lang="ro-RO" sz="1400" b="1" dirty="0" smtClean="0">
                <a:latin typeface="Times New Roman" pitchFamily="18" charset="0"/>
                <a:ea typeface="Times New Roman" pitchFamily="18" charset="0"/>
                <a:cs typeface="Times New Roman" pitchFamily="18" charset="0"/>
              </a:rPr>
              <a:t>Mortalitatea maternă prin avort în 2013 şi 2014  </a:t>
            </a:r>
            <a:endParaRPr lang="en-US" sz="1400" dirty="0" smtClean="0">
              <a:latin typeface="Times New Roman" pitchFamily="18" charset="0"/>
              <a:cs typeface="Times New Roman" pitchFamily="18" charset="0"/>
            </a:endParaRPr>
          </a:p>
          <a:p>
            <a:pPr lvl="0" eaLnBrk="0" fontAlgn="base" hangingPunct="0">
              <a:spcBef>
                <a:spcPct val="0"/>
              </a:spcBef>
              <a:spcAft>
                <a:spcPct val="0"/>
              </a:spcAft>
            </a:pPr>
            <a:r>
              <a:rPr lang="ro-RO" sz="1100" i="1" dirty="0" smtClean="0">
                <a:latin typeface="Times New Roman" pitchFamily="18" charset="0"/>
                <a:ea typeface="Times New Roman" pitchFamily="18" charset="0"/>
                <a:cs typeface="Times New Roman" pitchFamily="18" charset="0"/>
              </a:rPr>
              <a:t>                </a:t>
            </a:r>
            <a:r>
              <a:rPr lang="ro-RO" i="1" dirty="0" smtClean="0">
                <a:latin typeface="Times New Roman" pitchFamily="18" charset="0"/>
                <a:ea typeface="Times New Roman" pitchFamily="18" charset="0"/>
                <a:cs typeface="Times New Roman" pitchFamily="18" charset="0"/>
              </a:rPr>
              <a:t>                                                                    </a:t>
            </a:r>
            <a:r>
              <a:rPr lang="ro-RO" sz="1100" i="1" dirty="0" smtClean="0">
                <a:latin typeface="Times New Roman" pitchFamily="18" charset="0"/>
                <a:ea typeface="Times New Roman" pitchFamily="18" charset="0"/>
                <a:cs typeface="Times New Roman" pitchFamily="18" charset="0"/>
              </a:rPr>
              <a:t>număr şi %000 născuţi vii</a:t>
            </a:r>
            <a:endParaRPr lang="en-US" sz="1100" dirty="0" smtClean="0">
              <a:latin typeface="Times New Roman" pitchFamily="18" charset="0"/>
              <a:cs typeface="Times New Roman" pitchFamily="18" charset="0"/>
            </a:endParaRPr>
          </a:p>
        </p:txBody>
      </p:sp>
      <p:sp>
        <p:nvSpPr>
          <p:cNvPr id="12" name="Rectangle 11"/>
          <p:cNvSpPr/>
          <p:nvPr/>
        </p:nvSpPr>
        <p:spPr>
          <a:xfrm>
            <a:off x="381000" y="2514600"/>
            <a:ext cx="1725152" cy="307777"/>
          </a:xfrm>
          <a:prstGeom prst="rect">
            <a:avLst/>
          </a:prstGeom>
        </p:spPr>
        <p:txBody>
          <a:bodyPr wrap="none">
            <a:spAutoFit/>
          </a:bodyPr>
          <a:lstStyle/>
          <a:p>
            <a:pPr lvl="0" eaLnBrk="0" fontAlgn="base" hangingPunct="0">
              <a:spcBef>
                <a:spcPct val="0"/>
              </a:spcBef>
              <a:spcAft>
                <a:spcPct val="0"/>
              </a:spcAft>
            </a:pPr>
            <a:r>
              <a:rPr lang="ro-RO" sz="1400" i="1" dirty="0" smtClean="0">
                <a:latin typeface="Times New Roman" pitchFamily="18" charset="0"/>
                <a:ea typeface="Times New Roman" pitchFamily="18" charset="0"/>
                <a:cs typeface="Times New Roman" pitchFamily="18" charset="0"/>
              </a:rPr>
              <a:t>Sursa: INSP-CNSISP</a:t>
            </a:r>
            <a:endParaRPr lang="ro-RO" sz="1400" dirty="0" smtClean="0">
              <a:latin typeface="Times New Roman" pitchFamily="18" charset="0"/>
              <a:cs typeface="Times New Roman" pitchFamily="18" charset="0"/>
            </a:endParaRPr>
          </a:p>
        </p:txBody>
      </p:sp>
      <p:graphicFrame>
        <p:nvGraphicFramePr>
          <p:cNvPr id="13" name="Table 12"/>
          <p:cNvGraphicFramePr>
            <a:graphicFrameLocks noGrp="1"/>
          </p:cNvGraphicFramePr>
          <p:nvPr/>
        </p:nvGraphicFramePr>
        <p:xfrm>
          <a:off x="304798" y="3429000"/>
          <a:ext cx="8610600" cy="1682496"/>
        </p:xfrm>
        <a:graphic>
          <a:graphicData uri="http://schemas.openxmlformats.org/drawingml/2006/table">
            <a:tbl>
              <a:tblPr/>
              <a:tblGrid>
                <a:gridCol w="533402"/>
                <a:gridCol w="461996"/>
                <a:gridCol w="631228"/>
                <a:gridCol w="509838"/>
                <a:gridCol w="606738"/>
                <a:gridCol w="222311"/>
                <a:gridCol w="615889"/>
                <a:gridCol w="276103"/>
                <a:gridCol w="445996"/>
                <a:gridCol w="243679"/>
                <a:gridCol w="521527"/>
                <a:gridCol w="240082"/>
                <a:gridCol w="427113"/>
                <a:gridCol w="410029"/>
                <a:gridCol w="457686"/>
                <a:gridCol w="466678"/>
                <a:gridCol w="366868"/>
                <a:gridCol w="587168"/>
                <a:gridCol w="586269"/>
              </a:tblGrid>
              <a:tr h="45720">
                <a:tc>
                  <a:txBody>
                    <a:bodyPr/>
                    <a:lstStyle/>
                    <a:p>
                      <a:pPr marL="0" marR="0" algn="just">
                        <a:lnSpc>
                          <a:spcPct val="115000"/>
                        </a:lnSpc>
                        <a:spcBef>
                          <a:spcPts val="0"/>
                        </a:spcBef>
                        <a:spcAft>
                          <a:spcPts val="0"/>
                        </a:spcAft>
                      </a:pPr>
                      <a:r>
                        <a:rPr lang="en-US" sz="1200" b="1" dirty="0" err="1">
                          <a:solidFill>
                            <a:srgbClr val="943634"/>
                          </a:solidFill>
                          <a:latin typeface="Times New Roman" pitchFamily="18" charset="0"/>
                          <a:ea typeface="Calibri"/>
                          <a:cs typeface="Times New Roman" pitchFamily="18" charset="0"/>
                        </a:rPr>
                        <a:t>Anii</a:t>
                      </a:r>
                      <a:endParaRPr lang="en-US" sz="1200" dirty="0">
                        <a:solidFill>
                          <a:srgbClr val="943634"/>
                        </a:solidFill>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gridSpan="2">
                  <a:txBody>
                    <a:bodyPr/>
                    <a:lstStyle/>
                    <a:p>
                      <a:pPr marL="0" marR="0" algn="just">
                        <a:lnSpc>
                          <a:spcPct val="115000"/>
                        </a:lnSpc>
                        <a:spcBef>
                          <a:spcPts val="0"/>
                        </a:spcBef>
                        <a:spcAft>
                          <a:spcPts val="0"/>
                        </a:spcAft>
                      </a:pPr>
                      <a:r>
                        <a:rPr lang="en-US" sz="1200" b="1" dirty="0" err="1">
                          <a:solidFill>
                            <a:srgbClr val="943634"/>
                          </a:solidFill>
                          <a:latin typeface="Times New Roman" pitchFamily="18" charset="0"/>
                          <a:ea typeface="Calibri"/>
                          <a:cs typeface="Times New Roman" pitchFamily="18" charset="0"/>
                        </a:rPr>
                        <a:t>Sarcina</a:t>
                      </a:r>
                      <a:r>
                        <a:rPr lang="en-US" sz="1200" b="1" dirty="0">
                          <a:solidFill>
                            <a:srgbClr val="943634"/>
                          </a:solidFill>
                          <a:latin typeface="Times New Roman" pitchFamily="18" charset="0"/>
                          <a:ea typeface="Calibri"/>
                          <a:cs typeface="Times New Roman" pitchFamily="18" charset="0"/>
                        </a:rPr>
                        <a:t> </a:t>
                      </a:r>
                      <a:r>
                        <a:rPr lang="en-US" sz="1200" b="1" dirty="0" err="1">
                          <a:solidFill>
                            <a:srgbClr val="943634"/>
                          </a:solidFill>
                          <a:latin typeface="Times New Roman" pitchFamily="18" charset="0"/>
                          <a:ea typeface="Calibri"/>
                          <a:cs typeface="Times New Roman" pitchFamily="18" charset="0"/>
                        </a:rPr>
                        <a:t>extrauterină</a:t>
                      </a:r>
                      <a:endParaRPr lang="en-US" sz="1200" dirty="0">
                        <a:solidFill>
                          <a:srgbClr val="943634"/>
                        </a:solidFill>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hMerge="1">
                  <a:txBody>
                    <a:bodyPr/>
                    <a:lstStyle/>
                    <a:p>
                      <a:endParaRPr lang="en-US"/>
                    </a:p>
                  </a:txBody>
                  <a:tcPr/>
                </a:tc>
                <a:tc gridSpan="2">
                  <a:txBody>
                    <a:bodyPr/>
                    <a:lstStyle/>
                    <a:p>
                      <a:pPr marL="0" marR="0" algn="just">
                        <a:lnSpc>
                          <a:spcPct val="115000"/>
                        </a:lnSpc>
                        <a:spcBef>
                          <a:spcPts val="0"/>
                        </a:spcBef>
                        <a:spcAft>
                          <a:spcPts val="0"/>
                        </a:spcAft>
                      </a:pPr>
                      <a:r>
                        <a:rPr lang="en-US" sz="1200" b="1" dirty="0" err="1">
                          <a:solidFill>
                            <a:srgbClr val="943634"/>
                          </a:solidFill>
                          <a:latin typeface="Times New Roman" pitchFamily="18" charset="0"/>
                          <a:ea typeface="Calibri"/>
                          <a:cs typeface="Times New Roman" pitchFamily="18" charset="0"/>
                        </a:rPr>
                        <a:t>Mola</a:t>
                      </a:r>
                      <a:r>
                        <a:rPr lang="en-US" sz="1200" b="1" dirty="0">
                          <a:solidFill>
                            <a:srgbClr val="943634"/>
                          </a:solidFill>
                          <a:latin typeface="Times New Roman" pitchFamily="18" charset="0"/>
                          <a:ea typeface="Calibri"/>
                          <a:cs typeface="Times New Roman" pitchFamily="18" charset="0"/>
                        </a:rPr>
                        <a:t> </a:t>
                      </a:r>
                      <a:r>
                        <a:rPr lang="en-US" sz="1200" b="1" dirty="0" err="1">
                          <a:solidFill>
                            <a:srgbClr val="943634"/>
                          </a:solidFill>
                          <a:latin typeface="Times New Roman" pitchFamily="18" charset="0"/>
                          <a:ea typeface="Calibri"/>
                          <a:cs typeface="Times New Roman" pitchFamily="18" charset="0"/>
                        </a:rPr>
                        <a:t>hidatiformă</a:t>
                      </a:r>
                      <a:r>
                        <a:rPr lang="en-US" sz="1200" b="1" dirty="0">
                          <a:solidFill>
                            <a:srgbClr val="943634"/>
                          </a:solidFill>
                          <a:latin typeface="Times New Roman" pitchFamily="18" charset="0"/>
                          <a:ea typeface="Calibri"/>
                          <a:cs typeface="Times New Roman" pitchFamily="18" charset="0"/>
                        </a:rPr>
                        <a:t> </a:t>
                      </a:r>
                      <a:endParaRPr lang="en-US" sz="1200" dirty="0">
                        <a:solidFill>
                          <a:srgbClr val="943634"/>
                        </a:solidFill>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hMerge="1">
                  <a:txBody>
                    <a:bodyPr/>
                    <a:lstStyle/>
                    <a:p>
                      <a:endParaRPr lang="en-US"/>
                    </a:p>
                  </a:txBody>
                  <a:tcPr/>
                </a:tc>
                <a:tc gridSpan="2">
                  <a:txBody>
                    <a:bodyPr/>
                    <a:lstStyle/>
                    <a:p>
                      <a:pPr marL="0" marR="0" algn="just">
                        <a:lnSpc>
                          <a:spcPct val="115000"/>
                        </a:lnSpc>
                        <a:spcBef>
                          <a:spcPts val="0"/>
                        </a:spcBef>
                        <a:spcAft>
                          <a:spcPts val="0"/>
                        </a:spcAft>
                      </a:pPr>
                      <a:r>
                        <a:rPr lang="en-US" sz="1200" b="1">
                          <a:solidFill>
                            <a:srgbClr val="943634"/>
                          </a:solidFill>
                          <a:latin typeface="Times New Roman" pitchFamily="18" charset="0"/>
                          <a:ea typeface="Calibri"/>
                          <a:cs typeface="Times New Roman" pitchFamily="18" charset="0"/>
                        </a:rPr>
                        <a:t>Alte produse anormale ale concepției </a:t>
                      </a:r>
                      <a:endParaRPr lang="en-US" sz="1200">
                        <a:solidFill>
                          <a:srgbClr val="943634"/>
                        </a:solidFill>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hMerge="1">
                  <a:txBody>
                    <a:bodyPr/>
                    <a:lstStyle/>
                    <a:p>
                      <a:endParaRPr lang="en-US"/>
                    </a:p>
                  </a:txBody>
                  <a:tcPr/>
                </a:tc>
                <a:tc gridSpan="2">
                  <a:txBody>
                    <a:bodyPr/>
                    <a:lstStyle/>
                    <a:p>
                      <a:pPr marL="0" marR="0" algn="just">
                        <a:lnSpc>
                          <a:spcPct val="115000"/>
                        </a:lnSpc>
                        <a:spcBef>
                          <a:spcPts val="0"/>
                        </a:spcBef>
                        <a:spcAft>
                          <a:spcPts val="0"/>
                        </a:spcAft>
                      </a:pPr>
                      <a:r>
                        <a:rPr lang="en-US" sz="1200" b="1" dirty="0" err="1">
                          <a:solidFill>
                            <a:srgbClr val="943634"/>
                          </a:solidFill>
                          <a:latin typeface="Times New Roman" pitchFamily="18" charset="0"/>
                          <a:ea typeface="Calibri"/>
                          <a:cs typeface="Times New Roman" pitchFamily="18" charset="0"/>
                        </a:rPr>
                        <a:t>Avort</a:t>
                      </a:r>
                      <a:r>
                        <a:rPr lang="en-US" sz="1200" b="1" dirty="0">
                          <a:solidFill>
                            <a:srgbClr val="943634"/>
                          </a:solidFill>
                          <a:latin typeface="Times New Roman" pitchFamily="18" charset="0"/>
                          <a:ea typeface="Calibri"/>
                          <a:cs typeface="Times New Roman" pitchFamily="18" charset="0"/>
                        </a:rPr>
                        <a:t> </a:t>
                      </a:r>
                      <a:r>
                        <a:rPr lang="en-US" sz="1200" b="1" dirty="0" err="1">
                          <a:solidFill>
                            <a:srgbClr val="943634"/>
                          </a:solidFill>
                          <a:latin typeface="Times New Roman" pitchFamily="18" charset="0"/>
                          <a:ea typeface="Calibri"/>
                          <a:cs typeface="Times New Roman" pitchFamily="18" charset="0"/>
                        </a:rPr>
                        <a:t>spontan</a:t>
                      </a:r>
                      <a:r>
                        <a:rPr lang="en-US" sz="1200" b="1" dirty="0">
                          <a:solidFill>
                            <a:srgbClr val="943634"/>
                          </a:solidFill>
                          <a:latin typeface="Times New Roman" pitchFamily="18" charset="0"/>
                          <a:ea typeface="Calibri"/>
                          <a:cs typeface="Times New Roman" pitchFamily="18" charset="0"/>
                        </a:rPr>
                        <a:t> </a:t>
                      </a:r>
                      <a:endParaRPr lang="en-US" sz="1200" dirty="0">
                        <a:solidFill>
                          <a:srgbClr val="943634"/>
                        </a:solidFill>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hMerge="1">
                  <a:txBody>
                    <a:bodyPr/>
                    <a:lstStyle/>
                    <a:p>
                      <a:endParaRPr lang="en-US"/>
                    </a:p>
                  </a:txBody>
                  <a:tcPr/>
                </a:tc>
                <a:tc gridSpan="2">
                  <a:txBody>
                    <a:bodyPr/>
                    <a:lstStyle/>
                    <a:p>
                      <a:pPr marL="0" marR="0" algn="just">
                        <a:lnSpc>
                          <a:spcPct val="115000"/>
                        </a:lnSpc>
                        <a:spcBef>
                          <a:spcPts val="0"/>
                        </a:spcBef>
                        <a:spcAft>
                          <a:spcPts val="0"/>
                        </a:spcAft>
                      </a:pPr>
                      <a:r>
                        <a:rPr lang="en-US" sz="1200" b="1" dirty="0" err="1">
                          <a:solidFill>
                            <a:srgbClr val="943634"/>
                          </a:solidFill>
                          <a:latin typeface="Times New Roman" pitchFamily="18" charset="0"/>
                          <a:ea typeface="Calibri"/>
                          <a:cs typeface="Times New Roman" pitchFamily="18" charset="0"/>
                        </a:rPr>
                        <a:t>Avort</a:t>
                      </a:r>
                      <a:r>
                        <a:rPr lang="en-US" sz="1200" b="1" dirty="0">
                          <a:solidFill>
                            <a:srgbClr val="943634"/>
                          </a:solidFill>
                          <a:latin typeface="Times New Roman" pitchFamily="18" charset="0"/>
                          <a:ea typeface="Calibri"/>
                          <a:cs typeface="Times New Roman" pitchFamily="18" charset="0"/>
                        </a:rPr>
                        <a:t> medical </a:t>
                      </a:r>
                      <a:endParaRPr lang="en-US" sz="1200" dirty="0">
                        <a:solidFill>
                          <a:srgbClr val="943634"/>
                        </a:solidFill>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hMerge="1">
                  <a:txBody>
                    <a:bodyPr/>
                    <a:lstStyle/>
                    <a:p>
                      <a:endParaRPr lang="en-US"/>
                    </a:p>
                  </a:txBody>
                  <a:tcPr/>
                </a:tc>
                <a:tc gridSpan="2">
                  <a:txBody>
                    <a:bodyPr/>
                    <a:lstStyle/>
                    <a:p>
                      <a:pPr marL="0" marR="0" algn="just">
                        <a:lnSpc>
                          <a:spcPct val="115000"/>
                        </a:lnSpc>
                        <a:spcBef>
                          <a:spcPts val="0"/>
                        </a:spcBef>
                        <a:spcAft>
                          <a:spcPts val="0"/>
                        </a:spcAft>
                      </a:pPr>
                      <a:r>
                        <a:rPr lang="en-US" sz="1200" b="1" dirty="0" err="1">
                          <a:solidFill>
                            <a:srgbClr val="943634"/>
                          </a:solidFill>
                          <a:latin typeface="Times New Roman" pitchFamily="18" charset="0"/>
                          <a:ea typeface="Calibri"/>
                          <a:cs typeface="Times New Roman" pitchFamily="18" charset="0"/>
                        </a:rPr>
                        <a:t>Alte</a:t>
                      </a:r>
                      <a:r>
                        <a:rPr lang="en-US" sz="1200" b="1" dirty="0">
                          <a:solidFill>
                            <a:srgbClr val="943634"/>
                          </a:solidFill>
                          <a:latin typeface="Times New Roman" pitchFamily="18" charset="0"/>
                          <a:ea typeface="Calibri"/>
                          <a:cs typeface="Times New Roman" pitchFamily="18" charset="0"/>
                        </a:rPr>
                        <a:t> </a:t>
                      </a:r>
                      <a:r>
                        <a:rPr lang="en-US" sz="1200" b="1" dirty="0" err="1">
                          <a:solidFill>
                            <a:srgbClr val="943634"/>
                          </a:solidFill>
                          <a:latin typeface="Times New Roman" pitchFamily="18" charset="0"/>
                          <a:ea typeface="Calibri"/>
                          <a:cs typeface="Times New Roman" pitchFamily="18" charset="0"/>
                        </a:rPr>
                        <a:t>forme</a:t>
                      </a:r>
                      <a:r>
                        <a:rPr lang="en-US" sz="1200" b="1" dirty="0">
                          <a:solidFill>
                            <a:srgbClr val="943634"/>
                          </a:solidFill>
                          <a:latin typeface="Times New Roman" pitchFamily="18" charset="0"/>
                          <a:ea typeface="Calibri"/>
                          <a:cs typeface="Times New Roman" pitchFamily="18" charset="0"/>
                        </a:rPr>
                        <a:t> de </a:t>
                      </a:r>
                      <a:r>
                        <a:rPr lang="en-US" sz="1200" b="1" dirty="0" err="1">
                          <a:solidFill>
                            <a:srgbClr val="943634"/>
                          </a:solidFill>
                          <a:latin typeface="Times New Roman" pitchFamily="18" charset="0"/>
                          <a:ea typeface="Calibri"/>
                          <a:cs typeface="Times New Roman" pitchFamily="18" charset="0"/>
                        </a:rPr>
                        <a:t>avort</a:t>
                      </a:r>
                      <a:r>
                        <a:rPr lang="en-US" sz="1200" b="1" dirty="0">
                          <a:solidFill>
                            <a:srgbClr val="943634"/>
                          </a:solidFill>
                          <a:latin typeface="Times New Roman" pitchFamily="18" charset="0"/>
                          <a:ea typeface="Calibri"/>
                          <a:cs typeface="Times New Roman" pitchFamily="18" charset="0"/>
                        </a:rPr>
                        <a:t> </a:t>
                      </a:r>
                      <a:endParaRPr lang="en-US" sz="1200" dirty="0">
                        <a:solidFill>
                          <a:srgbClr val="943634"/>
                        </a:solidFill>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hMerge="1">
                  <a:txBody>
                    <a:bodyPr/>
                    <a:lstStyle/>
                    <a:p>
                      <a:endParaRPr lang="en-US"/>
                    </a:p>
                  </a:txBody>
                  <a:tcPr/>
                </a:tc>
                <a:tc gridSpan="2">
                  <a:txBody>
                    <a:bodyPr/>
                    <a:lstStyle/>
                    <a:p>
                      <a:pPr marL="0" marR="0" algn="just">
                        <a:lnSpc>
                          <a:spcPct val="115000"/>
                        </a:lnSpc>
                        <a:spcBef>
                          <a:spcPts val="0"/>
                        </a:spcBef>
                        <a:spcAft>
                          <a:spcPts val="0"/>
                        </a:spcAft>
                      </a:pPr>
                      <a:r>
                        <a:rPr lang="en-US" sz="1200" b="1" dirty="0" err="1">
                          <a:solidFill>
                            <a:srgbClr val="943634"/>
                          </a:solidFill>
                          <a:latin typeface="Times New Roman" pitchFamily="18" charset="0"/>
                          <a:ea typeface="Calibri"/>
                          <a:cs typeface="Times New Roman" pitchFamily="18" charset="0"/>
                        </a:rPr>
                        <a:t>Avortul</a:t>
                      </a:r>
                      <a:r>
                        <a:rPr lang="en-US" sz="1200" b="1" dirty="0">
                          <a:solidFill>
                            <a:srgbClr val="943634"/>
                          </a:solidFill>
                          <a:latin typeface="Times New Roman" pitchFamily="18" charset="0"/>
                          <a:ea typeface="Calibri"/>
                          <a:cs typeface="Times New Roman" pitchFamily="18" charset="0"/>
                        </a:rPr>
                        <a:t>, </a:t>
                      </a:r>
                      <a:r>
                        <a:rPr lang="en-US" sz="1200" b="1" dirty="0" err="1">
                          <a:solidFill>
                            <a:srgbClr val="943634"/>
                          </a:solidFill>
                          <a:latin typeface="Times New Roman" pitchFamily="18" charset="0"/>
                          <a:ea typeface="Calibri"/>
                          <a:cs typeface="Times New Roman" pitchFamily="18" charset="0"/>
                        </a:rPr>
                        <a:t>fără</a:t>
                      </a:r>
                      <a:r>
                        <a:rPr lang="en-US" sz="1200" b="1" dirty="0">
                          <a:solidFill>
                            <a:srgbClr val="943634"/>
                          </a:solidFill>
                          <a:latin typeface="Times New Roman" pitchFamily="18" charset="0"/>
                          <a:ea typeface="Calibri"/>
                          <a:cs typeface="Times New Roman" pitchFamily="18" charset="0"/>
                        </a:rPr>
                        <a:t> </a:t>
                      </a:r>
                      <a:r>
                        <a:rPr lang="en-US" sz="1200" b="1" dirty="0" err="1">
                          <a:solidFill>
                            <a:srgbClr val="943634"/>
                          </a:solidFill>
                          <a:latin typeface="Times New Roman" pitchFamily="18" charset="0"/>
                          <a:ea typeface="Calibri"/>
                          <a:cs typeface="Times New Roman" pitchFamily="18" charset="0"/>
                        </a:rPr>
                        <a:t>precizare</a:t>
                      </a:r>
                      <a:r>
                        <a:rPr lang="en-US" sz="1200" b="1" dirty="0">
                          <a:solidFill>
                            <a:srgbClr val="943634"/>
                          </a:solidFill>
                          <a:latin typeface="Times New Roman" pitchFamily="18" charset="0"/>
                          <a:ea typeface="Calibri"/>
                          <a:cs typeface="Times New Roman" pitchFamily="18" charset="0"/>
                        </a:rPr>
                        <a:t> </a:t>
                      </a:r>
                      <a:endParaRPr lang="en-US" sz="1200" dirty="0">
                        <a:solidFill>
                          <a:srgbClr val="943634"/>
                        </a:solidFill>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hMerge="1">
                  <a:txBody>
                    <a:bodyPr/>
                    <a:lstStyle/>
                    <a:p>
                      <a:endParaRPr lang="en-US"/>
                    </a:p>
                  </a:txBody>
                  <a:tcPr/>
                </a:tc>
                <a:tc gridSpan="2">
                  <a:txBody>
                    <a:bodyPr/>
                    <a:lstStyle/>
                    <a:p>
                      <a:pPr marL="0" marR="0" algn="just">
                        <a:lnSpc>
                          <a:spcPct val="115000"/>
                        </a:lnSpc>
                        <a:spcBef>
                          <a:spcPts val="0"/>
                        </a:spcBef>
                        <a:spcAft>
                          <a:spcPts val="0"/>
                        </a:spcAft>
                      </a:pPr>
                      <a:r>
                        <a:rPr lang="en-US" sz="1200" b="1" dirty="0" err="1">
                          <a:solidFill>
                            <a:srgbClr val="943634"/>
                          </a:solidFill>
                          <a:latin typeface="Times New Roman" pitchFamily="18" charset="0"/>
                          <a:ea typeface="Calibri"/>
                          <a:cs typeface="Times New Roman" pitchFamily="18" charset="0"/>
                        </a:rPr>
                        <a:t>Eșecul</a:t>
                      </a:r>
                      <a:r>
                        <a:rPr lang="en-US" sz="1200" b="1" dirty="0">
                          <a:solidFill>
                            <a:srgbClr val="943634"/>
                          </a:solidFill>
                          <a:latin typeface="Times New Roman" pitchFamily="18" charset="0"/>
                          <a:ea typeface="Calibri"/>
                          <a:cs typeface="Times New Roman" pitchFamily="18" charset="0"/>
                        </a:rPr>
                        <a:t> </a:t>
                      </a:r>
                      <a:r>
                        <a:rPr lang="en-US" sz="1200" b="1" dirty="0" err="1">
                          <a:solidFill>
                            <a:srgbClr val="943634"/>
                          </a:solidFill>
                          <a:latin typeface="Times New Roman" pitchFamily="18" charset="0"/>
                          <a:ea typeface="Calibri"/>
                          <a:cs typeface="Times New Roman" pitchFamily="18" charset="0"/>
                        </a:rPr>
                        <a:t>unei</a:t>
                      </a:r>
                      <a:r>
                        <a:rPr lang="en-US" sz="1200" b="1" dirty="0">
                          <a:solidFill>
                            <a:srgbClr val="943634"/>
                          </a:solidFill>
                          <a:latin typeface="Times New Roman" pitchFamily="18" charset="0"/>
                          <a:ea typeface="Calibri"/>
                          <a:cs typeface="Times New Roman" pitchFamily="18" charset="0"/>
                        </a:rPr>
                        <a:t> tentative de </a:t>
                      </a:r>
                      <a:r>
                        <a:rPr lang="en-US" sz="1200" b="1" dirty="0" err="1">
                          <a:solidFill>
                            <a:srgbClr val="943634"/>
                          </a:solidFill>
                          <a:latin typeface="Times New Roman" pitchFamily="18" charset="0"/>
                          <a:ea typeface="Calibri"/>
                          <a:cs typeface="Times New Roman" pitchFamily="18" charset="0"/>
                        </a:rPr>
                        <a:t>avort</a:t>
                      </a:r>
                      <a:r>
                        <a:rPr lang="en-US" sz="1200" b="1" dirty="0">
                          <a:solidFill>
                            <a:srgbClr val="943634"/>
                          </a:solidFill>
                          <a:latin typeface="Times New Roman" pitchFamily="18" charset="0"/>
                          <a:ea typeface="Calibri"/>
                          <a:cs typeface="Times New Roman" pitchFamily="18" charset="0"/>
                        </a:rPr>
                        <a:t> </a:t>
                      </a:r>
                      <a:endParaRPr lang="en-US" sz="1200" dirty="0">
                        <a:solidFill>
                          <a:srgbClr val="943634"/>
                        </a:solidFill>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hMerge="1">
                  <a:txBody>
                    <a:bodyPr/>
                    <a:lstStyle/>
                    <a:p>
                      <a:endParaRPr lang="en-US"/>
                    </a:p>
                  </a:txBody>
                  <a:tcPr/>
                </a:tc>
                <a:tc gridSpan="2">
                  <a:txBody>
                    <a:bodyPr/>
                    <a:lstStyle/>
                    <a:p>
                      <a:pPr marL="0" marR="0" algn="just">
                        <a:lnSpc>
                          <a:spcPct val="115000"/>
                        </a:lnSpc>
                        <a:spcBef>
                          <a:spcPts val="0"/>
                        </a:spcBef>
                        <a:spcAft>
                          <a:spcPts val="0"/>
                        </a:spcAft>
                      </a:pPr>
                      <a:r>
                        <a:rPr lang="en-US" sz="1200" b="1" dirty="0" err="1">
                          <a:solidFill>
                            <a:srgbClr val="943634"/>
                          </a:solidFill>
                          <a:latin typeface="Times New Roman" pitchFamily="18" charset="0"/>
                          <a:ea typeface="Calibri"/>
                          <a:cs typeface="Times New Roman" pitchFamily="18" charset="0"/>
                        </a:rPr>
                        <a:t>Complicațiile</a:t>
                      </a:r>
                      <a:r>
                        <a:rPr lang="en-US" sz="1200" b="1" dirty="0">
                          <a:solidFill>
                            <a:srgbClr val="943634"/>
                          </a:solidFill>
                          <a:latin typeface="Times New Roman" pitchFamily="18" charset="0"/>
                          <a:ea typeface="Calibri"/>
                          <a:cs typeface="Times New Roman" pitchFamily="18" charset="0"/>
                        </a:rPr>
                        <a:t> consecutive </a:t>
                      </a:r>
                      <a:r>
                        <a:rPr lang="en-US" sz="1200" b="1" dirty="0" err="1">
                          <a:solidFill>
                            <a:srgbClr val="943634"/>
                          </a:solidFill>
                          <a:latin typeface="Times New Roman" pitchFamily="18" charset="0"/>
                          <a:ea typeface="Calibri"/>
                          <a:cs typeface="Times New Roman" pitchFamily="18" charset="0"/>
                        </a:rPr>
                        <a:t>unui</a:t>
                      </a:r>
                      <a:r>
                        <a:rPr lang="en-US" sz="1200" b="1" dirty="0">
                          <a:solidFill>
                            <a:srgbClr val="943634"/>
                          </a:solidFill>
                          <a:latin typeface="Times New Roman" pitchFamily="18" charset="0"/>
                          <a:ea typeface="Calibri"/>
                          <a:cs typeface="Times New Roman" pitchFamily="18" charset="0"/>
                        </a:rPr>
                        <a:t> </a:t>
                      </a:r>
                      <a:r>
                        <a:rPr lang="en-US" sz="1200" b="1" dirty="0" err="1">
                          <a:solidFill>
                            <a:srgbClr val="943634"/>
                          </a:solidFill>
                          <a:latin typeface="Times New Roman" pitchFamily="18" charset="0"/>
                          <a:ea typeface="Calibri"/>
                          <a:cs typeface="Times New Roman" pitchFamily="18" charset="0"/>
                        </a:rPr>
                        <a:t>avort</a:t>
                      </a:r>
                      <a:r>
                        <a:rPr lang="en-US" sz="1200" b="1" dirty="0">
                          <a:solidFill>
                            <a:srgbClr val="943634"/>
                          </a:solidFill>
                          <a:latin typeface="Times New Roman" pitchFamily="18" charset="0"/>
                          <a:ea typeface="Calibri"/>
                          <a:cs typeface="Times New Roman" pitchFamily="18" charset="0"/>
                        </a:rPr>
                        <a:t>, </a:t>
                      </a:r>
                      <a:r>
                        <a:rPr lang="en-US" sz="1200" b="1" dirty="0" err="1">
                          <a:solidFill>
                            <a:srgbClr val="943634"/>
                          </a:solidFill>
                          <a:latin typeface="Times New Roman" pitchFamily="18" charset="0"/>
                          <a:ea typeface="Calibri"/>
                          <a:cs typeface="Times New Roman" pitchFamily="18" charset="0"/>
                        </a:rPr>
                        <a:t>unei</a:t>
                      </a:r>
                      <a:r>
                        <a:rPr lang="en-US" sz="1200" b="1" dirty="0">
                          <a:solidFill>
                            <a:srgbClr val="943634"/>
                          </a:solidFill>
                          <a:latin typeface="Times New Roman" pitchFamily="18" charset="0"/>
                          <a:ea typeface="Calibri"/>
                          <a:cs typeface="Times New Roman" pitchFamily="18" charset="0"/>
                        </a:rPr>
                        <a:t> </a:t>
                      </a:r>
                      <a:r>
                        <a:rPr lang="en-US" sz="1200" b="1" dirty="0" err="1">
                          <a:solidFill>
                            <a:srgbClr val="943634"/>
                          </a:solidFill>
                          <a:latin typeface="Times New Roman" pitchFamily="18" charset="0"/>
                          <a:ea typeface="Calibri"/>
                          <a:cs typeface="Times New Roman" pitchFamily="18" charset="0"/>
                        </a:rPr>
                        <a:t>sarcini</a:t>
                      </a:r>
                      <a:r>
                        <a:rPr lang="en-US" sz="1200" b="1" dirty="0">
                          <a:solidFill>
                            <a:srgbClr val="943634"/>
                          </a:solidFill>
                          <a:latin typeface="Times New Roman" pitchFamily="18" charset="0"/>
                          <a:ea typeface="Calibri"/>
                          <a:cs typeface="Times New Roman" pitchFamily="18" charset="0"/>
                        </a:rPr>
                        <a:t> extra - uterine </a:t>
                      </a:r>
                      <a:r>
                        <a:rPr lang="en-US" sz="1200" b="1" dirty="0" err="1">
                          <a:solidFill>
                            <a:srgbClr val="943634"/>
                          </a:solidFill>
                          <a:latin typeface="Times New Roman" pitchFamily="18" charset="0"/>
                          <a:ea typeface="Calibri"/>
                          <a:cs typeface="Times New Roman" pitchFamily="18" charset="0"/>
                        </a:rPr>
                        <a:t>și</a:t>
                      </a:r>
                      <a:r>
                        <a:rPr lang="en-US" sz="1200" b="1" dirty="0">
                          <a:solidFill>
                            <a:srgbClr val="943634"/>
                          </a:solidFill>
                          <a:latin typeface="Times New Roman" pitchFamily="18" charset="0"/>
                          <a:ea typeface="Calibri"/>
                          <a:cs typeface="Times New Roman" pitchFamily="18" charset="0"/>
                        </a:rPr>
                        <a:t> </a:t>
                      </a:r>
                      <a:r>
                        <a:rPr lang="en-US" sz="1200" b="1" dirty="0" err="1">
                          <a:solidFill>
                            <a:srgbClr val="943634"/>
                          </a:solidFill>
                          <a:latin typeface="Times New Roman" pitchFamily="18" charset="0"/>
                          <a:ea typeface="Calibri"/>
                          <a:cs typeface="Times New Roman" pitchFamily="18" charset="0"/>
                        </a:rPr>
                        <a:t>molare</a:t>
                      </a:r>
                      <a:endParaRPr lang="en-US" sz="1200" dirty="0">
                        <a:solidFill>
                          <a:srgbClr val="943634"/>
                        </a:solidFill>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hMerge="1">
                  <a:txBody>
                    <a:bodyPr/>
                    <a:lstStyle/>
                    <a:p>
                      <a:endParaRPr lang="en-US"/>
                    </a:p>
                  </a:txBody>
                  <a:tcPr/>
                </a:tc>
              </a:tr>
              <a:tr h="45720">
                <a:tc>
                  <a:txBody>
                    <a:bodyPr/>
                    <a:lstStyle/>
                    <a:p>
                      <a:pPr marL="0" marR="0" algn="ctr">
                        <a:lnSpc>
                          <a:spcPct val="115000"/>
                        </a:lnSpc>
                        <a:spcBef>
                          <a:spcPts val="0"/>
                        </a:spcBef>
                        <a:spcAft>
                          <a:spcPts val="0"/>
                        </a:spcAft>
                      </a:pPr>
                      <a:r>
                        <a:rPr lang="en-US" sz="1200" b="1">
                          <a:solidFill>
                            <a:srgbClr val="943634"/>
                          </a:solidFill>
                          <a:latin typeface="Times New Roman" pitchFamily="18" charset="0"/>
                          <a:ea typeface="Calibri"/>
                          <a:cs typeface="Times New Roman" pitchFamily="18" charset="0"/>
                        </a:rPr>
                        <a:t>2013</a:t>
                      </a:r>
                      <a:endParaRPr lang="en-US" sz="1200">
                        <a:solidFill>
                          <a:srgbClr val="943634"/>
                        </a:solidFill>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gn="ctr">
                        <a:lnSpc>
                          <a:spcPct val="115000"/>
                        </a:lnSpc>
                        <a:spcBef>
                          <a:spcPts val="0"/>
                        </a:spcBef>
                        <a:spcAft>
                          <a:spcPts val="0"/>
                        </a:spcAft>
                      </a:pPr>
                      <a:r>
                        <a:rPr lang="en-US" sz="1200">
                          <a:solidFill>
                            <a:srgbClr val="943634"/>
                          </a:solidFill>
                          <a:latin typeface="Times New Roman" pitchFamily="18" charset="0"/>
                          <a:ea typeface="Calibri"/>
                          <a:cs typeface="Times New Roman" pitchFamily="18" charset="0"/>
                        </a:rPr>
                        <a:t>1</a:t>
                      </a:r>
                      <a:endParaRPr lang="en-US" sz="1200">
                        <a:solidFill>
                          <a:srgbClr val="943634"/>
                        </a:solidFill>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gn="ctr">
                        <a:lnSpc>
                          <a:spcPct val="115000"/>
                        </a:lnSpc>
                        <a:spcBef>
                          <a:spcPts val="0"/>
                        </a:spcBef>
                        <a:spcAft>
                          <a:spcPts val="0"/>
                        </a:spcAft>
                      </a:pPr>
                      <a:r>
                        <a:rPr lang="en-US" sz="1200">
                          <a:solidFill>
                            <a:srgbClr val="943634"/>
                          </a:solidFill>
                          <a:latin typeface="Times New Roman" pitchFamily="18" charset="0"/>
                          <a:ea typeface="Calibri"/>
                          <a:cs typeface="Times New Roman" pitchFamily="18" charset="0"/>
                        </a:rPr>
                        <a:t>0,5</a:t>
                      </a:r>
                      <a:endParaRPr lang="en-US" sz="1200">
                        <a:solidFill>
                          <a:srgbClr val="943634"/>
                        </a:solidFill>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gn="ctr">
                        <a:lnSpc>
                          <a:spcPct val="115000"/>
                        </a:lnSpc>
                        <a:spcBef>
                          <a:spcPts val="0"/>
                        </a:spcBef>
                        <a:spcAft>
                          <a:spcPts val="0"/>
                        </a:spcAft>
                      </a:pPr>
                      <a:endParaRPr lang="en-US" sz="1200">
                        <a:solidFill>
                          <a:srgbClr val="943634"/>
                        </a:solidFill>
                        <a:latin typeface="Times New Roman" pitchFamily="18" charset="0"/>
                        <a:ea typeface="Calibri"/>
                        <a:cs typeface="Times New Roman" pitchFamily="18" charset="0"/>
                      </a:endParaRPr>
                    </a:p>
                  </a:txBody>
                  <a:tcPr marL="68580" marR="6858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gn="ctr">
                        <a:lnSpc>
                          <a:spcPct val="115000"/>
                        </a:lnSpc>
                        <a:spcBef>
                          <a:spcPts val="0"/>
                        </a:spcBef>
                        <a:spcAft>
                          <a:spcPts val="0"/>
                        </a:spcAft>
                      </a:pPr>
                      <a:endParaRPr lang="en-US" sz="1200" dirty="0">
                        <a:solidFill>
                          <a:srgbClr val="943634"/>
                        </a:solidFill>
                        <a:latin typeface="Times New Roman" pitchFamily="18" charset="0"/>
                        <a:ea typeface="Calibri"/>
                        <a:cs typeface="Times New Roman" pitchFamily="18" charset="0"/>
                      </a:endParaRPr>
                    </a:p>
                  </a:txBody>
                  <a:tcPr marL="68580" marR="6858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gn="ctr">
                        <a:lnSpc>
                          <a:spcPct val="115000"/>
                        </a:lnSpc>
                        <a:spcBef>
                          <a:spcPts val="0"/>
                        </a:spcBef>
                        <a:spcAft>
                          <a:spcPts val="0"/>
                        </a:spcAft>
                      </a:pPr>
                      <a:r>
                        <a:rPr lang="en-US" sz="1200">
                          <a:solidFill>
                            <a:srgbClr val="943634"/>
                          </a:solidFill>
                          <a:latin typeface="Times New Roman" pitchFamily="18" charset="0"/>
                          <a:ea typeface="Calibri"/>
                          <a:cs typeface="Times New Roman" pitchFamily="18" charset="0"/>
                        </a:rPr>
                        <a:t>1</a:t>
                      </a:r>
                      <a:endParaRPr lang="en-US" sz="1200">
                        <a:solidFill>
                          <a:srgbClr val="943634"/>
                        </a:solidFill>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gn="ctr">
                        <a:lnSpc>
                          <a:spcPct val="115000"/>
                        </a:lnSpc>
                        <a:spcBef>
                          <a:spcPts val="0"/>
                        </a:spcBef>
                        <a:spcAft>
                          <a:spcPts val="0"/>
                        </a:spcAft>
                      </a:pPr>
                      <a:r>
                        <a:rPr lang="en-US" sz="1200">
                          <a:solidFill>
                            <a:srgbClr val="943634"/>
                          </a:solidFill>
                          <a:latin typeface="Times New Roman" pitchFamily="18" charset="0"/>
                          <a:ea typeface="Calibri"/>
                          <a:cs typeface="Times New Roman" pitchFamily="18" charset="0"/>
                        </a:rPr>
                        <a:t>0,5</a:t>
                      </a:r>
                      <a:endParaRPr lang="en-US" sz="1200">
                        <a:solidFill>
                          <a:srgbClr val="943634"/>
                        </a:solidFill>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gn="ctr">
                        <a:lnSpc>
                          <a:spcPct val="115000"/>
                        </a:lnSpc>
                        <a:spcBef>
                          <a:spcPts val="0"/>
                        </a:spcBef>
                        <a:spcAft>
                          <a:spcPts val="0"/>
                        </a:spcAft>
                      </a:pPr>
                      <a:endParaRPr lang="en-US" sz="1200" dirty="0">
                        <a:solidFill>
                          <a:srgbClr val="943634"/>
                        </a:solidFill>
                        <a:latin typeface="Times New Roman" pitchFamily="18" charset="0"/>
                        <a:ea typeface="Calibri"/>
                        <a:cs typeface="Times New Roman" pitchFamily="18" charset="0"/>
                      </a:endParaRPr>
                    </a:p>
                  </a:txBody>
                  <a:tcPr marL="68580" marR="6858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gn="ctr">
                        <a:lnSpc>
                          <a:spcPct val="115000"/>
                        </a:lnSpc>
                        <a:spcBef>
                          <a:spcPts val="0"/>
                        </a:spcBef>
                        <a:spcAft>
                          <a:spcPts val="0"/>
                        </a:spcAft>
                      </a:pPr>
                      <a:endParaRPr lang="en-US" sz="1200">
                        <a:solidFill>
                          <a:srgbClr val="943634"/>
                        </a:solidFill>
                        <a:latin typeface="Times New Roman" pitchFamily="18" charset="0"/>
                        <a:ea typeface="Calibri"/>
                        <a:cs typeface="Times New Roman" pitchFamily="18" charset="0"/>
                      </a:endParaRPr>
                    </a:p>
                  </a:txBody>
                  <a:tcPr marL="68580" marR="6858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gn="ctr">
                        <a:lnSpc>
                          <a:spcPct val="115000"/>
                        </a:lnSpc>
                        <a:spcBef>
                          <a:spcPts val="0"/>
                        </a:spcBef>
                        <a:spcAft>
                          <a:spcPts val="0"/>
                        </a:spcAft>
                      </a:pPr>
                      <a:r>
                        <a:rPr lang="en-US" sz="1200">
                          <a:solidFill>
                            <a:srgbClr val="943634"/>
                          </a:solidFill>
                          <a:latin typeface="Times New Roman" pitchFamily="18" charset="0"/>
                          <a:ea typeface="Calibri"/>
                          <a:cs typeface="Times New Roman" pitchFamily="18" charset="0"/>
                        </a:rPr>
                        <a:t>1</a:t>
                      </a:r>
                      <a:endParaRPr lang="en-US" sz="1200">
                        <a:solidFill>
                          <a:srgbClr val="943634"/>
                        </a:solidFill>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gn="ctr">
                        <a:lnSpc>
                          <a:spcPct val="115000"/>
                        </a:lnSpc>
                        <a:spcBef>
                          <a:spcPts val="0"/>
                        </a:spcBef>
                        <a:spcAft>
                          <a:spcPts val="0"/>
                        </a:spcAft>
                      </a:pPr>
                      <a:r>
                        <a:rPr lang="en-US" sz="1200">
                          <a:solidFill>
                            <a:srgbClr val="943634"/>
                          </a:solidFill>
                          <a:latin typeface="Times New Roman" pitchFamily="18" charset="0"/>
                          <a:ea typeface="Calibri"/>
                          <a:cs typeface="Times New Roman" pitchFamily="18" charset="0"/>
                        </a:rPr>
                        <a:t>0,5</a:t>
                      </a:r>
                      <a:endParaRPr lang="en-US" sz="1200">
                        <a:solidFill>
                          <a:srgbClr val="943634"/>
                        </a:solidFill>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gn="ctr">
                        <a:lnSpc>
                          <a:spcPct val="115000"/>
                        </a:lnSpc>
                        <a:spcBef>
                          <a:spcPts val="0"/>
                        </a:spcBef>
                        <a:spcAft>
                          <a:spcPts val="0"/>
                        </a:spcAft>
                      </a:pPr>
                      <a:r>
                        <a:rPr lang="en-US" sz="1200">
                          <a:solidFill>
                            <a:srgbClr val="943634"/>
                          </a:solidFill>
                          <a:latin typeface="Times New Roman" pitchFamily="18" charset="0"/>
                          <a:ea typeface="Calibri"/>
                          <a:cs typeface="Times New Roman" pitchFamily="18" charset="0"/>
                        </a:rPr>
                        <a:t>2</a:t>
                      </a:r>
                      <a:endParaRPr lang="en-US" sz="1200">
                        <a:solidFill>
                          <a:srgbClr val="943634"/>
                        </a:solidFill>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gn="ctr">
                        <a:lnSpc>
                          <a:spcPct val="115000"/>
                        </a:lnSpc>
                        <a:spcBef>
                          <a:spcPts val="0"/>
                        </a:spcBef>
                        <a:spcAft>
                          <a:spcPts val="0"/>
                        </a:spcAft>
                      </a:pPr>
                      <a:r>
                        <a:rPr lang="en-US" sz="1200">
                          <a:solidFill>
                            <a:srgbClr val="943634"/>
                          </a:solidFill>
                          <a:latin typeface="Times New Roman" pitchFamily="18" charset="0"/>
                          <a:ea typeface="Calibri"/>
                          <a:cs typeface="Times New Roman" pitchFamily="18" charset="0"/>
                        </a:rPr>
                        <a:t>1,0</a:t>
                      </a:r>
                      <a:endParaRPr lang="en-US" sz="1200">
                        <a:solidFill>
                          <a:srgbClr val="943634"/>
                        </a:solidFill>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gn="ctr">
                        <a:lnSpc>
                          <a:spcPct val="115000"/>
                        </a:lnSpc>
                        <a:spcBef>
                          <a:spcPts val="0"/>
                        </a:spcBef>
                        <a:spcAft>
                          <a:spcPts val="0"/>
                        </a:spcAft>
                      </a:pPr>
                      <a:r>
                        <a:rPr lang="en-US" sz="1200">
                          <a:solidFill>
                            <a:srgbClr val="943634"/>
                          </a:solidFill>
                          <a:latin typeface="Times New Roman" pitchFamily="18" charset="0"/>
                          <a:ea typeface="Calibri"/>
                          <a:cs typeface="Times New Roman" pitchFamily="18" charset="0"/>
                        </a:rPr>
                        <a:t>1</a:t>
                      </a:r>
                      <a:endParaRPr lang="en-US" sz="1200">
                        <a:solidFill>
                          <a:srgbClr val="943634"/>
                        </a:solidFill>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gn="ctr">
                        <a:lnSpc>
                          <a:spcPct val="115000"/>
                        </a:lnSpc>
                        <a:spcBef>
                          <a:spcPts val="0"/>
                        </a:spcBef>
                        <a:spcAft>
                          <a:spcPts val="0"/>
                        </a:spcAft>
                      </a:pPr>
                      <a:r>
                        <a:rPr lang="en-US" sz="1200">
                          <a:solidFill>
                            <a:srgbClr val="943634"/>
                          </a:solidFill>
                          <a:latin typeface="Times New Roman" pitchFamily="18" charset="0"/>
                          <a:ea typeface="Calibri"/>
                          <a:cs typeface="Times New Roman" pitchFamily="18" charset="0"/>
                        </a:rPr>
                        <a:t>0,5</a:t>
                      </a:r>
                      <a:endParaRPr lang="en-US" sz="1200">
                        <a:solidFill>
                          <a:srgbClr val="943634"/>
                        </a:solidFill>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gn="ctr">
                        <a:lnSpc>
                          <a:spcPct val="115000"/>
                        </a:lnSpc>
                        <a:spcBef>
                          <a:spcPts val="0"/>
                        </a:spcBef>
                        <a:spcAft>
                          <a:spcPts val="0"/>
                        </a:spcAft>
                      </a:pPr>
                      <a:endParaRPr lang="en-US" sz="1200">
                        <a:solidFill>
                          <a:srgbClr val="943634"/>
                        </a:solidFill>
                        <a:latin typeface="Times New Roman" pitchFamily="18" charset="0"/>
                        <a:ea typeface="Calibri"/>
                        <a:cs typeface="Times New Roman" pitchFamily="18" charset="0"/>
                      </a:endParaRPr>
                    </a:p>
                  </a:txBody>
                  <a:tcPr marL="68580" marR="6858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gn="ctr">
                        <a:lnSpc>
                          <a:spcPct val="115000"/>
                        </a:lnSpc>
                        <a:spcBef>
                          <a:spcPts val="0"/>
                        </a:spcBef>
                        <a:spcAft>
                          <a:spcPts val="0"/>
                        </a:spcAft>
                      </a:pPr>
                      <a:endParaRPr lang="en-US" sz="1200">
                        <a:solidFill>
                          <a:srgbClr val="943634"/>
                        </a:solidFill>
                        <a:latin typeface="Times New Roman" pitchFamily="18" charset="0"/>
                        <a:ea typeface="Calibri"/>
                        <a:cs typeface="Times New Roman" pitchFamily="18" charset="0"/>
                      </a:endParaRPr>
                    </a:p>
                  </a:txBody>
                  <a:tcPr marL="68580" marR="6858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gn="ctr">
                        <a:lnSpc>
                          <a:spcPct val="115000"/>
                        </a:lnSpc>
                        <a:spcBef>
                          <a:spcPts val="0"/>
                        </a:spcBef>
                        <a:spcAft>
                          <a:spcPts val="0"/>
                        </a:spcAft>
                      </a:pPr>
                      <a:endParaRPr lang="en-US" sz="1200" dirty="0">
                        <a:solidFill>
                          <a:srgbClr val="943634"/>
                        </a:solidFill>
                        <a:latin typeface="Times New Roman" pitchFamily="18" charset="0"/>
                        <a:ea typeface="Calibri"/>
                        <a:cs typeface="Times New Roman" pitchFamily="18" charset="0"/>
                      </a:endParaRPr>
                    </a:p>
                  </a:txBody>
                  <a:tcPr marL="68580" marR="6858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gn="ctr">
                        <a:lnSpc>
                          <a:spcPct val="115000"/>
                        </a:lnSpc>
                        <a:spcBef>
                          <a:spcPts val="0"/>
                        </a:spcBef>
                        <a:spcAft>
                          <a:spcPts val="0"/>
                        </a:spcAft>
                      </a:pPr>
                      <a:endParaRPr lang="en-US" sz="1200" dirty="0">
                        <a:solidFill>
                          <a:srgbClr val="943634"/>
                        </a:solidFill>
                        <a:latin typeface="Times New Roman" pitchFamily="18" charset="0"/>
                        <a:ea typeface="Calibri"/>
                        <a:cs typeface="Times New Roman" pitchFamily="18" charset="0"/>
                      </a:endParaRPr>
                    </a:p>
                  </a:txBody>
                  <a:tcPr marL="68580" marR="6858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r>
              <a:tr h="45720">
                <a:tc>
                  <a:txBody>
                    <a:bodyPr/>
                    <a:lstStyle/>
                    <a:p>
                      <a:pPr marL="0" marR="0" algn="ctr">
                        <a:lnSpc>
                          <a:spcPct val="115000"/>
                        </a:lnSpc>
                        <a:spcBef>
                          <a:spcPts val="0"/>
                        </a:spcBef>
                        <a:spcAft>
                          <a:spcPts val="0"/>
                        </a:spcAft>
                      </a:pPr>
                      <a:r>
                        <a:rPr lang="en-US" sz="1200" b="1">
                          <a:solidFill>
                            <a:srgbClr val="943634"/>
                          </a:solidFill>
                          <a:latin typeface="Times New Roman" pitchFamily="18" charset="0"/>
                          <a:ea typeface="Calibri"/>
                          <a:cs typeface="Times New Roman" pitchFamily="18" charset="0"/>
                        </a:rPr>
                        <a:t>2014</a:t>
                      </a:r>
                      <a:endParaRPr lang="en-US" sz="12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200">
                        <a:solidFill>
                          <a:srgbClr val="943634"/>
                        </a:solidFill>
                        <a:latin typeface="Times New Roman" pitchFamily="18" charset="0"/>
                        <a:ea typeface="Calibri"/>
                        <a:cs typeface="Times New Roman" pitchFamily="18" charset="0"/>
                      </a:endParaRPr>
                    </a:p>
                  </a:txBody>
                  <a:tcPr marL="68580" marR="68580" marT="0" marB="0">
                    <a:lnL>
                      <a:noFill/>
                    </a:lnL>
                    <a:lnR>
                      <a:noFill/>
                    </a:lnR>
                    <a:lnT>
                      <a:noFill/>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200" dirty="0">
                        <a:solidFill>
                          <a:srgbClr val="943634"/>
                        </a:solidFill>
                        <a:latin typeface="Times New Roman" pitchFamily="18" charset="0"/>
                        <a:ea typeface="Calibri"/>
                        <a:cs typeface="Times New Roman" pitchFamily="18" charset="0"/>
                      </a:endParaRPr>
                    </a:p>
                  </a:txBody>
                  <a:tcPr marL="68580" marR="68580" marT="0" marB="0">
                    <a:lnL>
                      <a:noFill/>
                    </a:lnL>
                    <a:lnR>
                      <a:noFill/>
                    </a:lnR>
                    <a:lnT>
                      <a:noFill/>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200">
                        <a:solidFill>
                          <a:srgbClr val="943634"/>
                        </a:solidFill>
                        <a:latin typeface="Times New Roman" pitchFamily="18" charset="0"/>
                        <a:ea typeface="Calibri"/>
                        <a:cs typeface="Times New Roman" pitchFamily="18" charset="0"/>
                      </a:endParaRPr>
                    </a:p>
                  </a:txBody>
                  <a:tcPr marL="68580" marR="68580" marT="0" marB="0">
                    <a:lnL>
                      <a:noFill/>
                    </a:lnL>
                    <a:lnR>
                      <a:noFill/>
                    </a:lnR>
                    <a:lnT>
                      <a:noFill/>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200">
                        <a:solidFill>
                          <a:srgbClr val="943634"/>
                        </a:solidFill>
                        <a:latin typeface="Times New Roman" pitchFamily="18" charset="0"/>
                        <a:ea typeface="Calibri"/>
                        <a:cs typeface="Times New Roman" pitchFamily="18" charset="0"/>
                      </a:endParaRPr>
                    </a:p>
                  </a:txBody>
                  <a:tcPr marL="68580" marR="68580" marT="0" marB="0">
                    <a:lnL>
                      <a:noFill/>
                    </a:lnL>
                    <a:lnR>
                      <a:noFill/>
                    </a:lnR>
                    <a:lnT>
                      <a:noFill/>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943634"/>
                          </a:solidFill>
                          <a:latin typeface="Times New Roman" pitchFamily="18" charset="0"/>
                          <a:ea typeface="Calibri"/>
                          <a:cs typeface="Times New Roman" pitchFamily="18" charset="0"/>
                        </a:rPr>
                        <a:t>2</a:t>
                      </a:r>
                      <a:endParaRPr lang="en-US" sz="1200" dirty="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943634"/>
                          </a:solidFill>
                          <a:latin typeface="Times New Roman" pitchFamily="18" charset="0"/>
                          <a:ea typeface="Calibri"/>
                          <a:cs typeface="Times New Roman" pitchFamily="18" charset="0"/>
                        </a:rPr>
                        <a:t>1,1</a:t>
                      </a:r>
                      <a:endParaRPr lang="en-US" sz="1200" dirty="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a:solidFill>
                            <a:srgbClr val="943634"/>
                          </a:solidFill>
                          <a:latin typeface="Times New Roman" pitchFamily="18" charset="0"/>
                          <a:ea typeface="Calibri"/>
                          <a:cs typeface="Times New Roman" pitchFamily="18" charset="0"/>
                        </a:rPr>
                        <a:t>1</a:t>
                      </a:r>
                      <a:endParaRPr lang="en-US" sz="12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943634"/>
                          </a:solidFill>
                          <a:latin typeface="Times New Roman" pitchFamily="18" charset="0"/>
                          <a:ea typeface="Calibri"/>
                          <a:cs typeface="Times New Roman" pitchFamily="18" charset="0"/>
                        </a:rPr>
                        <a:t>0,5</a:t>
                      </a:r>
                      <a:endParaRPr lang="en-US" sz="1200" dirty="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200" dirty="0">
                        <a:solidFill>
                          <a:srgbClr val="943634"/>
                        </a:solidFill>
                        <a:latin typeface="Times New Roman" pitchFamily="18" charset="0"/>
                        <a:ea typeface="Calibri"/>
                        <a:cs typeface="Times New Roman" pitchFamily="18" charset="0"/>
                      </a:endParaRPr>
                    </a:p>
                  </a:txBody>
                  <a:tcPr marL="68580" marR="68580" marT="0" marB="0">
                    <a:lnL>
                      <a:noFill/>
                    </a:lnL>
                    <a:lnR>
                      <a:noFill/>
                    </a:lnR>
                    <a:lnT>
                      <a:noFill/>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200" dirty="0">
                        <a:solidFill>
                          <a:srgbClr val="943634"/>
                        </a:solidFill>
                        <a:latin typeface="Times New Roman" pitchFamily="18" charset="0"/>
                        <a:ea typeface="Calibri"/>
                        <a:cs typeface="Times New Roman" pitchFamily="18" charset="0"/>
                      </a:endParaRPr>
                    </a:p>
                  </a:txBody>
                  <a:tcPr marL="68580" marR="68580" marT="0" marB="0">
                    <a:lnL>
                      <a:noFill/>
                    </a:lnL>
                    <a:lnR>
                      <a:noFill/>
                    </a:lnR>
                    <a:lnT>
                      <a:noFill/>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a:solidFill>
                            <a:srgbClr val="943634"/>
                          </a:solidFill>
                          <a:latin typeface="Times New Roman" pitchFamily="18" charset="0"/>
                          <a:ea typeface="Calibri"/>
                          <a:cs typeface="Times New Roman" pitchFamily="18" charset="0"/>
                        </a:rPr>
                        <a:t>1</a:t>
                      </a:r>
                      <a:endParaRPr lang="en-US" sz="120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943634"/>
                          </a:solidFill>
                          <a:latin typeface="Times New Roman" pitchFamily="18" charset="0"/>
                          <a:ea typeface="Calibri"/>
                          <a:cs typeface="Times New Roman" pitchFamily="18" charset="0"/>
                        </a:rPr>
                        <a:t>0,5</a:t>
                      </a:r>
                      <a:endParaRPr lang="en-US" sz="1200" dirty="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943634"/>
                          </a:solidFill>
                          <a:latin typeface="Times New Roman" pitchFamily="18" charset="0"/>
                          <a:ea typeface="Calibri"/>
                          <a:cs typeface="Times New Roman" pitchFamily="18" charset="0"/>
                        </a:rPr>
                        <a:t>2</a:t>
                      </a:r>
                      <a:endParaRPr lang="en-US" sz="1200" dirty="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943634"/>
                          </a:solidFill>
                          <a:latin typeface="Times New Roman" pitchFamily="18" charset="0"/>
                          <a:ea typeface="Calibri"/>
                          <a:cs typeface="Times New Roman" pitchFamily="18" charset="0"/>
                        </a:rPr>
                        <a:t>1,1</a:t>
                      </a:r>
                      <a:endParaRPr lang="en-US" sz="1200" dirty="0">
                        <a:solidFill>
                          <a:srgbClr val="943634"/>
                        </a:solidFill>
                        <a:latin typeface="Times New Roman" pitchFamily="18" charset="0"/>
                        <a:ea typeface="Times New Roman"/>
                        <a:cs typeface="Times New Roman" pitchFamily="18" charset="0"/>
                      </a:endParaRPr>
                    </a:p>
                  </a:txBody>
                  <a:tcPr marL="68580" marR="68580" marT="0" marB="0">
                    <a:lnL>
                      <a:noFill/>
                    </a:lnL>
                    <a:lnR>
                      <a:noFill/>
                    </a:lnR>
                    <a:lnT>
                      <a:noFill/>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200" dirty="0">
                        <a:solidFill>
                          <a:srgbClr val="943634"/>
                        </a:solidFill>
                        <a:latin typeface="Times New Roman" pitchFamily="18" charset="0"/>
                        <a:ea typeface="Calibri"/>
                        <a:cs typeface="Times New Roman" pitchFamily="18" charset="0"/>
                      </a:endParaRPr>
                    </a:p>
                  </a:txBody>
                  <a:tcPr marL="68580" marR="68580" marT="0" marB="0">
                    <a:lnL>
                      <a:noFill/>
                    </a:lnL>
                    <a:lnR>
                      <a:noFill/>
                    </a:lnR>
                    <a:lnT>
                      <a:noFill/>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200" dirty="0">
                        <a:solidFill>
                          <a:srgbClr val="943634"/>
                        </a:solidFill>
                        <a:latin typeface="Times New Roman" pitchFamily="18" charset="0"/>
                        <a:ea typeface="Calibri"/>
                        <a:cs typeface="Times New Roman" pitchFamily="18" charset="0"/>
                      </a:endParaRPr>
                    </a:p>
                  </a:txBody>
                  <a:tcPr marL="68580" marR="68580" marT="0" marB="0">
                    <a:lnL>
                      <a:noFill/>
                    </a:lnL>
                    <a:lnR>
                      <a:noFill/>
                    </a:lnR>
                    <a:lnT>
                      <a:noFill/>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200" dirty="0">
                        <a:solidFill>
                          <a:srgbClr val="943634"/>
                        </a:solidFill>
                        <a:latin typeface="Times New Roman" pitchFamily="18" charset="0"/>
                        <a:ea typeface="Calibri"/>
                        <a:cs typeface="Times New Roman" pitchFamily="18" charset="0"/>
                      </a:endParaRPr>
                    </a:p>
                  </a:txBody>
                  <a:tcPr marL="68580" marR="68580" marT="0" marB="0">
                    <a:lnL>
                      <a:noFill/>
                    </a:lnL>
                    <a:lnR>
                      <a:noFill/>
                    </a:lnR>
                    <a:lnT>
                      <a:noFill/>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200" dirty="0">
                        <a:solidFill>
                          <a:srgbClr val="943634"/>
                        </a:solidFill>
                        <a:latin typeface="Times New Roman" pitchFamily="18" charset="0"/>
                        <a:ea typeface="Calibri"/>
                        <a:cs typeface="Times New Roman" pitchFamily="18" charset="0"/>
                      </a:endParaRPr>
                    </a:p>
                  </a:txBody>
                  <a:tcPr marL="68580" marR="68580" marT="0" marB="0">
                    <a:lnL>
                      <a:noFill/>
                    </a:lnL>
                    <a:lnR>
                      <a:noFill/>
                    </a:lnR>
                    <a:lnT>
                      <a:noFill/>
                    </a:lnT>
                    <a:lnB w="12700" cap="flat" cmpd="sng" algn="ctr">
                      <a:solidFill>
                        <a:srgbClr val="C0504D"/>
                      </a:solidFill>
                      <a:prstDash val="solid"/>
                      <a:round/>
                      <a:headEnd type="none" w="med" len="med"/>
                      <a:tailEnd type="none" w="med" len="med"/>
                    </a:lnB>
                  </a:tcPr>
                </a:tc>
              </a:tr>
            </a:tbl>
          </a:graphicData>
        </a:graphic>
      </p:graphicFrame>
      <p:sp>
        <p:nvSpPr>
          <p:cNvPr id="15" name="Rectangle 14"/>
          <p:cNvSpPr/>
          <p:nvPr/>
        </p:nvSpPr>
        <p:spPr>
          <a:xfrm>
            <a:off x="1905000" y="2743200"/>
            <a:ext cx="7848600" cy="584775"/>
          </a:xfrm>
          <a:prstGeom prst="rect">
            <a:avLst/>
          </a:prstGeom>
        </p:spPr>
        <p:txBody>
          <a:bodyPr wrap="square">
            <a:spAutoFit/>
          </a:bodyPr>
          <a:lstStyle/>
          <a:p>
            <a:pPr lvl="0" algn="just" fontAlgn="base">
              <a:spcBef>
                <a:spcPct val="0"/>
              </a:spcBef>
              <a:spcAft>
                <a:spcPct val="0"/>
              </a:spcAft>
            </a:pPr>
            <a:r>
              <a:rPr lang="ro-RO" sz="1400" b="1" dirty="0" smtClean="0">
                <a:latin typeface="Times New Roman" pitchFamily="18" charset="0"/>
                <a:ea typeface="Times New Roman" pitchFamily="18" charset="0"/>
                <a:cs typeface="Times New Roman" pitchFamily="18" charset="0"/>
              </a:rPr>
              <a:t>Mortalitatea maternă prin avort pe cauze de deces în 2013 şi</a:t>
            </a:r>
            <a:r>
              <a:rPr lang="ro-RO" sz="1400" dirty="0" smtClean="0">
                <a:latin typeface="Times New Roman" pitchFamily="18" charset="0"/>
                <a:ea typeface="Times New Roman" pitchFamily="18" charset="0"/>
                <a:cs typeface="Times New Roman" pitchFamily="18" charset="0"/>
              </a:rPr>
              <a:t> </a:t>
            </a:r>
            <a:r>
              <a:rPr lang="ro-RO" sz="1400" b="1" dirty="0" smtClean="0">
                <a:latin typeface="Times New Roman" pitchFamily="18" charset="0"/>
                <a:ea typeface="Times New Roman" pitchFamily="18" charset="0"/>
                <a:cs typeface="Times New Roman" pitchFamily="18" charset="0"/>
              </a:rPr>
              <a:t>2014</a:t>
            </a:r>
            <a:endParaRPr lang="en-US" sz="1400" dirty="0" smtClean="0">
              <a:latin typeface="Times New Roman" pitchFamily="18" charset="0"/>
              <a:cs typeface="Times New Roman" pitchFamily="18" charset="0"/>
            </a:endParaRPr>
          </a:p>
          <a:p>
            <a:pPr lvl="0" eaLnBrk="0" fontAlgn="base" hangingPunct="0">
              <a:spcBef>
                <a:spcPct val="0"/>
              </a:spcBef>
              <a:spcAft>
                <a:spcPct val="0"/>
              </a:spcAft>
            </a:pPr>
            <a:r>
              <a:rPr lang="ro-RO" i="1" dirty="0" smtClean="0">
                <a:latin typeface="Calibri" pitchFamily="34" charset="0"/>
                <a:ea typeface="Times New Roman" pitchFamily="18" charset="0"/>
                <a:cs typeface="Times New Roman" pitchFamily="18" charset="0"/>
              </a:rPr>
              <a:t>                                                                        </a:t>
            </a:r>
            <a:r>
              <a:rPr lang="ro-RO" sz="1100" i="1" dirty="0" smtClean="0">
                <a:latin typeface="Times New Roman" pitchFamily="18" charset="0"/>
                <a:ea typeface="Times New Roman" pitchFamily="18" charset="0"/>
                <a:cs typeface="Times New Roman" pitchFamily="18" charset="0"/>
              </a:rPr>
              <a:t>număr şi %000 născuţi vii</a:t>
            </a:r>
            <a:endParaRPr lang="en-US" sz="1100" dirty="0" smtClean="0">
              <a:latin typeface="Times New Roman" pitchFamily="18" charset="0"/>
              <a:cs typeface="Times New Roman" pitchFamily="18" charset="0"/>
            </a:endParaRPr>
          </a:p>
        </p:txBody>
      </p:sp>
      <p:sp>
        <p:nvSpPr>
          <p:cNvPr id="16" name="Rectangle 15"/>
          <p:cNvSpPr/>
          <p:nvPr/>
        </p:nvSpPr>
        <p:spPr>
          <a:xfrm>
            <a:off x="609600" y="5181600"/>
            <a:ext cx="1725152" cy="307777"/>
          </a:xfrm>
          <a:prstGeom prst="rect">
            <a:avLst/>
          </a:prstGeom>
        </p:spPr>
        <p:txBody>
          <a:bodyPr wrap="none">
            <a:spAutoFit/>
          </a:bodyPr>
          <a:lstStyle/>
          <a:p>
            <a:pPr lvl="0" eaLnBrk="0" fontAlgn="base" hangingPunct="0">
              <a:spcBef>
                <a:spcPct val="0"/>
              </a:spcBef>
              <a:spcAft>
                <a:spcPct val="0"/>
              </a:spcAft>
            </a:pPr>
            <a:r>
              <a:rPr lang="ro-RO" sz="1400" i="1" dirty="0" smtClean="0">
                <a:latin typeface="Times New Roman" pitchFamily="18" charset="0"/>
                <a:ea typeface="Times New Roman" pitchFamily="18" charset="0"/>
                <a:cs typeface="Times New Roman" pitchFamily="18" charset="0"/>
              </a:rPr>
              <a:t>Sursa: INSP-CNSISP</a:t>
            </a:r>
            <a:endParaRPr lang="ro-RO" sz="1400" dirty="0" smtClean="0">
              <a:latin typeface="Times New Roman" pitchFamily="18" charset="0"/>
              <a:cs typeface="Times New Roman" pitchFamily="18"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81002" y="2057400"/>
          <a:ext cx="8381997" cy="1472184"/>
        </p:xfrm>
        <a:graphic>
          <a:graphicData uri="http://schemas.openxmlformats.org/drawingml/2006/table">
            <a:tbl>
              <a:tblPr/>
              <a:tblGrid>
                <a:gridCol w="1600198"/>
                <a:gridCol w="1357371"/>
                <a:gridCol w="1689438"/>
                <a:gridCol w="1867495"/>
                <a:gridCol w="1867495"/>
              </a:tblGrid>
              <a:tr h="154783">
                <a:tc rowSpan="2">
                  <a:txBody>
                    <a:bodyPr/>
                    <a:lstStyle/>
                    <a:p>
                      <a:pPr marL="0" marR="0" algn="just">
                        <a:lnSpc>
                          <a:spcPct val="115000"/>
                        </a:lnSpc>
                        <a:spcBef>
                          <a:spcPts val="0"/>
                        </a:spcBef>
                        <a:spcAft>
                          <a:spcPts val="0"/>
                        </a:spcAft>
                      </a:pPr>
                      <a:r>
                        <a:rPr lang="en-US" sz="1400" b="1" dirty="0" err="1">
                          <a:solidFill>
                            <a:srgbClr val="943634"/>
                          </a:solidFill>
                          <a:latin typeface="Times New Roman" pitchFamily="18" charset="0"/>
                          <a:ea typeface="Calibri"/>
                          <a:cs typeface="Times New Roman" pitchFamily="18" charset="0"/>
                        </a:rPr>
                        <a:t>Grupa</a:t>
                      </a:r>
                      <a:r>
                        <a:rPr lang="en-US" sz="1400" b="1" dirty="0">
                          <a:solidFill>
                            <a:srgbClr val="943634"/>
                          </a:solidFill>
                          <a:latin typeface="Times New Roman" pitchFamily="18" charset="0"/>
                          <a:ea typeface="Calibri"/>
                          <a:cs typeface="Times New Roman" pitchFamily="18" charset="0"/>
                        </a:rPr>
                        <a:t> de </a:t>
                      </a:r>
                      <a:r>
                        <a:rPr lang="en-US" sz="1400" b="1" dirty="0" err="1">
                          <a:solidFill>
                            <a:srgbClr val="943634"/>
                          </a:solidFill>
                          <a:latin typeface="Times New Roman" pitchFamily="18" charset="0"/>
                          <a:ea typeface="Calibri"/>
                          <a:cs typeface="Times New Roman" pitchFamily="18" charset="0"/>
                        </a:rPr>
                        <a:t>vârstă</a:t>
                      </a:r>
                      <a:endParaRPr lang="en-US" sz="1400" dirty="0">
                        <a:solidFill>
                          <a:srgbClr val="943634"/>
                        </a:solidFill>
                        <a:latin typeface="Times New Roman" pitchFamily="18" charset="0"/>
                        <a:ea typeface="Times New Roman"/>
                        <a:cs typeface="Times New Roman" pitchFamily="18" charset="0"/>
                      </a:endParaRPr>
                    </a:p>
                  </a:txBody>
                  <a:tcPr marL="55061" marR="55061" marT="0" marB="0">
                    <a:lnL>
                      <a:noFill/>
                    </a:lnL>
                    <a:lnR>
                      <a:noFill/>
                    </a:lnR>
                    <a:lnT w="12700" cap="flat" cmpd="sng" algn="ctr">
                      <a:solidFill>
                        <a:srgbClr val="C0504D"/>
                      </a:solidFill>
                      <a:prstDash val="solid"/>
                      <a:round/>
                      <a:headEnd type="none" w="med" len="med"/>
                      <a:tailEnd type="none" w="med" len="med"/>
                    </a:lnT>
                    <a:lnB>
                      <a:noFill/>
                    </a:lnB>
                  </a:tcPr>
                </a:tc>
                <a:tc gridSpan="2">
                  <a:txBody>
                    <a:bodyPr/>
                    <a:lstStyle/>
                    <a:p>
                      <a:pPr marL="0" marR="0" algn="just">
                        <a:lnSpc>
                          <a:spcPct val="115000"/>
                        </a:lnSpc>
                        <a:spcBef>
                          <a:spcPts val="0"/>
                        </a:spcBef>
                        <a:spcAft>
                          <a:spcPts val="0"/>
                        </a:spcAft>
                      </a:pPr>
                      <a:r>
                        <a:rPr lang="en-US" sz="1400" b="1">
                          <a:solidFill>
                            <a:srgbClr val="943634"/>
                          </a:solidFill>
                          <a:latin typeface="Times New Roman" pitchFamily="18" charset="0"/>
                          <a:ea typeface="Calibri"/>
                          <a:cs typeface="Times New Roman" pitchFamily="18" charset="0"/>
                        </a:rPr>
                        <a:t>Anul 2013</a:t>
                      </a:r>
                      <a:endParaRPr lang="en-US" sz="1400">
                        <a:solidFill>
                          <a:srgbClr val="943634"/>
                        </a:solidFill>
                        <a:latin typeface="Times New Roman" pitchFamily="18" charset="0"/>
                        <a:ea typeface="Times New Roman"/>
                        <a:cs typeface="Times New Roman" pitchFamily="18" charset="0"/>
                      </a:endParaRPr>
                    </a:p>
                  </a:txBody>
                  <a:tcPr marL="55061" marR="55061"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hMerge="1">
                  <a:txBody>
                    <a:bodyPr/>
                    <a:lstStyle/>
                    <a:p>
                      <a:endParaRPr lang="en-US"/>
                    </a:p>
                  </a:txBody>
                  <a:tcPr/>
                </a:tc>
                <a:tc gridSpan="2">
                  <a:txBody>
                    <a:bodyPr/>
                    <a:lstStyle/>
                    <a:p>
                      <a:pPr marL="0" marR="0" algn="just">
                        <a:lnSpc>
                          <a:spcPct val="115000"/>
                        </a:lnSpc>
                        <a:spcBef>
                          <a:spcPts val="0"/>
                        </a:spcBef>
                        <a:spcAft>
                          <a:spcPts val="0"/>
                        </a:spcAft>
                      </a:pPr>
                      <a:r>
                        <a:rPr lang="en-US" sz="1400" b="1">
                          <a:solidFill>
                            <a:srgbClr val="943634"/>
                          </a:solidFill>
                          <a:latin typeface="Times New Roman" pitchFamily="18" charset="0"/>
                          <a:ea typeface="Calibri"/>
                          <a:cs typeface="Times New Roman" pitchFamily="18" charset="0"/>
                        </a:rPr>
                        <a:t>Anul 2014</a:t>
                      </a:r>
                      <a:endParaRPr lang="en-US" sz="1400">
                        <a:solidFill>
                          <a:srgbClr val="943634"/>
                        </a:solidFill>
                        <a:latin typeface="Times New Roman" pitchFamily="18" charset="0"/>
                        <a:ea typeface="Times New Roman"/>
                        <a:cs typeface="Times New Roman" pitchFamily="18" charset="0"/>
                      </a:endParaRPr>
                    </a:p>
                  </a:txBody>
                  <a:tcPr marL="55061" marR="55061"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hMerge="1">
                  <a:txBody>
                    <a:bodyPr/>
                    <a:lstStyle/>
                    <a:p>
                      <a:endParaRPr lang="en-US"/>
                    </a:p>
                  </a:txBody>
                  <a:tcPr/>
                </a:tc>
              </a:tr>
              <a:tr h="154783">
                <a:tc vMerge="1">
                  <a:txBody>
                    <a:bodyPr/>
                    <a:lstStyle/>
                    <a:p>
                      <a:endParaRPr lang="en-US"/>
                    </a:p>
                  </a:txBody>
                  <a:tcPr/>
                </a:tc>
                <a:tc>
                  <a:txBody>
                    <a:bodyPr/>
                    <a:lstStyle/>
                    <a:p>
                      <a:pPr marL="0" marR="0" algn="just">
                        <a:lnSpc>
                          <a:spcPct val="115000"/>
                        </a:lnSpc>
                        <a:spcBef>
                          <a:spcPts val="0"/>
                        </a:spcBef>
                        <a:spcAft>
                          <a:spcPts val="0"/>
                        </a:spcAft>
                      </a:pPr>
                      <a:r>
                        <a:rPr lang="en-US" sz="1400" b="1" dirty="0" err="1">
                          <a:solidFill>
                            <a:srgbClr val="943634"/>
                          </a:solidFill>
                          <a:latin typeface="Times New Roman" pitchFamily="18" charset="0"/>
                          <a:ea typeface="Calibri"/>
                          <a:cs typeface="Times New Roman" pitchFamily="18" charset="0"/>
                        </a:rPr>
                        <a:t>Număr</a:t>
                      </a:r>
                      <a:endParaRPr lang="en-US" sz="1400" dirty="0">
                        <a:solidFill>
                          <a:srgbClr val="943634"/>
                        </a:solidFill>
                        <a:latin typeface="Times New Roman" pitchFamily="18" charset="0"/>
                        <a:ea typeface="Times New Roman"/>
                        <a:cs typeface="Times New Roman" pitchFamily="18" charset="0"/>
                      </a:endParaRPr>
                    </a:p>
                  </a:txBody>
                  <a:tcPr marL="55061" marR="55061"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gn="just">
                        <a:lnSpc>
                          <a:spcPct val="115000"/>
                        </a:lnSpc>
                        <a:spcBef>
                          <a:spcPts val="0"/>
                        </a:spcBef>
                        <a:spcAft>
                          <a:spcPts val="0"/>
                        </a:spcAft>
                      </a:pPr>
                      <a:r>
                        <a:rPr lang="en-US" sz="1400" b="1">
                          <a:solidFill>
                            <a:srgbClr val="943634"/>
                          </a:solidFill>
                          <a:latin typeface="Times New Roman" pitchFamily="18" charset="0"/>
                          <a:ea typeface="Calibri"/>
                          <a:cs typeface="Times New Roman" pitchFamily="18" charset="0"/>
                        </a:rPr>
                        <a:t>%000 născuţi vii</a:t>
                      </a:r>
                      <a:endParaRPr lang="en-US" sz="1400">
                        <a:solidFill>
                          <a:srgbClr val="943634"/>
                        </a:solidFill>
                        <a:latin typeface="Times New Roman" pitchFamily="18" charset="0"/>
                        <a:ea typeface="Times New Roman"/>
                        <a:cs typeface="Times New Roman" pitchFamily="18" charset="0"/>
                      </a:endParaRPr>
                    </a:p>
                  </a:txBody>
                  <a:tcPr marL="55061" marR="55061"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gn="just">
                        <a:lnSpc>
                          <a:spcPct val="115000"/>
                        </a:lnSpc>
                        <a:spcBef>
                          <a:spcPts val="0"/>
                        </a:spcBef>
                        <a:spcAft>
                          <a:spcPts val="0"/>
                        </a:spcAft>
                      </a:pPr>
                      <a:r>
                        <a:rPr lang="en-US" sz="1400" b="1">
                          <a:solidFill>
                            <a:srgbClr val="943634"/>
                          </a:solidFill>
                          <a:latin typeface="Times New Roman" pitchFamily="18" charset="0"/>
                          <a:ea typeface="Calibri"/>
                          <a:cs typeface="Times New Roman" pitchFamily="18" charset="0"/>
                        </a:rPr>
                        <a:t>Număr</a:t>
                      </a:r>
                      <a:endParaRPr lang="en-US" sz="1400">
                        <a:solidFill>
                          <a:srgbClr val="943634"/>
                        </a:solidFill>
                        <a:latin typeface="Times New Roman" pitchFamily="18" charset="0"/>
                        <a:ea typeface="Times New Roman"/>
                        <a:cs typeface="Times New Roman" pitchFamily="18" charset="0"/>
                      </a:endParaRPr>
                    </a:p>
                  </a:txBody>
                  <a:tcPr marL="55061" marR="55061"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gn="just">
                        <a:lnSpc>
                          <a:spcPct val="115000"/>
                        </a:lnSpc>
                        <a:spcBef>
                          <a:spcPts val="0"/>
                        </a:spcBef>
                        <a:spcAft>
                          <a:spcPts val="0"/>
                        </a:spcAft>
                      </a:pPr>
                      <a:r>
                        <a:rPr lang="en-US" sz="1400" b="1">
                          <a:solidFill>
                            <a:srgbClr val="943634"/>
                          </a:solidFill>
                          <a:latin typeface="Times New Roman" pitchFamily="18" charset="0"/>
                          <a:ea typeface="Calibri"/>
                          <a:cs typeface="Times New Roman" pitchFamily="18" charset="0"/>
                        </a:rPr>
                        <a:t>%000 născuţi vii</a:t>
                      </a:r>
                      <a:endParaRPr lang="en-US" sz="1400">
                        <a:solidFill>
                          <a:srgbClr val="943634"/>
                        </a:solidFill>
                        <a:latin typeface="Times New Roman" pitchFamily="18" charset="0"/>
                        <a:ea typeface="Times New Roman"/>
                        <a:cs typeface="Times New Roman" pitchFamily="18" charset="0"/>
                      </a:endParaRPr>
                    </a:p>
                  </a:txBody>
                  <a:tcPr marL="55061" marR="55061"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r>
              <a:tr h="154783">
                <a:tc>
                  <a:txBody>
                    <a:bodyPr/>
                    <a:lstStyle/>
                    <a:p>
                      <a:pPr marL="0" marR="0" algn="just">
                        <a:lnSpc>
                          <a:spcPct val="115000"/>
                        </a:lnSpc>
                        <a:spcBef>
                          <a:spcPts val="0"/>
                        </a:spcBef>
                        <a:spcAft>
                          <a:spcPts val="0"/>
                        </a:spcAft>
                      </a:pPr>
                      <a:r>
                        <a:rPr lang="en-US" sz="1400" b="1" u="sng" dirty="0">
                          <a:solidFill>
                            <a:srgbClr val="943634"/>
                          </a:solidFill>
                          <a:latin typeface="Times New Roman" pitchFamily="18" charset="0"/>
                          <a:ea typeface="Calibri"/>
                          <a:cs typeface="Times New Roman" pitchFamily="18" charset="0"/>
                        </a:rPr>
                        <a:t>10-19 </a:t>
                      </a:r>
                      <a:r>
                        <a:rPr lang="en-US" sz="1400" b="1" u="sng" dirty="0" err="1">
                          <a:solidFill>
                            <a:srgbClr val="943634"/>
                          </a:solidFill>
                          <a:latin typeface="Times New Roman" pitchFamily="18" charset="0"/>
                          <a:ea typeface="Calibri"/>
                          <a:cs typeface="Times New Roman" pitchFamily="18" charset="0"/>
                        </a:rPr>
                        <a:t>ani</a:t>
                      </a:r>
                      <a:endParaRPr lang="en-US" sz="1400" dirty="0">
                        <a:solidFill>
                          <a:srgbClr val="943634"/>
                        </a:solidFill>
                        <a:latin typeface="Times New Roman" pitchFamily="18" charset="0"/>
                        <a:ea typeface="Times New Roman"/>
                        <a:cs typeface="Times New Roman" pitchFamily="18" charset="0"/>
                      </a:endParaRPr>
                    </a:p>
                  </a:txBody>
                  <a:tcPr marL="55061" marR="55061" marT="0" marB="0">
                    <a:lnL>
                      <a:noFill/>
                    </a:lnL>
                    <a:lnR>
                      <a:noFill/>
                    </a:lnR>
                    <a:lnT>
                      <a:noFill/>
                    </a:lnT>
                    <a:lnB>
                      <a:noFill/>
                    </a:lnB>
                  </a:tcPr>
                </a:tc>
                <a:tc>
                  <a:txBody>
                    <a:bodyPr/>
                    <a:lstStyle/>
                    <a:p>
                      <a:pPr marL="0" marR="0" algn="ctr">
                        <a:lnSpc>
                          <a:spcPct val="115000"/>
                        </a:lnSpc>
                        <a:spcBef>
                          <a:spcPts val="0"/>
                        </a:spcBef>
                        <a:spcAft>
                          <a:spcPts val="0"/>
                        </a:spcAft>
                      </a:pPr>
                      <a:r>
                        <a:rPr lang="en-US" sz="1400" b="1" u="sng" dirty="0">
                          <a:solidFill>
                            <a:srgbClr val="943634"/>
                          </a:solidFill>
                          <a:latin typeface="Times New Roman" pitchFamily="18" charset="0"/>
                          <a:ea typeface="Calibri"/>
                          <a:cs typeface="Times New Roman" pitchFamily="18" charset="0"/>
                        </a:rPr>
                        <a:t>1</a:t>
                      </a:r>
                      <a:endParaRPr lang="en-US" sz="1400" dirty="0">
                        <a:solidFill>
                          <a:srgbClr val="943634"/>
                        </a:solidFill>
                        <a:latin typeface="Times New Roman" pitchFamily="18" charset="0"/>
                        <a:ea typeface="Times New Roman"/>
                        <a:cs typeface="Times New Roman" pitchFamily="18" charset="0"/>
                      </a:endParaRPr>
                    </a:p>
                  </a:txBody>
                  <a:tcPr marL="55061" marR="55061" marT="0" marB="0">
                    <a:lnL>
                      <a:noFill/>
                    </a:lnL>
                    <a:lnR>
                      <a:noFill/>
                    </a:lnR>
                    <a:lnT>
                      <a:noFill/>
                    </a:lnT>
                    <a:lnB>
                      <a:noFill/>
                    </a:lnB>
                  </a:tcPr>
                </a:tc>
                <a:tc>
                  <a:txBody>
                    <a:bodyPr/>
                    <a:lstStyle/>
                    <a:p>
                      <a:pPr marL="0" marR="0" algn="ctr">
                        <a:lnSpc>
                          <a:spcPct val="115000"/>
                        </a:lnSpc>
                        <a:spcBef>
                          <a:spcPts val="0"/>
                        </a:spcBef>
                        <a:spcAft>
                          <a:spcPts val="0"/>
                        </a:spcAft>
                      </a:pPr>
                      <a:r>
                        <a:rPr lang="en-US" sz="1400" b="1" u="sng">
                          <a:solidFill>
                            <a:srgbClr val="943634"/>
                          </a:solidFill>
                          <a:latin typeface="Times New Roman" pitchFamily="18" charset="0"/>
                          <a:ea typeface="Calibri"/>
                          <a:cs typeface="Times New Roman" pitchFamily="18" charset="0"/>
                        </a:rPr>
                        <a:t>0,5</a:t>
                      </a:r>
                      <a:endParaRPr lang="en-US" sz="1400">
                        <a:solidFill>
                          <a:srgbClr val="943634"/>
                        </a:solidFill>
                        <a:latin typeface="Times New Roman" pitchFamily="18" charset="0"/>
                        <a:ea typeface="Times New Roman"/>
                        <a:cs typeface="Times New Roman" pitchFamily="18" charset="0"/>
                      </a:endParaRPr>
                    </a:p>
                  </a:txBody>
                  <a:tcPr marL="55061" marR="55061" marT="0" marB="0">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943634"/>
                          </a:solidFill>
                          <a:latin typeface="Times New Roman" pitchFamily="18" charset="0"/>
                          <a:ea typeface="Calibri"/>
                          <a:cs typeface="Times New Roman" pitchFamily="18" charset="0"/>
                        </a:rPr>
                        <a:t>-</a:t>
                      </a:r>
                      <a:endParaRPr lang="en-US" sz="1400">
                        <a:solidFill>
                          <a:srgbClr val="943634"/>
                        </a:solidFill>
                        <a:latin typeface="Times New Roman" pitchFamily="18" charset="0"/>
                        <a:ea typeface="Times New Roman"/>
                        <a:cs typeface="Times New Roman" pitchFamily="18" charset="0"/>
                      </a:endParaRPr>
                    </a:p>
                  </a:txBody>
                  <a:tcPr marL="55061" marR="55061" marT="0" marB="0">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943634"/>
                          </a:solidFill>
                          <a:latin typeface="Times New Roman" pitchFamily="18" charset="0"/>
                          <a:ea typeface="Calibri"/>
                          <a:cs typeface="Times New Roman" pitchFamily="18" charset="0"/>
                        </a:rPr>
                        <a:t>-</a:t>
                      </a:r>
                      <a:endParaRPr lang="en-US" sz="1400">
                        <a:solidFill>
                          <a:srgbClr val="943634"/>
                        </a:solidFill>
                        <a:latin typeface="Times New Roman" pitchFamily="18" charset="0"/>
                        <a:ea typeface="Times New Roman"/>
                        <a:cs typeface="Times New Roman" pitchFamily="18" charset="0"/>
                      </a:endParaRPr>
                    </a:p>
                  </a:txBody>
                  <a:tcPr marL="55061" marR="55061" marT="0" marB="0">
                    <a:lnL>
                      <a:noFill/>
                    </a:lnL>
                    <a:lnR>
                      <a:noFill/>
                    </a:lnR>
                    <a:lnT>
                      <a:noFill/>
                    </a:lnT>
                    <a:lnB>
                      <a:noFill/>
                    </a:lnB>
                  </a:tcPr>
                </a:tc>
              </a:tr>
              <a:tr h="154783">
                <a:tc>
                  <a:txBody>
                    <a:bodyPr/>
                    <a:lstStyle/>
                    <a:p>
                      <a:pPr marL="0" marR="0" algn="just">
                        <a:lnSpc>
                          <a:spcPct val="115000"/>
                        </a:lnSpc>
                        <a:spcBef>
                          <a:spcPts val="0"/>
                        </a:spcBef>
                        <a:spcAft>
                          <a:spcPts val="0"/>
                        </a:spcAft>
                      </a:pPr>
                      <a:r>
                        <a:rPr lang="en-US" sz="1400" b="1">
                          <a:solidFill>
                            <a:srgbClr val="943634"/>
                          </a:solidFill>
                          <a:latin typeface="Times New Roman" pitchFamily="18" charset="0"/>
                          <a:ea typeface="Calibri"/>
                          <a:cs typeface="Times New Roman" pitchFamily="18" charset="0"/>
                        </a:rPr>
                        <a:t>20-29 ani</a:t>
                      </a:r>
                      <a:endParaRPr lang="en-US" sz="1400">
                        <a:solidFill>
                          <a:srgbClr val="943634"/>
                        </a:solidFill>
                        <a:latin typeface="Times New Roman" pitchFamily="18" charset="0"/>
                        <a:ea typeface="Times New Roman"/>
                        <a:cs typeface="Times New Roman" pitchFamily="18" charset="0"/>
                      </a:endParaRPr>
                    </a:p>
                  </a:txBody>
                  <a:tcPr marL="55061" marR="55061" marT="0" marB="0">
                    <a:lnL>
                      <a:noFill/>
                    </a:lnL>
                    <a:lnR>
                      <a:noFill/>
                    </a:lnR>
                    <a:lnT>
                      <a:noFill/>
                    </a:lnT>
                    <a:lnB>
                      <a:noFill/>
                    </a:lnB>
                    <a:solidFill>
                      <a:srgbClr val="EFD3D2"/>
                    </a:solidFill>
                  </a:tcPr>
                </a:tc>
                <a:tc>
                  <a:txBody>
                    <a:bodyPr/>
                    <a:lstStyle/>
                    <a:p>
                      <a:pPr marL="0" marR="0" algn="ctr">
                        <a:lnSpc>
                          <a:spcPct val="115000"/>
                        </a:lnSpc>
                        <a:spcBef>
                          <a:spcPts val="0"/>
                        </a:spcBef>
                        <a:spcAft>
                          <a:spcPts val="0"/>
                        </a:spcAft>
                      </a:pPr>
                      <a:r>
                        <a:rPr lang="en-US" sz="1400" dirty="0">
                          <a:solidFill>
                            <a:srgbClr val="943634"/>
                          </a:solidFill>
                          <a:latin typeface="Times New Roman" pitchFamily="18" charset="0"/>
                          <a:ea typeface="Calibri"/>
                          <a:cs typeface="Times New Roman" pitchFamily="18" charset="0"/>
                        </a:rPr>
                        <a:t>4</a:t>
                      </a:r>
                      <a:endParaRPr lang="en-US" sz="1400" dirty="0">
                        <a:solidFill>
                          <a:srgbClr val="943634"/>
                        </a:solidFill>
                        <a:latin typeface="Times New Roman" pitchFamily="18" charset="0"/>
                        <a:ea typeface="Times New Roman"/>
                        <a:cs typeface="Times New Roman" pitchFamily="18" charset="0"/>
                      </a:endParaRPr>
                    </a:p>
                  </a:txBody>
                  <a:tcPr marL="55061" marR="55061" marT="0" marB="0">
                    <a:lnL>
                      <a:noFill/>
                    </a:lnL>
                    <a:lnR>
                      <a:noFill/>
                    </a:lnR>
                    <a:lnT>
                      <a:noFill/>
                    </a:lnT>
                    <a:lnB>
                      <a:noFill/>
                    </a:lnB>
                    <a:solidFill>
                      <a:srgbClr val="EFD3D2"/>
                    </a:solidFill>
                  </a:tcPr>
                </a:tc>
                <a:tc>
                  <a:txBody>
                    <a:bodyPr/>
                    <a:lstStyle/>
                    <a:p>
                      <a:pPr marL="0" marR="0" algn="ctr">
                        <a:lnSpc>
                          <a:spcPct val="115000"/>
                        </a:lnSpc>
                        <a:spcBef>
                          <a:spcPts val="0"/>
                        </a:spcBef>
                        <a:spcAft>
                          <a:spcPts val="0"/>
                        </a:spcAft>
                      </a:pPr>
                      <a:r>
                        <a:rPr lang="en-US" sz="1400" dirty="0">
                          <a:solidFill>
                            <a:srgbClr val="943634"/>
                          </a:solidFill>
                          <a:latin typeface="Times New Roman" pitchFamily="18" charset="0"/>
                          <a:ea typeface="Calibri"/>
                          <a:cs typeface="Times New Roman" pitchFamily="18" charset="0"/>
                        </a:rPr>
                        <a:t>2,0</a:t>
                      </a:r>
                      <a:endParaRPr lang="en-US" sz="1400" dirty="0">
                        <a:solidFill>
                          <a:srgbClr val="943634"/>
                        </a:solidFill>
                        <a:latin typeface="Times New Roman" pitchFamily="18" charset="0"/>
                        <a:ea typeface="Times New Roman"/>
                        <a:cs typeface="Times New Roman" pitchFamily="18" charset="0"/>
                      </a:endParaRPr>
                    </a:p>
                  </a:txBody>
                  <a:tcPr marL="55061" marR="55061" marT="0" marB="0">
                    <a:lnL>
                      <a:noFill/>
                    </a:lnL>
                    <a:lnR>
                      <a:noFill/>
                    </a:lnR>
                    <a:lnT>
                      <a:noFill/>
                    </a:lnT>
                    <a:lnB>
                      <a:noFill/>
                    </a:lnB>
                    <a:solidFill>
                      <a:srgbClr val="EFD3D2"/>
                    </a:solidFill>
                  </a:tcPr>
                </a:tc>
                <a:tc>
                  <a:txBody>
                    <a:bodyPr/>
                    <a:lstStyle/>
                    <a:p>
                      <a:pPr marL="0" marR="0" algn="ctr">
                        <a:lnSpc>
                          <a:spcPct val="115000"/>
                        </a:lnSpc>
                        <a:spcBef>
                          <a:spcPts val="0"/>
                        </a:spcBef>
                        <a:spcAft>
                          <a:spcPts val="0"/>
                        </a:spcAft>
                      </a:pPr>
                      <a:r>
                        <a:rPr lang="en-US" sz="1400">
                          <a:solidFill>
                            <a:srgbClr val="943634"/>
                          </a:solidFill>
                          <a:latin typeface="Times New Roman" pitchFamily="18" charset="0"/>
                          <a:ea typeface="Calibri"/>
                          <a:cs typeface="Times New Roman" pitchFamily="18" charset="0"/>
                        </a:rPr>
                        <a:t>2</a:t>
                      </a:r>
                      <a:endParaRPr lang="en-US" sz="1400">
                        <a:solidFill>
                          <a:srgbClr val="943634"/>
                        </a:solidFill>
                        <a:latin typeface="Times New Roman" pitchFamily="18" charset="0"/>
                        <a:ea typeface="Times New Roman"/>
                        <a:cs typeface="Times New Roman" pitchFamily="18" charset="0"/>
                      </a:endParaRPr>
                    </a:p>
                  </a:txBody>
                  <a:tcPr marL="55061" marR="55061" marT="0" marB="0">
                    <a:lnL>
                      <a:noFill/>
                    </a:lnL>
                    <a:lnR>
                      <a:noFill/>
                    </a:lnR>
                    <a:lnT>
                      <a:noFill/>
                    </a:lnT>
                    <a:lnB>
                      <a:noFill/>
                    </a:lnB>
                    <a:solidFill>
                      <a:srgbClr val="EFD3D2"/>
                    </a:solidFill>
                  </a:tcPr>
                </a:tc>
                <a:tc>
                  <a:txBody>
                    <a:bodyPr/>
                    <a:lstStyle/>
                    <a:p>
                      <a:pPr marL="0" marR="0" algn="ctr">
                        <a:lnSpc>
                          <a:spcPct val="115000"/>
                        </a:lnSpc>
                        <a:spcBef>
                          <a:spcPts val="0"/>
                        </a:spcBef>
                        <a:spcAft>
                          <a:spcPts val="0"/>
                        </a:spcAft>
                      </a:pPr>
                      <a:r>
                        <a:rPr lang="en-US" sz="1400">
                          <a:solidFill>
                            <a:srgbClr val="943634"/>
                          </a:solidFill>
                          <a:latin typeface="Times New Roman" pitchFamily="18" charset="0"/>
                          <a:ea typeface="Calibri"/>
                          <a:cs typeface="Times New Roman" pitchFamily="18" charset="0"/>
                        </a:rPr>
                        <a:t>1,1</a:t>
                      </a:r>
                      <a:endParaRPr lang="en-US" sz="1400">
                        <a:solidFill>
                          <a:srgbClr val="943634"/>
                        </a:solidFill>
                        <a:latin typeface="Times New Roman" pitchFamily="18" charset="0"/>
                        <a:ea typeface="Times New Roman"/>
                        <a:cs typeface="Times New Roman" pitchFamily="18" charset="0"/>
                      </a:endParaRPr>
                    </a:p>
                  </a:txBody>
                  <a:tcPr marL="55061" marR="55061" marT="0" marB="0">
                    <a:lnL>
                      <a:noFill/>
                    </a:lnL>
                    <a:lnR>
                      <a:noFill/>
                    </a:lnR>
                    <a:lnT>
                      <a:noFill/>
                    </a:lnT>
                    <a:lnB>
                      <a:noFill/>
                    </a:lnB>
                    <a:solidFill>
                      <a:srgbClr val="EFD3D2"/>
                    </a:solidFill>
                  </a:tcPr>
                </a:tc>
              </a:tr>
              <a:tr h="154783">
                <a:tc>
                  <a:txBody>
                    <a:bodyPr/>
                    <a:lstStyle/>
                    <a:p>
                      <a:pPr marL="0" marR="0" algn="just">
                        <a:lnSpc>
                          <a:spcPct val="115000"/>
                        </a:lnSpc>
                        <a:spcBef>
                          <a:spcPts val="0"/>
                        </a:spcBef>
                        <a:spcAft>
                          <a:spcPts val="0"/>
                        </a:spcAft>
                      </a:pPr>
                      <a:r>
                        <a:rPr lang="en-US" sz="1400" b="1">
                          <a:solidFill>
                            <a:srgbClr val="943634"/>
                          </a:solidFill>
                          <a:latin typeface="Times New Roman" pitchFamily="18" charset="0"/>
                          <a:ea typeface="Calibri"/>
                          <a:cs typeface="Times New Roman" pitchFamily="18" charset="0"/>
                        </a:rPr>
                        <a:t>30-39 ani</a:t>
                      </a:r>
                      <a:endParaRPr lang="en-US" sz="1400">
                        <a:solidFill>
                          <a:srgbClr val="943634"/>
                        </a:solidFill>
                        <a:latin typeface="Times New Roman" pitchFamily="18" charset="0"/>
                        <a:ea typeface="Times New Roman"/>
                        <a:cs typeface="Times New Roman" pitchFamily="18" charset="0"/>
                      </a:endParaRPr>
                    </a:p>
                  </a:txBody>
                  <a:tcPr marL="55061" marR="55061" marT="0" marB="0">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943634"/>
                          </a:solidFill>
                          <a:latin typeface="Times New Roman" pitchFamily="18" charset="0"/>
                          <a:ea typeface="Calibri"/>
                          <a:cs typeface="Times New Roman" pitchFamily="18" charset="0"/>
                        </a:rPr>
                        <a:t>1</a:t>
                      </a:r>
                      <a:endParaRPr lang="en-US" sz="1400">
                        <a:solidFill>
                          <a:srgbClr val="943634"/>
                        </a:solidFill>
                        <a:latin typeface="Times New Roman" pitchFamily="18" charset="0"/>
                        <a:ea typeface="Times New Roman"/>
                        <a:cs typeface="Times New Roman" pitchFamily="18" charset="0"/>
                      </a:endParaRPr>
                    </a:p>
                  </a:txBody>
                  <a:tcPr marL="55061" marR="55061" marT="0" marB="0">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943634"/>
                          </a:solidFill>
                          <a:latin typeface="Times New Roman" pitchFamily="18" charset="0"/>
                          <a:ea typeface="Calibri"/>
                          <a:cs typeface="Times New Roman" pitchFamily="18" charset="0"/>
                        </a:rPr>
                        <a:t>0,5</a:t>
                      </a:r>
                      <a:endParaRPr lang="en-US" sz="1400" dirty="0">
                        <a:solidFill>
                          <a:srgbClr val="943634"/>
                        </a:solidFill>
                        <a:latin typeface="Times New Roman" pitchFamily="18" charset="0"/>
                        <a:ea typeface="Times New Roman"/>
                        <a:cs typeface="Times New Roman" pitchFamily="18" charset="0"/>
                      </a:endParaRPr>
                    </a:p>
                  </a:txBody>
                  <a:tcPr marL="55061" marR="55061" marT="0" marB="0">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943634"/>
                          </a:solidFill>
                          <a:latin typeface="Times New Roman" pitchFamily="18" charset="0"/>
                          <a:ea typeface="Calibri"/>
                          <a:cs typeface="Times New Roman" pitchFamily="18" charset="0"/>
                        </a:rPr>
                        <a:t>4</a:t>
                      </a:r>
                      <a:endParaRPr lang="en-US" sz="1400" dirty="0">
                        <a:solidFill>
                          <a:srgbClr val="943634"/>
                        </a:solidFill>
                        <a:latin typeface="Times New Roman" pitchFamily="18" charset="0"/>
                        <a:ea typeface="Times New Roman"/>
                        <a:cs typeface="Times New Roman" pitchFamily="18" charset="0"/>
                      </a:endParaRPr>
                    </a:p>
                  </a:txBody>
                  <a:tcPr marL="55061" marR="55061" marT="0" marB="0">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943634"/>
                          </a:solidFill>
                          <a:latin typeface="Times New Roman" pitchFamily="18" charset="0"/>
                          <a:ea typeface="Calibri"/>
                          <a:cs typeface="Times New Roman" pitchFamily="18" charset="0"/>
                        </a:rPr>
                        <a:t>2,2</a:t>
                      </a:r>
                      <a:endParaRPr lang="en-US" sz="1400">
                        <a:solidFill>
                          <a:srgbClr val="943634"/>
                        </a:solidFill>
                        <a:latin typeface="Times New Roman" pitchFamily="18" charset="0"/>
                        <a:ea typeface="Times New Roman"/>
                        <a:cs typeface="Times New Roman" pitchFamily="18" charset="0"/>
                      </a:endParaRPr>
                    </a:p>
                  </a:txBody>
                  <a:tcPr marL="55061" marR="55061" marT="0" marB="0">
                    <a:lnL>
                      <a:noFill/>
                    </a:lnL>
                    <a:lnR>
                      <a:noFill/>
                    </a:lnR>
                    <a:lnT>
                      <a:noFill/>
                    </a:lnT>
                    <a:lnB>
                      <a:noFill/>
                    </a:lnB>
                  </a:tcPr>
                </a:tc>
              </a:tr>
              <a:tr h="154783">
                <a:tc>
                  <a:txBody>
                    <a:bodyPr/>
                    <a:lstStyle/>
                    <a:p>
                      <a:pPr marL="0" marR="0" algn="just">
                        <a:lnSpc>
                          <a:spcPct val="115000"/>
                        </a:lnSpc>
                        <a:spcBef>
                          <a:spcPts val="0"/>
                        </a:spcBef>
                        <a:spcAft>
                          <a:spcPts val="0"/>
                        </a:spcAft>
                      </a:pPr>
                      <a:r>
                        <a:rPr lang="en-US" sz="1400" b="1">
                          <a:solidFill>
                            <a:srgbClr val="943634"/>
                          </a:solidFill>
                          <a:latin typeface="Times New Roman" pitchFamily="18" charset="0"/>
                          <a:ea typeface="Calibri"/>
                          <a:cs typeface="Times New Roman" pitchFamily="18" charset="0"/>
                        </a:rPr>
                        <a:t>40-49 ani</a:t>
                      </a:r>
                      <a:endParaRPr lang="en-US" sz="1400">
                        <a:solidFill>
                          <a:srgbClr val="943634"/>
                        </a:solidFill>
                        <a:latin typeface="Times New Roman" pitchFamily="18" charset="0"/>
                        <a:ea typeface="Times New Roman"/>
                        <a:cs typeface="Times New Roman" pitchFamily="18" charset="0"/>
                      </a:endParaRPr>
                    </a:p>
                  </a:txBody>
                  <a:tcPr marL="55061" marR="55061" marT="0" marB="0">
                    <a:lnL>
                      <a:noFill/>
                    </a:lnL>
                    <a:lnR>
                      <a:noFill/>
                    </a:lnR>
                    <a:lnT>
                      <a:noFill/>
                    </a:lnT>
                    <a:lnB w="12700" cap="flat" cmpd="sng" algn="ctr">
                      <a:solidFill>
                        <a:srgbClr val="C0504D"/>
                      </a:solidFill>
                      <a:prstDash val="solid"/>
                      <a:round/>
                      <a:headEnd type="none" w="med" len="med"/>
                      <a:tailEnd type="none" w="med" len="med"/>
                    </a:lnB>
                    <a:solidFill>
                      <a:srgbClr val="EFD3D2"/>
                    </a:solidFill>
                  </a:tcPr>
                </a:tc>
                <a:tc>
                  <a:txBody>
                    <a:bodyPr/>
                    <a:lstStyle/>
                    <a:p>
                      <a:pPr marL="0" marR="0" algn="ctr">
                        <a:lnSpc>
                          <a:spcPct val="115000"/>
                        </a:lnSpc>
                        <a:spcBef>
                          <a:spcPts val="0"/>
                        </a:spcBef>
                        <a:spcAft>
                          <a:spcPts val="0"/>
                        </a:spcAft>
                      </a:pPr>
                      <a:r>
                        <a:rPr lang="en-US" sz="1400">
                          <a:solidFill>
                            <a:srgbClr val="943634"/>
                          </a:solidFill>
                          <a:latin typeface="Times New Roman" pitchFamily="18" charset="0"/>
                          <a:ea typeface="Calibri"/>
                          <a:cs typeface="Times New Roman" pitchFamily="18" charset="0"/>
                        </a:rPr>
                        <a:t>-</a:t>
                      </a:r>
                      <a:endParaRPr lang="en-US" sz="1400">
                        <a:solidFill>
                          <a:srgbClr val="943634"/>
                        </a:solidFill>
                        <a:latin typeface="Times New Roman" pitchFamily="18" charset="0"/>
                        <a:ea typeface="Times New Roman"/>
                        <a:cs typeface="Times New Roman" pitchFamily="18" charset="0"/>
                      </a:endParaRPr>
                    </a:p>
                  </a:txBody>
                  <a:tcPr marL="55061" marR="55061" marT="0" marB="0">
                    <a:lnL>
                      <a:noFill/>
                    </a:lnL>
                    <a:lnR>
                      <a:noFill/>
                    </a:lnR>
                    <a:lnT>
                      <a:noFill/>
                    </a:lnT>
                    <a:lnB w="12700" cap="flat" cmpd="sng" algn="ctr">
                      <a:solidFill>
                        <a:srgbClr val="C0504D"/>
                      </a:solidFill>
                      <a:prstDash val="solid"/>
                      <a:round/>
                      <a:headEnd type="none" w="med" len="med"/>
                      <a:tailEnd type="none" w="med" len="med"/>
                    </a:lnB>
                    <a:solidFill>
                      <a:srgbClr val="EFD3D2"/>
                    </a:solidFill>
                  </a:tcPr>
                </a:tc>
                <a:tc>
                  <a:txBody>
                    <a:bodyPr/>
                    <a:lstStyle/>
                    <a:p>
                      <a:pPr marL="0" marR="0" algn="ctr">
                        <a:lnSpc>
                          <a:spcPct val="115000"/>
                        </a:lnSpc>
                        <a:spcBef>
                          <a:spcPts val="0"/>
                        </a:spcBef>
                        <a:spcAft>
                          <a:spcPts val="0"/>
                        </a:spcAft>
                      </a:pPr>
                      <a:r>
                        <a:rPr lang="en-US" sz="1400">
                          <a:solidFill>
                            <a:srgbClr val="943634"/>
                          </a:solidFill>
                          <a:latin typeface="Times New Roman" pitchFamily="18" charset="0"/>
                          <a:ea typeface="Calibri"/>
                          <a:cs typeface="Times New Roman" pitchFamily="18" charset="0"/>
                        </a:rPr>
                        <a:t>0,0</a:t>
                      </a:r>
                      <a:endParaRPr lang="en-US" sz="1400">
                        <a:solidFill>
                          <a:srgbClr val="943634"/>
                        </a:solidFill>
                        <a:latin typeface="Times New Roman" pitchFamily="18" charset="0"/>
                        <a:ea typeface="Times New Roman"/>
                        <a:cs typeface="Times New Roman" pitchFamily="18" charset="0"/>
                      </a:endParaRPr>
                    </a:p>
                  </a:txBody>
                  <a:tcPr marL="55061" marR="55061" marT="0" marB="0">
                    <a:lnL>
                      <a:noFill/>
                    </a:lnL>
                    <a:lnR>
                      <a:noFill/>
                    </a:lnR>
                    <a:lnT>
                      <a:noFill/>
                    </a:lnT>
                    <a:lnB w="12700" cap="flat" cmpd="sng" algn="ctr">
                      <a:solidFill>
                        <a:srgbClr val="C0504D"/>
                      </a:solidFill>
                      <a:prstDash val="solid"/>
                      <a:round/>
                      <a:headEnd type="none" w="med" len="med"/>
                      <a:tailEnd type="none" w="med" len="med"/>
                    </a:lnB>
                    <a:solidFill>
                      <a:srgbClr val="EFD3D2"/>
                    </a:solidFill>
                  </a:tcPr>
                </a:tc>
                <a:tc>
                  <a:txBody>
                    <a:bodyPr/>
                    <a:lstStyle/>
                    <a:p>
                      <a:pPr marL="0" marR="0" algn="ctr">
                        <a:lnSpc>
                          <a:spcPct val="115000"/>
                        </a:lnSpc>
                        <a:spcBef>
                          <a:spcPts val="0"/>
                        </a:spcBef>
                        <a:spcAft>
                          <a:spcPts val="0"/>
                        </a:spcAft>
                      </a:pPr>
                      <a:r>
                        <a:rPr lang="en-US" sz="1400" dirty="0">
                          <a:solidFill>
                            <a:srgbClr val="943634"/>
                          </a:solidFill>
                          <a:latin typeface="Times New Roman" pitchFamily="18" charset="0"/>
                          <a:ea typeface="Calibri"/>
                          <a:cs typeface="Times New Roman" pitchFamily="18" charset="0"/>
                        </a:rPr>
                        <a:t>-</a:t>
                      </a:r>
                      <a:endParaRPr lang="en-US" sz="1400" dirty="0">
                        <a:solidFill>
                          <a:srgbClr val="943634"/>
                        </a:solidFill>
                        <a:latin typeface="Times New Roman" pitchFamily="18" charset="0"/>
                        <a:ea typeface="Times New Roman"/>
                        <a:cs typeface="Times New Roman" pitchFamily="18" charset="0"/>
                      </a:endParaRPr>
                    </a:p>
                  </a:txBody>
                  <a:tcPr marL="55061" marR="55061" marT="0" marB="0">
                    <a:lnL>
                      <a:noFill/>
                    </a:lnL>
                    <a:lnR>
                      <a:noFill/>
                    </a:lnR>
                    <a:lnT>
                      <a:noFill/>
                    </a:lnT>
                    <a:lnB w="12700" cap="flat" cmpd="sng" algn="ctr">
                      <a:solidFill>
                        <a:srgbClr val="C0504D"/>
                      </a:solidFill>
                      <a:prstDash val="solid"/>
                      <a:round/>
                      <a:headEnd type="none" w="med" len="med"/>
                      <a:tailEnd type="none" w="med" len="med"/>
                    </a:lnB>
                    <a:solidFill>
                      <a:srgbClr val="EFD3D2"/>
                    </a:solidFill>
                  </a:tcPr>
                </a:tc>
                <a:tc>
                  <a:txBody>
                    <a:bodyPr/>
                    <a:lstStyle/>
                    <a:p>
                      <a:pPr marL="0" marR="0" algn="ctr">
                        <a:lnSpc>
                          <a:spcPct val="115000"/>
                        </a:lnSpc>
                        <a:spcBef>
                          <a:spcPts val="0"/>
                        </a:spcBef>
                        <a:spcAft>
                          <a:spcPts val="0"/>
                        </a:spcAft>
                      </a:pPr>
                      <a:r>
                        <a:rPr lang="en-US" sz="1400" dirty="0">
                          <a:solidFill>
                            <a:srgbClr val="943634"/>
                          </a:solidFill>
                          <a:latin typeface="Times New Roman" pitchFamily="18" charset="0"/>
                          <a:ea typeface="Calibri"/>
                          <a:cs typeface="Times New Roman" pitchFamily="18" charset="0"/>
                        </a:rPr>
                        <a:t>-</a:t>
                      </a:r>
                      <a:endParaRPr lang="en-US" sz="1400" dirty="0">
                        <a:solidFill>
                          <a:srgbClr val="943634"/>
                        </a:solidFill>
                        <a:latin typeface="Times New Roman" pitchFamily="18" charset="0"/>
                        <a:ea typeface="Times New Roman"/>
                        <a:cs typeface="Times New Roman" pitchFamily="18" charset="0"/>
                      </a:endParaRPr>
                    </a:p>
                  </a:txBody>
                  <a:tcPr marL="55061" marR="55061" marT="0" marB="0">
                    <a:lnL>
                      <a:noFill/>
                    </a:lnL>
                    <a:lnR>
                      <a:noFill/>
                    </a:lnR>
                    <a:lnT>
                      <a:noFill/>
                    </a:lnT>
                    <a:lnB w="12700" cap="flat" cmpd="sng" algn="ctr">
                      <a:solidFill>
                        <a:srgbClr val="C0504D"/>
                      </a:solidFill>
                      <a:prstDash val="solid"/>
                      <a:round/>
                      <a:headEnd type="none" w="med" len="med"/>
                      <a:tailEnd type="none" w="med" len="med"/>
                    </a:lnB>
                    <a:solidFill>
                      <a:srgbClr val="EFD3D2"/>
                    </a:solidFill>
                  </a:tcPr>
                </a:tc>
              </a:tr>
            </a:tbl>
          </a:graphicData>
        </a:graphic>
      </p:graphicFrame>
      <p:sp>
        <p:nvSpPr>
          <p:cNvPr id="6" name="Rectangle 5"/>
          <p:cNvSpPr/>
          <p:nvPr/>
        </p:nvSpPr>
        <p:spPr>
          <a:xfrm>
            <a:off x="1219200" y="3810000"/>
            <a:ext cx="1725152" cy="307777"/>
          </a:xfrm>
          <a:prstGeom prst="rect">
            <a:avLst/>
          </a:prstGeom>
        </p:spPr>
        <p:txBody>
          <a:bodyPr wrap="none">
            <a:spAutoFit/>
          </a:bodyPr>
          <a:lstStyle/>
          <a:p>
            <a:pPr lvl="0" eaLnBrk="0" fontAlgn="base" hangingPunct="0">
              <a:spcBef>
                <a:spcPct val="0"/>
              </a:spcBef>
              <a:spcAft>
                <a:spcPct val="0"/>
              </a:spcAft>
            </a:pPr>
            <a:r>
              <a:rPr lang="ro-RO" sz="1400" i="1" dirty="0" smtClean="0">
                <a:latin typeface="Times New Roman" pitchFamily="18" charset="0"/>
                <a:ea typeface="Times New Roman" pitchFamily="18" charset="0"/>
                <a:cs typeface="Times New Roman" pitchFamily="18" charset="0"/>
              </a:rPr>
              <a:t>Sursa: INSP-CNSISP</a:t>
            </a:r>
            <a:endParaRPr lang="en-US" sz="1400" dirty="0" smtClean="0">
              <a:latin typeface="Times New Roman" pitchFamily="18" charset="0"/>
              <a:cs typeface="Times New Roman" pitchFamily="18" charset="0"/>
            </a:endParaRPr>
          </a:p>
        </p:txBody>
      </p:sp>
      <p:sp>
        <p:nvSpPr>
          <p:cNvPr id="7" name="Rectangle 6"/>
          <p:cNvSpPr/>
          <p:nvPr/>
        </p:nvSpPr>
        <p:spPr>
          <a:xfrm>
            <a:off x="533400" y="4572000"/>
            <a:ext cx="8077200" cy="646331"/>
          </a:xfrm>
          <a:prstGeom prst="rect">
            <a:avLst/>
          </a:prstGeom>
        </p:spPr>
        <p:txBody>
          <a:bodyPr wrap="square">
            <a:spAutoFit/>
          </a:bodyPr>
          <a:lstStyle/>
          <a:p>
            <a:pPr lvl="0" indent="457200" algn="just" eaLnBrk="0" fontAlgn="base" hangingPunct="0">
              <a:spcBef>
                <a:spcPct val="0"/>
              </a:spcBef>
              <a:spcAft>
                <a:spcPct val="0"/>
              </a:spcAft>
            </a:pPr>
            <a:r>
              <a:rPr lang="ro-RO" dirty="0" smtClean="0">
                <a:solidFill>
                  <a:srgbClr val="7030A0"/>
                </a:solidFill>
                <a:latin typeface="Times New Roman" pitchFamily="18" charset="0"/>
                <a:ea typeface="Times New Roman" pitchFamily="18" charset="0"/>
                <a:cs typeface="Times New Roman" pitchFamily="18" charset="0"/>
              </a:rPr>
              <a:t>În anul 2014 decesele materne prin avort se menţin la valoarea anului anterior (2013) - 6 decese (47). </a:t>
            </a:r>
            <a:endParaRPr lang="ro-RO" sz="2400" b="1" dirty="0" smtClean="0">
              <a:solidFill>
                <a:srgbClr val="7030A0"/>
              </a:solidFill>
              <a:latin typeface="Times New Roman" pitchFamily="18" charset="0"/>
              <a:ea typeface="Times New Roman" pitchFamily="18" charset="0"/>
              <a:cs typeface="Times New Roman" pitchFamily="18" charset="0"/>
            </a:endParaRPr>
          </a:p>
        </p:txBody>
      </p:sp>
      <p:sp>
        <p:nvSpPr>
          <p:cNvPr id="8" name="Rectangle 7"/>
          <p:cNvSpPr/>
          <p:nvPr/>
        </p:nvSpPr>
        <p:spPr>
          <a:xfrm>
            <a:off x="381000" y="304800"/>
            <a:ext cx="7848600" cy="646331"/>
          </a:xfrm>
          <a:prstGeom prst="rect">
            <a:avLst/>
          </a:prstGeom>
        </p:spPr>
        <p:txBody>
          <a:bodyPr wrap="square">
            <a:spAutoFit/>
          </a:bodyPr>
          <a:lstStyle/>
          <a:p>
            <a:pPr lvl="0" algn="just" fontAlgn="base">
              <a:spcBef>
                <a:spcPct val="0"/>
              </a:spcBef>
              <a:spcAft>
                <a:spcPct val="0"/>
              </a:spcAft>
            </a:pPr>
            <a:r>
              <a:rPr lang="ro-RO" dirty="0" smtClean="0">
                <a:solidFill>
                  <a:srgbClr val="7030A0"/>
                </a:solidFill>
                <a:latin typeface="Times New Roman" pitchFamily="18" charset="0"/>
                <a:ea typeface="Times New Roman" pitchFamily="18" charset="0"/>
                <a:cs typeface="Times New Roman" pitchFamily="18" charset="0"/>
              </a:rPr>
              <a:t>După grupa de vârstă a mamei, mortalitatea maternă este redată în tabelul de mai jos:</a:t>
            </a:r>
            <a:endParaRPr lang="en-US" sz="1200" dirty="0" smtClean="0">
              <a:solidFill>
                <a:srgbClr val="7030A0"/>
              </a:solidFill>
              <a:latin typeface="Times New Roman" pitchFamily="18" charset="0"/>
              <a:cs typeface="Times New Roman" pitchFamily="18" charset="0"/>
            </a:endParaRPr>
          </a:p>
        </p:txBody>
      </p:sp>
      <p:sp>
        <p:nvSpPr>
          <p:cNvPr id="9" name="Rectangle 8"/>
          <p:cNvSpPr/>
          <p:nvPr/>
        </p:nvSpPr>
        <p:spPr>
          <a:xfrm>
            <a:off x="609600" y="1447800"/>
            <a:ext cx="7620000" cy="584775"/>
          </a:xfrm>
          <a:prstGeom prst="rect">
            <a:avLst/>
          </a:prstGeom>
        </p:spPr>
        <p:txBody>
          <a:bodyPr wrap="square">
            <a:spAutoFit/>
          </a:bodyPr>
          <a:lstStyle/>
          <a:p>
            <a:pPr lvl="0" algn="ctr" eaLnBrk="0" fontAlgn="base" hangingPunct="0">
              <a:spcBef>
                <a:spcPct val="0"/>
              </a:spcBef>
              <a:spcAft>
                <a:spcPct val="0"/>
              </a:spcAft>
            </a:pPr>
            <a:r>
              <a:rPr lang="ro-RO" sz="1400" b="1" dirty="0" smtClean="0">
                <a:solidFill>
                  <a:srgbClr val="7030A0"/>
                </a:solidFill>
                <a:latin typeface="Times New Roman" pitchFamily="18" charset="0"/>
                <a:ea typeface="Times New Roman" pitchFamily="18" charset="0"/>
                <a:cs typeface="Times New Roman" pitchFamily="18" charset="0"/>
              </a:rPr>
              <a:t> Mortalitatea maternă prin avort după grupa de vârstă a mamei 2014 comparativ cu 2013</a:t>
            </a:r>
            <a:endParaRPr lang="en-US" sz="1400" dirty="0" smtClean="0">
              <a:solidFill>
                <a:srgbClr val="7030A0"/>
              </a:solidFill>
              <a:latin typeface="Times New Roman" pitchFamily="18" charset="0"/>
              <a:cs typeface="Times New Roman" pitchFamily="18" charset="0"/>
            </a:endParaRPr>
          </a:p>
          <a:p>
            <a:pPr lvl="0" eaLnBrk="0" fontAlgn="base" hangingPunct="0">
              <a:spcBef>
                <a:spcPct val="0"/>
              </a:spcBef>
              <a:spcAft>
                <a:spcPct val="0"/>
              </a:spcAft>
            </a:pPr>
            <a:r>
              <a:rPr lang="ro-RO" b="1" dirty="0" smtClean="0">
                <a:latin typeface="Calibri" pitchFamily="34" charset="0"/>
                <a:ea typeface="Times New Roman" pitchFamily="18" charset="0"/>
                <a:cs typeface="Times New Roman" pitchFamily="18" charset="0"/>
              </a:rPr>
              <a:t>                                                                                               </a:t>
            </a:r>
            <a:r>
              <a:rPr lang="ro-RO" dirty="0" smtClean="0">
                <a:latin typeface="Calibri" pitchFamily="34" charset="0"/>
                <a:ea typeface="Times New Roman" pitchFamily="18" charset="0"/>
                <a:cs typeface="Times New Roman" pitchFamily="18" charset="0"/>
              </a:rPr>
              <a:t> </a:t>
            </a:r>
            <a:r>
              <a:rPr lang="ro-RO" sz="1400" i="1" dirty="0" smtClean="0">
                <a:latin typeface="Calibri" pitchFamily="34" charset="0"/>
                <a:ea typeface="Times New Roman" pitchFamily="18" charset="0"/>
                <a:cs typeface="Times New Roman" pitchFamily="18" charset="0"/>
              </a:rPr>
              <a:t>număr şi %000 născuţi vii</a:t>
            </a: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800" y="2057400"/>
            <a:ext cx="8839200" cy="1815882"/>
          </a:xfrm>
          <a:prstGeom prst="rect">
            <a:avLst/>
          </a:prstGeom>
        </p:spPr>
        <p:txBody>
          <a:bodyPr wrap="square">
            <a:spAutoFit/>
          </a:bodyPr>
          <a:lstStyle/>
          <a:p>
            <a:pPr lvl="0" algn="just" fontAlgn="base">
              <a:spcBef>
                <a:spcPct val="0"/>
              </a:spcBef>
              <a:spcAft>
                <a:spcPct val="0"/>
              </a:spcAft>
              <a:buFont typeface="Wingdings" pitchFamily="2" charset="2"/>
              <a:buChar char="q"/>
            </a:pPr>
            <a:r>
              <a:rPr lang="en-US" sz="1400" dirty="0" smtClean="0">
                <a:latin typeface="Times New Roman" pitchFamily="18" charset="0"/>
                <a:ea typeface="Times New Roman" pitchFamily="18" charset="0"/>
                <a:cs typeface="Times New Roman" pitchFamily="18" charset="0"/>
              </a:rPr>
              <a:t> </a:t>
            </a:r>
            <a:r>
              <a:rPr lang="ro-RO" sz="1400" dirty="0" smtClean="0">
                <a:latin typeface="Times New Roman" pitchFamily="18" charset="0"/>
                <a:ea typeface="Times New Roman" pitchFamily="18" charset="0"/>
                <a:cs typeface="Times New Roman" pitchFamily="18" charset="0"/>
              </a:rPr>
              <a:t>      </a:t>
            </a:r>
            <a:r>
              <a:rPr lang="ro-RO" sz="1600" b="1" dirty="0" smtClean="0">
                <a:latin typeface="Times New Roman" pitchFamily="18" charset="0"/>
                <a:ea typeface="Times New Roman" pitchFamily="18" charset="0"/>
                <a:cs typeface="Times New Roman" pitchFamily="18" charset="0"/>
              </a:rPr>
              <a:t>Î</a:t>
            </a:r>
            <a:r>
              <a:rPr lang="en-US" sz="1600" b="1" dirty="0" smtClean="0">
                <a:latin typeface="Times New Roman" pitchFamily="18" charset="0"/>
                <a:ea typeface="Times New Roman" pitchFamily="18" charset="0"/>
                <a:cs typeface="Times New Roman" pitchFamily="18" charset="0"/>
              </a:rPr>
              <a:t>n </a:t>
            </a:r>
            <a:r>
              <a:rPr lang="en-US" sz="1600" b="1" dirty="0" err="1" smtClean="0">
                <a:latin typeface="Times New Roman" pitchFamily="18" charset="0"/>
                <a:ea typeface="Times New Roman" pitchFamily="18" charset="0"/>
                <a:cs typeface="Times New Roman" pitchFamily="18" charset="0"/>
              </a:rPr>
              <a:t>februarie</a:t>
            </a:r>
            <a:r>
              <a:rPr lang="en-US" sz="1600" b="1" dirty="0" smtClean="0">
                <a:latin typeface="Times New Roman" pitchFamily="18" charset="0"/>
                <a:ea typeface="Times New Roman" pitchFamily="18" charset="0"/>
                <a:cs typeface="Times New Roman" pitchFamily="18" charset="0"/>
              </a:rPr>
              <a:t> 2015</a:t>
            </a:r>
            <a:r>
              <a:rPr lang="en-US" sz="1600" dirty="0" smtClean="0">
                <a:latin typeface="Times New Roman" pitchFamily="18" charset="0"/>
                <a:ea typeface="Times New Roman" pitchFamily="18" charset="0"/>
                <a:cs typeface="Times New Roman" pitchFamily="18" charset="0"/>
              </a:rPr>
              <a:t>, IPPF, </a:t>
            </a:r>
            <a:r>
              <a:rPr lang="en-US" sz="1600" dirty="0" err="1" smtClean="0">
                <a:latin typeface="Times New Roman" pitchFamily="18" charset="0"/>
                <a:ea typeface="Times New Roman" pitchFamily="18" charset="0"/>
                <a:cs typeface="Times New Roman" pitchFamily="18" charset="0"/>
              </a:rPr>
              <a:t>prin</a:t>
            </a:r>
            <a:r>
              <a:rPr lang="en-US" sz="1600" dirty="0" smtClean="0">
                <a:latin typeface="Times New Roman" pitchFamily="18" charset="0"/>
                <a:ea typeface="Times New Roman" pitchFamily="18" charset="0"/>
                <a:cs typeface="Times New Roman" pitchFamily="18" charset="0"/>
              </a:rPr>
              <a:t> SECS, au </a:t>
            </a:r>
            <a:r>
              <a:rPr lang="en-US" sz="1600" dirty="0" err="1" smtClean="0">
                <a:latin typeface="Times New Roman" pitchFamily="18" charset="0"/>
                <a:ea typeface="Times New Roman" pitchFamily="18" charset="0"/>
                <a:cs typeface="Times New Roman" pitchFamily="18" charset="0"/>
              </a:rPr>
              <a:t>lansat</a:t>
            </a:r>
            <a:r>
              <a:rPr lang="en-US" sz="1600" dirty="0" smtClean="0">
                <a:latin typeface="Times New Roman" pitchFamily="18" charset="0"/>
                <a:ea typeface="Times New Roman" pitchFamily="18" charset="0"/>
                <a:cs typeface="Times New Roman" pitchFamily="18" charset="0"/>
              </a:rPr>
              <a:t> Campania</a:t>
            </a:r>
            <a:r>
              <a:rPr lang="en-US" sz="1600" b="1" dirty="0" smtClean="0">
                <a:latin typeface="Times New Roman" pitchFamily="18" charset="0"/>
                <a:ea typeface="Times New Roman" pitchFamily="18" charset="0"/>
                <a:cs typeface="Times New Roman" pitchFamily="18" charset="0"/>
              </a:rPr>
              <a:t>  </a:t>
            </a:r>
            <a:r>
              <a:rPr lang="en-US" sz="1600" b="1" u="sng" dirty="0" smtClean="0">
                <a:latin typeface="Times New Roman" pitchFamily="18" charset="0"/>
                <a:ea typeface="Times New Roman" pitchFamily="18" charset="0"/>
                <a:cs typeface="Times New Roman" pitchFamily="18" charset="0"/>
              </a:rPr>
              <a:t>EU DECID </a:t>
            </a:r>
            <a:r>
              <a:rPr lang="en-US" sz="1600" dirty="0" smtClean="0">
                <a:latin typeface="Times New Roman" pitchFamily="18" charset="0"/>
                <a:ea typeface="Times New Roman" pitchFamily="18" charset="0"/>
                <a:cs typeface="Times New Roman" pitchFamily="18" charset="0"/>
              </a:rPr>
              <a:t>– O CAMPANIE PENTRU DREPTUL FETELOR DE A-ȘI DECIDE VIITORUL (</a:t>
            </a:r>
            <a:r>
              <a:rPr lang="ro-RO" sz="1600" dirty="0" smtClean="0">
                <a:latin typeface="Times New Roman" pitchFamily="18" charset="0"/>
                <a:ea typeface="Times New Roman" pitchFamily="18" charset="0"/>
                <a:cs typeface="Times New Roman" pitchFamily="18" charset="0"/>
              </a:rPr>
              <a:t>51</a:t>
            </a:r>
            <a:r>
              <a:rPr lang="en-US" sz="1600" dirty="0" smtClean="0">
                <a:latin typeface="Times New Roman" pitchFamily="18" charset="0"/>
                <a:ea typeface="Times New Roman" pitchFamily="18" charset="0"/>
                <a:cs typeface="Times New Roman" pitchFamily="18" charset="0"/>
              </a:rPr>
              <a:t>,</a:t>
            </a:r>
            <a:r>
              <a:rPr lang="ro-RO" sz="1600" dirty="0" smtClean="0">
                <a:latin typeface="Times New Roman" pitchFamily="18" charset="0"/>
                <a:ea typeface="Times New Roman" pitchFamily="18" charset="0"/>
                <a:cs typeface="Times New Roman" pitchFamily="18" charset="0"/>
              </a:rPr>
              <a:t> 52</a:t>
            </a:r>
            <a:r>
              <a:rPr lang="en-US" sz="1600" dirty="0" smtClean="0">
                <a:latin typeface="Times New Roman" pitchFamily="18" charset="0"/>
                <a:ea typeface="Times New Roman" pitchFamily="18" charset="0"/>
                <a:cs typeface="Times New Roman" pitchFamily="18" charset="0"/>
              </a:rPr>
              <a:t>).</a:t>
            </a:r>
            <a:endParaRPr lang="en-US" sz="1600" b="1" dirty="0" smtClean="0">
              <a:latin typeface="Times New Roman" pitchFamily="18" charset="0"/>
              <a:ea typeface="Times New Roman" pitchFamily="18" charset="0"/>
              <a:cs typeface="Times New Roman" pitchFamily="18" charset="0"/>
            </a:endParaRPr>
          </a:p>
          <a:p>
            <a:pPr lvl="0" algn="just" eaLnBrk="0" fontAlgn="base" hangingPunct="0">
              <a:spcBef>
                <a:spcPct val="0"/>
              </a:spcBef>
              <a:spcAft>
                <a:spcPct val="0"/>
              </a:spcAft>
            </a:pP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Guvernele</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discută</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metode</a:t>
            </a:r>
            <a:r>
              <a:rPr lang="en-US" sz="1600" dirty="0" smtClean="0">
                <a:latin typeface="Times New Roman" pitchFamily="18" charset="0"/>
                <a:ea typeface="Times New Roman" pitchFamily="18" charset="0"/>
                <a:cs typeface="Times New Roman" pitchFamily="18" charset="0"/>
              </a:rPr>
              <a:t> de a </a:t>
            </a:r>
            <a:r>
              <a:rPr lang="en-US" sz="1600" dirty="0" err="1" smtClean="0">
                <a:latin typeface="Times New Roman" pitchFamily="18" charset="0"/>
                <a:ea typeface="Times New Roman" pitchFamily="18" charset="0"/>
                <a:cs typeface="Times New Roman" pitchFamily="18" charset="0"/>
              </a:rPr>
              <a:t>eradica</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sărăcia</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până</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în</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anul</a:t>
            </a:r>
            <a:r>
              <a:rPr lang="en-US" sz="1600" dirty="0" smtClean="0">
                <a:latin typeface="Times New Roman" pitchFamily="18" charset="0"/>
                <a:ea typeface="Times New Roman" pitchFamily="18" charset="0"/>
                <a:cs typeface="Times New Roman" pitchFamily="18" charset="0"/>
              </a:rPr>
              <a:t> 2030, </a:t>
            </a:r>
            <a:r>
              <a:rPr lang="en-US" sz="1600" dirty="0" err="1" smtClean="0">
                <a:latin typeface="Times New Roman" pitchFamily="18" charset="0"/>
                <a:ea typeface="Times New Roman" pitchFamily="18" charset="0"/>
                <a:cs typeface="Times New Roman" pitchFamily="18" charset="0"/>
              </a:rPr>
              <a:t>iar</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drepturile</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sexuale</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și</a:t>
            </a:r>
            <a:r>
              <a:rPr lang="en-US" sz="1600" dirty="0" smtClean="0">
                <a:latin typeface="Times New Roman" pitchFamily="18" charset="0"/>
                <a:ea typeface="Times New Roman" pitchFamily="18" charset="0"/>
                <a:cs typeface="Times New Roman" pitchFamily="18" charset="0"/>
              </a:rPr>
              <a:t> reproductive </a:t>
            </a:r>
            <a:r>
              <a:rPr lang="en-US" sz="1600" dirty="0" err="1" smtClean="0">
                <a:latin typeface="Times New Roman" pitchFamily="18" charset="0"/>
                <a:ea typeface="Times New Roman" pitchFamily="18" charset="0"/>
                <a:cs typeface="Times New Roman" pitchFamily="18" charset="0"/>
              </a:rPr>
              <a:t>sunt</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esențiale</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în</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această</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luptă</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Fetelor</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trebuie</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să</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li</a:t>
            </a:r>
            <a:r>
              <a:rPr lang="en-US" sz="1600" dirty="0" smtClean="0">
                <a:latin typeface="Times New Roman" pitchFamily="18" charset="0"/>
                <a:ea typeface="Times New Roman" pitchFamily="18" charset="0"/>
                <a:cs typeface="Times New Roman" pitchFamily="18" charset="0"/>
              </a:rPr>
              <a:t> se </a:t>
            </a:r>
            <a:r>
              <a:rPr lang="en-US" sz="1600" dirty="0" err="1" smtClean="0">
                <a:latin typeface="Times New Roman" pitchFamily="18" charset="0"/>
                <a:ea typeface="Times New Roman" pitchFamily="18" charset="0"/>
                <a:cs typeface="Times New Roman" pitchFamily="18" charset="0"/>
              </a:rPr>
              <a:t>respecte</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dreptul</a:t>
            </a:r>
            <a:r>
              <a:rPr lang="en-US" sz="1600" dirty="0" smtClean="0">
                <a:latin typeface="Times New Roman" pitchFamily="18" charset="0"/>
                <a:ea typeface="Times New Roman" pitchFamily="18" charset="0"/>
                <a:cs typeface="Times New Roman" pitchFamily="18" charset="0"/>
              </a:rPr>
              <a:t> de a decide cu </a:t>
            </a:r>
            <a:r>
              <a:rPr lang="en-US" sz="1600" dirty="0" err="1" smtClean="0">
                <a:latin typeface="Times New Roman" pitchFamily="18" charset="0"/>
                <a:ea typeface="Times New Roman" pitchFamily="18" charset="0"/>
                <a:cs typeface="Times New Roman" pitchFamily="18" charset="0"/>
              </a:rPr>
              <a:t>privire</a:t>
            </a:r>
            <a:r>
              <a:rPr lang="en-US" sz="1600" dirty="0" smtClean="0">
                <a:latin typeface="Times New Roman" pitchFamily="18" charset="0"/>
                <a:ea typeface="Times New Roman" pitchFamily="18" charset="0"/>
                <a:cs typeface="Times New Roman" pitchFamily="18" charset="0"/>
              </a:rPr>
              <a:t> la </a:t>
            </a:r>
            <a:r>
              <a:rPr lang="en-US" sz="1600" dirty="0" err="1" smtClean="0">
                <a:latin typeface="Times New Roman" pitchFamily="18" charset="0"/>
                <a:ea typeface="Times New Roman" pitchFamily="18" charset="0"/>
                <a:cs typeface="Times New Roman" pitchFamily="18" charset="0"/>
              </a:rPr>
              <a:t>propriul</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corp</a:t>
            </a:r>
            <a:r>
              <a:rPr lang="en-US" sz="1600" dirty="0" smtClean="0">
                <a:latin typeface="Times New Roman" pitchFamily="18" charset="0"/>
                <a:ea typeface="Times New Roman" pitchFamily="18" charset="0"/>
                <a:cs typeface="Times New Roman" pitchFamily="18" charset="0"/>
              </a:rPr>
              <a:t>, cu cine </a:t>
            </a:r>
            <a:r>
              <a:rPr lang="en-US" sz="1600" dirty="0" err="1" smtClean="0">
                <a:latin typeface="Times New Roman" pitchFamily="18" charset="0"/>
                <a:ea typeface="Times New Roman" pitchFamily="18" charset="0"/>
                <a:cs typeface="Times New Roman" pitchFamily="18" charset="0"/>
              </a:rPr>
              <a:t>vor</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să</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își</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împărtășească</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viața</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mărimea</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familiei</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propriul</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viitor</a:t>
            </a:r>
            <a:r>
              <a:rPr lang="en-US" sz="1600" dirty="0" smtClean="0">
                <a:latin typeface="Times New Roman" pitchFamily="18" charset="0"/>
                <a:ea typeface="Times New Roman" pitchFamily="18" charset="0"/>
                <a:cs typeface="Times New Roman" pitchFamily="18" charset="0"/>
              </a:rPr>
              <a:t>. Campania </a:t>
            </a:r>
            <a:r>
              <a:rPr lang="ro-RO" sz="1600" b="1" dirty="0" smtClean="0">
                <a:solidFill>
                  <a:srgbClr val="FF0066"/>
                </a:solidFill>
                <a:latin typeface="Times New Roman" pitchFamily="18" charset="0"/>
                <a:ea typeface="Times New Roman" pitchFamily="18" charset="0"/>
                <a:cs typeface="Times New Roman" pitchFamily="18" charset="0"/>
              </a:rPr>
              <a:t>Eu decid</a:t>
            </a:r>
            <a:r>
              <a:rPr lang="en-US" sz="1600" b="1"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lansată</a:t>
            </a:r>
            <a:r>
              <a:rPr lang="en-US" sz="1600" dirty="0" smtClean="0">
                <a:latin typeface="Times New Roman" pitchFamily="18" charset="0"/>
                <a:ea typeface="Times New Roman" pitchFamily="18" charset="0"/>
                <a:cs typeface="Times New Roman" pitchFamily="18" charset="0"/>
              </a:rPr>
              <a:t> de</a:t>
            </a:r>
            <a:r>
              <a:rPr lang="ro-RO" sz="1600" dirty="0" smtClean="0">
                <a:latin typeface="Times New Roman" pitchFamily="18" charset="0"/>
                <a:ea typeface="Times New Roman" pitchFamily="18" charset="0"/>
                <a:cs typeface="Times New Roman" pitchFamily="18" charset="0"/>
              </a:rPr>
              <a:t> </a:t>
            </a:r>
            <a:r>
              <a:rPr lang="ro-RO" sz="1600" b="1" dirty="0" smtClean="0">
                <a:solidFill>
                  <a:srgbClr val="FF0066"/>
                </a:solidFill>
                <a:latin typeface="Times New Roman" pitchFamily="18" charset="0"/>
                <a:ea typeface="Times New Roman" pitchFamily="18" charset="0"/>
                <a:cs typeface="Times New Roman" pitchFamily="18" charset="0"/>
              </a:rPr>
              <a:t>IPPF</a:t>
            </a:r>
            <a:r>
              <a:rPr lang="en-US" sz="1600" b="1"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contribuie</a:t>
            </a:r>
            <a:r>
              <a:rPr lang="en-US" sz="1600" dirty="0" smtClean="0">
                <a:latin typeface="Times New Roman" pitchFamily="18" charset="0"/>
                <a:ea typeface="Times New Roman" pitchFamily="18" charset="0"/>
                <a:cs typeface="Times New Roman" pitchFamily="18" charset="0"/>
              </a:rPr>
              <a:t> la </a:t>
            </a:r>
            <a:r>
              <a:rPr lang="en-US" sz="1600" dirty="0" err="1" smtClean="0">
                <a:latin typeface="Times New Roman" pitchFamily="18" charset="0"/>
                <a:ea typeface="Times New Roman" pitchFamily="18" charset="0"/>
                <a:cs typeface="Times New Roman" pitchFamily="18" charset="0"/>
              </a:rPr>
              <a:t>eliminarea</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inegalităților</a:t>
            </a:r>
            <a:r>
              <a:rPr lang="en-US" sz="1600" dirty="0" smtClean="0">
                <a:latin typeface="Times New Roman" pitchFamily="18" charset="0"/>
                <a:ea typeface="Times New Roman" pitchFamily="18" charset="0"/>
                <a:cs typeface="Times New Roman" pitchFamily="18" charset="0"/>
              </a:rPr>
              <a:t> de gen </a:t>
            </a:r>
            <a:r>
              <a:rPr lang="en-US" sz="1600" dirty="0" err="1" smtClean="0">
                <a:latin typeface="Times New Roman" pitchFamily="18" charset="0"/>
                <a:ea typeface="Times New Roman" pitchFamily="18" charset="0"/>
                <a:cs typeface="Times New Roman" pitchFamily="18" charset="0"/>
              </a:rPr>
              <a:t>și</a:t>
            </a:r>
            <a:r>
              <a:rPr lang="en-US" sz="1600" dirty="0" smtClean="0">
                <a:latin typeface="Times New Roman" pitchFamily="18" charset="0"/>
                <a:ea typeface="Times New Roman" pitchFamily="18" charset="0"/>
                <a:cs typeface="Times New Roman" pitchFamily="18" charset="0"/>
              </a:rPr>
              <a:t> la un </a:t>
            </a:r>
            <a:r>
              <a:rPr lang="en-US" sz="1600" dirty="0" err="1" smtClean="0">
                <a:latin typeface="Times New Roman" pitchFamily="18" charset="0"/>
                <a:ea typeface="Times New Roman" pitchFamily="18" charset="0"/>
                <a:cs typeface="Times New Roman" pitchFamily="18" charset="0"/>
              </a:rPr>
              <a:t>viitor</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mai</a:t>
            </a:r>
            <a:r>
              <a:rPr lang="en-US" sz="1600" dirty="0" smtClean="0">
                <a:latin typeface="Times New Roman" pitchFamily="18" charset="0"/>
                <a:ea typeface="Times New Roman" pitchFamily="18" charset="0"/>
                <a:cs typeface="Times New Roman" pitchFamily="18" charset="0"/>
              </a:rPr>
              <a:t> bun </a:t>
            </a:r>
            <a:r>
              <a:rPr lang="en-US" sz="1600" dirty="0" err="1" smtClean="0">
                <a:latin typeface="Times New Roman" pitchFamily="18" charset="0"/>
                <a:ea typeface="Times New Roman" pitchFamily="18" charset="0"/>
                <a:cs typeface="Times New Roman" pitchFamily="18" charset="0"/>
              </a:rPr>
              <a:t>pentru</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fetele</a:t>
            </a:r>
            <a:r>
              <a:rPr lang="en-US" sz="1600" dirty="0" smtClean="0">
                <a:latin typeface="Times New Roman" pitchFamily="18" charset="0"/>
                <a:ea typeface="Times New Roman" pitchFamily="18" charset="0"/>
                <a:cs typeface="Times New Roman" pitchFamily="18" charset="0"/>
              </a:rPr>
              <a:t> de </a:t>
            </a:r>
            <a:r>
              <a:rPr lang="en-US" sz="1600" dirty="0" err="1" smtClean="0">
                <a:latin typeface="Times New Roman" pitchFamily="18" charset="0"/>
                <a:ea typeface="Times New Roman" pitchFamily="18" charset="0"/>
                <a:cs typeface="Times New Roman" pitchFamily="18" charset="0"/>
              </a:rPr>
              <a:t>peste</a:t>
            </a:r>
            <a:r>
              <a:rPr lang="en-US" sz="1600" dirty="0" smtClean="0">
                <a:latin typeface="Times New Roman" pitchFamily="18" charset="0"/>
                <a:ea typeface="Times New Roman" pitchFamily="18" charset="0"/>
                <a:cs typeface="Times New Roman" pitchFamily="18" charset="0"/>
              </a:rPr>
              <a:t> tot din </a:t>
            </a:r>
            <a:r>
              <a:rPr lang="en-US" sz="1600" dirty="0" err="1" smtClean="0">
                <a:latin typeface="Times New Roman" pitchFamily="18" charset="0"/>
                <a:ea typeface="Times New Roman" pitchFamily="18" charset="0"/>
                <a:cs typeface="Times New Roman" pitchFamily="18" charset="0"/>
              </a:rPr>
              <a:t>lume</a:t>
            </a:r>
            <a:r>
              <a:rPr lang="en-US" sz="1600" dirty="0" smtClean="0">
                <a:latin typeface="Times New Roman" pitchFamily="18" charset="0"/>
                <a:ea typeface="Times New Roman" pitchFamily="18" charset="0"/>
                <a:cs typeface="Times New Roman" pitchFamily="18" charset="0"/>
              </a:rPr>
              <a:t>! </a:t>
            </a:r>
            <a:endParaRPr lang="en-US" sz="1600" b="1" dirty="0">
              <a:latin typeface="Times New Roman" pitchFamily="18" charset="0"/>
              <a:cs typeface="Times New Roman" pitchFamily="18" charset="0"/>
            </a:endParaRPr>
          </a:p>
        </p:txBody>
      </p:sp>
      <p:sp>
        <p:nvSpPr>
          <p:cNvPr id="5" name="Rectangle 4"/>
          <p:cNvSpPr/>
          <p:nvPr/>
        </p:nvSpPr>
        <p:spPr>
          <a:xfrm>
            <a:off x="381001" y="4419600"/>
            <a:ext cx="8763000" cy="1600438"/>
          </a:xfrm>
          <a:prstGeom prst="rect">
            <a:avLst/>
          </a:prstGeom>
        </p:spPr>
        <p:txBody>
          <a:bodyPr wrap="square">
            <a:spAutoFit/>
          </a:bodyPr>
          <a:lstStyle/>
          <a:p>
            <a:pPr lvl="0" algn="just" fontAlgn="base">
              <a:spcBef>
                <a:spcPct val="0"/>
              </a:spcBef>
              <a:spcAft>
                <a:spcPct val="0"/>
              </a:spcAft>
              <a:buFont typeface="Wingdings" pitchFamily="2" charset="2"/>
              <a:buChar char="q"/>
            </a:pPr>
            <a:r>
              <a:rPr lang="en-US" dirty="0" smtClean="0">
                <a:latin typeface="Times New Roman" pitchFamily="18" charset="0"/>
                <a:ea typeface="Times New Roman" pitchFamily="18" charset="0"/>
                <a:cs typeface="Times New Roman" pitchFamily="18" charset="0"/>
              </a:rPr>
              <a:t> </a:t>
            </a:r>
            <a:r>
              <a:rPr lang="ro-RO" dirty="0" smtClean="0">
                <a:latin typeface="Times New Roman" pitchFamily="18" charset="0"/>
                <a:ea typeface="Times New Roman" pitchFamily="18" charset="0"/>
                <a:cs typeface="Times New Roman" pitchFamily="18" charset="0"/>
              </a:rPr>
              <a:t>    </a:t>
            </a:r>
            <a:r>
              <a:rPr lang="en-US" sz="1600" dirty="0" smtClean="0">
                <a:latin typeface="Times New Roman" pitchFamily="18" charset="0"/>
                <a:ea typeface="Times New Roman" pitchFamily="18" charset="0"/>
                <a:cs typeface="Times New Roman" pitchFamily="18" charset="0"/>
              </a:rPr>
              <a:t>La </a:t>
            </a:r>
            <a:r>
              <a:rPr lang="en-US" sz="1600" b="1" dirty="0" smtClean="0">
                <a:latin typeface="Times New Roman" pitchFamily="18" charset="0"/>
                <a:ea typeface="Times New Roman" pitchFamily="18" charset="0"/>
                <a:cs typeface="Times New Roman" pitchFamily="18" charset="0"/>
              </a:rPr>
              <a:t>6 </a:t>
            </a:r>
            <a:r>
              <a:rPr lang="en-US" sz="1600" b="1" dirty="0" err="1" smtClean="0">
                <a:latin typeface="Times New Roman" pitchFamily="18" charset="0"/>
                <a:ea typeface="Times New Roman" pitchFamily="18" charset="0"/>
                <a:cs typeface="Times New Roman" pitchFamily="18" charset="0"/>
              </a:rPr>
              <a:t>mai</a:t>
            </a:r>
            <a:r>
              <a:rPr lang="en-US" sz="1600" b="1" dirty="0" smtClean="0">
                <a:latin typeface="Times New Roman" pitchFamily="18" charset="0"/>
                <a:ea typeface="Times New Roman" pitchFamily="18" charset="0"/>
                <a:cs typeface="Times New Roman" pitchFamily="18" charset="0"/>
              </a:rPr>
              <a:t> 2015 la </a:t>
            </a:r>
            <a:r>
              <a:rPr lang="en-US" sz="1600" dirty="0" err="1" smtClean="0">
                <a:latin typeface="Times New Roman" pitchFamily="18" charset="0"/>
                <a:ea typeface="Times New Roman" pitchFamily="18" charset="0"/>
                <a:cs typeface="Times New Roman" pitchFamily="18" charset="0"/>
              </a:rPr>
              <a:t>Bucureşti</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în</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parteneriat</a:t>
            </a:r>
            <a:r>
              <a:rPr lang="en-US" sz="1600" dirty="0" smtClean="0">
                <a:latin typeface="Times New Roman" pitchFamily="18" charset="0"/>
                <a:ea typeface="Times New Roman" pitchFamily="18" charset="0"/>
                <a:cs typeface="Times New Roman" pitchFamily="18" charset="0"/>
              </a:rPr>
              <a:t> cu </a:t>
            </a:r>
            <a:r>
              <a:rPr lang="en-US" sz="1600" dirty="0" err="1" smtClean="0">
                <a:latin typeface="Times New Roman" pitchFamily="18" charset="0"/>
                <a:ea typeface="Times New Roman" pitchFamily="18" charset="0"/>
                <a:cs typeface="Times New Roman" pitchFamily="18" charset="0"/>
              </a:rPr>
              <a:t>Asociaţia</a:t>
            </a:r>
            <a:r>
              <a:rPr lang="en-US" sz="1600" dirty="0" smtClean="0">
                <a:latin typeface="Times New Roman" pitchFamily="18" charset="0"/>
                <a:ea typeface="Times New Roman" pitchFamily="18" charset="0"/>
                <a:cs typeface="Times New Roman" pitchFamily="18" charset="0"/>
              </a:rPr>
              <a:t> ACCEPT</a:t>
            </a:r>
            <a:r>
              <a:rPr lang="ro-RO" sz="1600" dirty="0" smtClean="0">
                <a:latin typeface="Times New Roman" pitchFamily="18" charset="0"/>
                <a:ea typeface="Times New Roman" pitchFamily="18" charset="0"/>
                <a:cs typeface="Times New Roman" pitchFamily="18" charset="0"/>
              </a:rPr>
              <a:t> (53)</a:t>
            </a:r>
            <a:r>
              <a:rPr lang="en-US" sz="1600" dirty="0" smtClean="0">
                <a:latin typeface="Times New Roman" pitchFamily="18" charset="0"/>
                <a:ea typeface="Times New Roman" pitchFamily="18" charset="0"/>
                <a:cs typeface="Times New Roman" pitchFamily="18" charset="0"/>
              </a:rPr>
              <a:t>, a </a:t>
            </a:r>
            <a:r>
              <a:rPr lang="en-US" sz="1600" dirty="0" err="1" smtClean="0">
                <a:latin typeface="Times New Roman" pitchFamily="18" charset="0"/>
                <a:ea typeface="Times New Roman" pitchFamily="18" charset="0"/>
                <a:cs typeface="Times New Roman" pitchFamily="18" charset="0"/>
              </a:rPr>
              <a:t>avut</a:t>
            </a:r>
            <a:r>
              <a:rPr lang="en-US" sz="1600" dirty="0" smtClean="0">
                <a:latin typeface="Times New Roman" pitchFamily="18" charset="0"/>
                <a:ea typeface="Times New Roman" pitchFamily="18" charset="0"/>
                <a:cs typeface="Times New Roman" pitchFamily="18" charset="0"/>
              </a:rPr>
              <a:t> loc </a:t>
            </a:r>
            <a:r>
              <a:rPr lang="en-US" sz="1600" dirty="0" err="1" smtClean="0">
                <a:latin typeface="Times New Roman" pitchFamily="18" charset="0"/>
                <a:ea typeface="Times New Roman" pitchFamily="18" charset="0"/>
                <a:cs typeface="Times New Roman" pitchFamily="18" charset="0"/>
              </a:rPr>
              <a:t>Atelierul</a:t>
            </a:r>
            <a:r>
              <a:rPr lang="en-US" sz="1600" dirty="0" smtClean="0">
                <a:latin typeface="Times New Roman" pitchFamily="18" charset="0"/>
                <a:ea typeface="Times New Roman" pitchFamily="18" charset="0"/>
                <a:cs typeface="Times New Roman" pitchFamily="18" charset="0"/>
              </a:rPr>
              <a:t> „DREPTURILE SEXUALE ŞI REPRODUCTIVE” LA ONGFEST</a:t>
            </a:r>
            <a:r>
              <a:rPr lang="ro-RO" sz="1600" dirty="0" smtClean="0">
                <a:latin typeface="Times New Roman" pitchFamily="18" charset="0"/>
                <a:ea typeface="Times New Roman" pitchFamily="18" charset="0"/>
                <a:cs typeface="Times New Roman" pitchFamily="18" charset="0"/>
              </a:rPr>
              <a:t> </a:t>
            </a:r>
            <a:r>
              <a:rPr lang="en-US" sz="1600" dirty="0" smtClean="0">
                <a:latin typeface="Times New Roman" pitchFamily="18" charset="0"/>
                <a:ea typeface="Times New Roman" pitchFamily="18" charset="0"/>
                <a:cs typeface="Times New Roman" pitchFamily="18" charset="0"/>
              </a:rPr>
              <a:t>(</a:t>
            </a:r>
            <a:r>
              <a:rPr lang="ro-RO" sz="1600" dirty="0" smtClean="0">
                <a:latin typeface="Times New Roman" pitchFamily="18" charset="0"/>
                <a:ea typeface="Times New Roman" pitchFamily="18" charset="0"/>
                <a:cs typeface="Times New Roman" pitchFamily="18" charset="0"/>
              </a:rPr>
              <a:t>54</a:t>
            </a:r>
            <a:r>
              <a:rPr lang="en-US" sz="1600" dirty="0" smtClean="0">
                <a:latin typeface="Times New Roman" pitchFamily="18" charset="0"/>
                <a:ea typeface="Times New Roman" pitchFamily="18" charset="0"/>
                <a:cs typeface="Times New Roman" pitchFamily="18" charset="0"/>
              </a:rPr>
              <a:t>). </a:t>
            </a:r>
          </a:p>
          <a:p>
            <a:pPr lvl="0" algn="just" eaLnBrk="0" fontAlgn="base" hangingPunct="0">
              <a:spcBef>
                <a:spcPct val="0"/>
              </a:spcBef>
              <a:spcAft>
                <a:spcPct val="0"/>
              </a:spcAft>
            </a:pP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În</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cadrul</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atelierului</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participanţii</a:t>
            </a:r>
            <a:r>
              <a:rPr lang="en-US" sz="1600" dirty="0" smtClean="0">
                <a:latin typeface="Times New Roman" pitchFamily="18" charset="0"/>
                <a:ea typeface="Times New Roman" pitchFamily="18" charset="0"/>
                <a:cs typeface="Times New Roman" pitchFamily="18" charset="0"/>
              </a:rPr>
              <a:t> s-au </a:t>
            </a:r>
            <a:r>
              <a:rPr lang="en-US" sz="1600" dirty="0" err="1" smtClean="0">
                <a:latin typeface="Times New Roman" pitchFamily="18" charset="0"/>
                <a:ea typeface="Times New Roman" pitchFamily="18" charset="0"/>
                <a:cs typeface="Times New Roman" pitchFamily="18" charset="0"/>
              </a:rPr>
              <a:t>familiarizat</a:t>
            </a:r>
            <a:r>
              <a:rPr lang="en-US" sz="1600" dirty="0" smtClean="0">
                <a:latin typeface="Times New Roman" pitchFamily="18" charset="0"/>
                <a:ea typeface="Times New Roman" pitchFamily="18" charset="0"/>
                <a:cs typeface="Times New Roman" pitchFamily="18" charset="0"/>
              </a:rPr>
              <a:t> cu </a:t>
            </a:r>
            <a:r>
              <a:rPr lang="en-US" sz="1600" dirty="0" err="1" smtClean="0">
                <a:latin typeface="Times New Roman" pitchFamily="18" charset="0"/>
                <a:ea typeface="Times New Roman" pitchFamily="18" charset="0"/>
                <a:cs typeface="Times New Roman" pitchFamily="18" charset="0"/>
              </a:rPr>
              <a:t>drepturile</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sexuale</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şi</a:t>
            </a:r>
            <a:r>
              <a:rPr lang="en-US" sz="1600" dirty="0" smtClean="0">
                <a:latin typeface="Times New Roman" pitchFamily="18" charset="0"/>
                <a:ea typeface="Times New Roman" pitchFamily="18" charset="0"/>
                <a:cs typeface="Times New Roman" pitchFamily="18" charset="0"/>
              </a:rPr>
              <a:t> reproductive </a:t>
            </a:r>
            <a:r>
              <a:rPr lang="en-US" sz="1600" dirty="0" err="1" smtClean="0">
                <a:latin typeface="Times New Roman" pitchFamily="18" charset="0"/>
                <a:ea typeface="Times New Roman" pitchFamily="18" charset="0"/>
                <a:cs typeface="Times New Roman" pitchFamily="18" charset="0"/>
              </a:rPr>
              <a:t>şi</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să</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participe</a:t>
            </a:r>
            <a:r>
              <a:rPr lang="en-US" sz="1600" dirty="0" smtClean="0">
                <a:latin typeface="Times New Roman" pitchFamily="18" charset="0"/>
                <a:ea typeface="Times New Roman" pitchFamily="18" charset="0"/>
                <a:cs typeface="Times New Roman" pitchFamily="18" charset="0"/>
              </a:rPr>
              <a:t> la </a:t>
            </a:r>
            <a:r>
              <a:rPr lang="en-US" sz="1600" dirty="0" err="1" smtClean="0">
                <a:latin typeface="Times New Roman" pitchFamily="18" charset="0"/>
                <a:ea typeface="Times New Roman" pitchFamily="18" charset="0"/>
                <a:cs typeface="Times New Roman" pitchFamily="18" charset="0"/>
              </a:rPr>
              <a:t>discuţii</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libere</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referitoare</a:t>
            </a:r>
            <a:r>
              <a:rPr lang="en-US" sz="1600" dirty="0" smtClean="0">
                <a:latin typeface="Times New Roman" pitchFamily="18" charset="0"/>
                <a:ea typeface="Times New Roman" pitchFamily="18" charset="0"/>
                <a:cs typeface="Times New Roman" pitchFamily="18" charset="0"/>
              </a:rPr>
              <a:t> la </a:t>
            </a:r>
            <a:r>
              <a:rPr lang="en-US" sz="1600" dirty="0" err="1" smtClean="0">
                <a:latin typeface="Times New Roman" pitchFamily="18" charset="0"/>
                <a:ea typeface="Times New Roman" pitchFamily="18" charset="0"/>
                <a:cs typeface="Times New Roman" pitchFamily="18" charset="0"/>
              </a:rPr>
              <a:t>importanţa</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recunoaşterii</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şi</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respectării</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acestora</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Printre</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temele</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abordate</a:t>
            </a:r>
            <a:r>
              <a:rPr lang="en-US" sz="1600" dirty="0" smtClean="0">
                <a:latin typeface="Times New Roman" pitchFamily="18" charset="0"/>
                <a:ea typeface="Times New Roman" pitchFamily="18" charset="0"/>
                <a:cs typeface="Times New Roman" pitchFamily="18" charset="0"/>
              </a:rPr>
              <a:t> au </a:t>
            </a:r>
            <a:r>
              <a:rPr lang="en-US" sz="1600" dirty="0" err="1" smtClean="0">
                <a:latin typeface="Times New Roman" pitchFamily="18" charset="0"/>
                <a:ea typeface="Times New Roman" pitchFamily="18" charset="0"/>
                <a:cs typeface="Times New Roman" pitchFamily="18" charset="0"/>
              </a:rPr>
              <a:t>fost</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şi</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aspecte</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referitoare</a:t>
            </a:r>
            <a:r>
              <a:rPr lang="en-US" sz="1600" dirty="0" smtClean="0">
                <a:latin typeface="Times New Roman" pitchFamily="18" charset="0"/>
                <a:ea typeface="Times New Roman" pitchFamily="18" charset="0"/>
                <a:cs typeface="Times New Roman" pitchFamily="18" charset="0"/>
              </a:rPr>
              <a:t> la </a:t>
            </a:r>
            <a:r>
              <a:rPr lang="en-US" sz="1600" dirty="0" err="1" smtClean="0">
                <a:latin typeface="Times New Roman" pitchFamily="18" charset="0"/>
                <a:ea typeface="Times New Roman" pitchFamily="18" charset="0"/>
                <a:cs typeface="Times New Roman" pitchFamily="18" charset="0"/>
              </a:rPr>
              <a:t>dreptul</a:t>
            </a:r>
            <a:r>
              <a:rPr lang="en-US" sz="1600" dirty="0" smtClean="0">
                <a:latin typeface="Times New Roman" pitchFamily="18" charset="0"/>
                <a:ea typeface="Times New Roman" pitchFamily="18" charset="0"/>
                <a:cs typeface="Times New Roman" pitchFamily="18" charset="0"/>
              </a:rPr>
              <a:t> la </a:t>
            </a:r>
            <a:r>
              <a:rPr lang="en-US" sz="1600" dirty="0" err="1" smtClean="0">
                <a:latin typeface="Times New Roman" pitchFamily="18" charset="0"/>
                <a:ea typeface="Times New Roman" pitchFamily="18" charset="0"/>
                <a:cs typeface="Times New Roman" pitchFamily="18" charset="0"/>
              </a:rPr>
              <a:t>egalitate</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şi</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nediscriminare</a:t>
            </a:r>
            <a:r>
              <a:rPr lang="en-US" sz="1600" dirty="0" smtClean="0">
                <a:latin typeface="Times New Roman" pitchFamily="18" charset="0"/>
                <a:ea typeface="Times New Roman" pitchFamily="18" charset="0"/>
                <a:cs typeface="Times New Roman" pitchFamily="18" charset="0"/>
              </a:rPr>
              <a:t>, la </a:t>
            </a:r>
            <a:r>
              <a:rPr lang="en-US" sz="1600" dirty="0" err="1" smtClean="0">
                <a:latin typeface="Times New Roman" pitchFamily="18" charset="0"/>
                <a:ea typeface="Times New Roman" pitchFamily="18" charset="0"/>
                <a:cs typeface="Times New Roman" pitchFamily="18" charset="0"/>
              </a:rPr>
              <a:t>servicii</a:t>
            </a:r>
            <a:r>
              <a:rPr lang="en-US" sz="1600" dirty="0" smtClean="0">
                <a:latin typeface="Times New Roman" pitchFamily="18" charset="0"/>
                <a:ea typeface="Times New Roman" pitchFamily="18" charset="0"/>
                <a:cs typeface="Times New Roman" pitchFamily="18" charset="0"/>
              </a:rPr>
              <a:t> de </a:t>
            </a:r>
            <a:r>
              <a:rPr lang="en-US" sz="1600" dirty="0" err="1" smtClean="0">
                <a:latin typeface="Times New Roman" pitchFamily="18" charset="0"/>
                <a:ea typeface="Times New Roman" pitchFamily="18" charset="0"/>
                <a:cs typeface="Times New Roman" pitchFamily="18" charset="0"/>
              </a:rPr>
              <a:t>sănătatea</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reproducerii</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dreptul</a:t>
            </a:r>
            <a:r>
              <a:rPr lang="en-US" sz="1600" dirty="0" smtClean="0">
                <a:latin typeface="Times New Roman" pitchFamily="18" charset="0"/>
                <a:ea typeface="Times New Roman" pitchFamily="18" charset="0"/>
                <a:cs typeface="Times New Roman" pitchFamily="18" charset="0"/>
              </a:rPr>
              <a:t> de a nu </a:t>
            </a:r>
            <a:r>
              <a:rPr lang="en-US" sz="1600" dirty="0" err="1" smtClean="0">
                <a:latin typeface="Times New Roman" pitchFamily="18" charset="0"/>
                <a:ea typeface="Times New Roman" pitchFamily="18" charset="0"/>
                <a:cs typeface="Times New Roman" pitchFamily="18" charset="0"/>
              </a:rPr>
              <a:t>fi</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supus</a:t>
            </a:r>
            <a:r>
              <a:rPr lang="en-US" sz="1600" dirty="0" smtClean="0">
                <a:latin typeface="Times New Roman" pitchFamily="18" charset="0"/>
                <a:ea typeface="Times New Roman" pitchFamily="18" charset="0"/>
                <a:cs typeface="Times New Roman" pitchFamily="18" charset="0"/>
              </a:rPr>
              <a:t> la </a:t>
            </a:r>
            <a:r>
              <a:rPr lang="en-US" sz="1600" dirty="0" err="1" smtClean="0">
                <a:latin typeface="Times New Roman" pitchFamily="18" charset="0"/>
                <a:ea typeface="Times New Roman" pitchFamily="18" charset="0"/>
                <a:cs typeface="Times New Roman" pitchFamily="18" charset="0"/>
              </a:rPr>
              <a:t>tortur</a:t>
            </a:r>
            <a:r>
              <a:rPr lang="ro-RO" sz="1600" dirty="0" smtClean="0">
                <a:latin typeface="Times New Roman" pitchFamily="18" charset="0"/>
                <a:ea typeface="Times New Roman" pitchFamily="18" charset="0"/>
                <a:cs typeface="Times New Roman" pitchFamily="18" charset="0"/>
              </a:rPr>
              <a:t>ă</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şi</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tratamente</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inumane</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şi</a:t>
            </a:r>
            <a:r>
              <a:rPr lang="en-US" sz="1600" dirty="0" smtClean="0">
                <a:latin typeface="Times New Roman" pitchFamily="18" charset="0"/>
                <a:ea typeface="Times New Roman" pitchFamily="18" charset="0"/>
                <a:cs typeface="Times New Roman" pitchFamily="18" charset="0"/>
              </a:rPr>
              <a:t> </a:t>
            </a:r>
            <a:r>
              <a:rPr lang="en-US" sz="1600" dirty="0" err="1" smtClean="0">
                <a:latin typeface="Times New Roman" pitchFamily="18" charset="0"/>
                <a:ea typeface="Times New Roman" pitchFamily="18" charset="0"/>
                <a:cs typeface="Times New Roman" pitchFamily="18" charset="0"/>
              </a:rPr>
              <a:t>degradante</a:t>
            </a:r>
            <a:r>
              <a:rPr lang="en-US" sz="1600" dirty="0" smtClean="0">
                <a:latin typeface="Times New Roman" pitchFamily="18" charset="0"/>
                <a:ea typeface="Times New Roman" pitchFamily="18" charset="0"/>
                <a:cs typeface="Times New Roman" pitchFamily="18" charset="0"/>
              </a:rPr>
              <a:t> etc. </a:t>
            </a:r>
            <a:endParaRPr lang="en-US" sz="1600" dirty="0"/>
          </a:p>
        </p:txBody>
      </p:sp>
      <p:sp>
        <p:nvSpPr>
          <p:cNvPr id="4" name="Rectangle 3"/>
          <p:cNvSpPr/>
          <p:nvPr/>
        </p:nvSpPr>
        <p:spPr>
          <a:xfrm>
            <a:off x="304800" y="304800"/>
            <a:ext cx="8534400" cy="1354217"/>
          </a:xfrm>
          <a:prstGeom prst="rect">
            <a:avLst/>
          </a:prstGeom>
        </p:spPr>
        <p:txBody>
          <a:bodyPr wrap="square">
            <a:spAutoFit/>
          </a:bodyPr>
          <a:lstStyle/>
          <a:p>
            <a:pPr>
              <a:buFont typeface="Wingdings" pitchFamily="2" charset="2"/>
              <a:buChar char="q"/>
            </a:pPr>
            <a:r>
              <a:rPr lang="en-US" dirty="0" smtClean="0">
                <a:latin typeface="Times New Roman" pitchFamily="18" charset="0"/>
                <a:cs typeface="Times New Roman" pitchFamily="18" charset="0"/>
              </a:rPr>
              <a:t> </a:t>
            </a:r>
            <a:r>
              <a:rPr lang="ro-RO" dirty="0" smtClean="0">
                <a:latin typeface="Times New Roman" pitchFamily="18" charset="0"/>
                <a:cs typeface="Times New Roman" pitchFamily="18" charset="0"/>
              </a:rPr>
              <a:t>    </a:t>
            </a:r>
            <a:r>
              <a:rPr lang="ro-RO" sz="1600" dirty="0" smtClean="0">
                <a:latin typeface="Times New Roman" pitchFamily="18" charset="0"/>
                <a:cs typeface="Times New Roman" pitchFamily="18" charset="0"/>
              </a:rPr>
              <a:t>U</a:t>
            </a:r>
            <a:r>
              <a:rPr lang="en-US" sz="1600" dirty="0" smtClean="0">
                <a:latin typeface="Times New Roman" pitchFamily="18" charset="0"/>
                <a:cs typeface="Times New Roman" pitchFamily="18" charset="0"/>
              </a:rPr>
              <a:t>n </a:t>
            </a:r>
            <a:r>
              <a:rPr lang="en-US" sz="1600" dirty="0" err="1" smtClean="0">
                <a:latin typeface="Times New Roman" pitchFamily="18" charset="0"/>
                <a:cs typeface="Times New Roman" pitchFamily="18" charset="0"/>
              </a:rPr>
              <a:t>grup</a:t>
            </a:r>
            <a:r>
              <a:rPr lang="en-US" sz="1600" dirty="0" smtClean="0">
                <a:latin typeface="Times New Roman" pitchFamily="18" charset="0"/>
                <a:cs typeface="Times New Roman" pitchFamily="18" charset="0"/>
              </a:rPr>
              <a:t> de </a:t>
            </a:r>
            <a:r>
              <a:rPr lang="en-US" sz="1600" dirty="0" err="1" smtClean="0">
                <a:latin typeface="Times New Roman" pitchFamily="18" charset="0"/>
                <a:cs typeface="Times New Roman" pitchFamily="18" charset="0"/>
              </a:rPr>
              <a:t>profesionişti</a:t>
            </a:r>
            <a:r>
              <a:rPr lang="en-US" sz="1600" dirty="0" smtClean="0">
                <a:latin typeface="Times New Roman" pitchFamily="18" charset="0"/>
                <a:cs typeface="Times New Roman" pitchFamily="18" charset="0"/>
              </a:rPr>
              <a:t> a </a:t>
            </a:r>
            <a:r>
              <a:rPr lang="en-US" sz="1600" dirty="0" err="1" smtClean="0">
                <a:latin typeface="Times New Roman" pitchFamily="18" charset="0"/>
                <a:cs typeface="Times New Roman" pitchFamily="18" charset="0"/>
              </a:rPr>
              <a:t>înfiinţat</a:t>
            </a:r>
            <a:r>
              <a:rPr lang="en-US" sz="1600" dirty="0" smtClean="0">
                <a:latin typeface="Times New Roman" pitchFamily="18" charset="0"/>
                <a:cs typeface="Times New Roman" pitchFamily="18" charset="0"/>
              </a:rPr>
              <a:t> </a:t>
            </a:r>
            <a:r>
              <a:rPr lang="ro-RO" sz="1600" b="1" dirty="0" smtClean="0">
                <a:latin typeface="Times New Roman" pitchFamily="18" charset="0"/>
                <a:cs typeface="Times New Roman" pitchFamily="18" charset="0"/>
              </a:rPr>
              <a:t>Societatea de Educaţie Contraceptivă şi Sexuală </a:t>
            </a:r>
            <a:r>
              <a:rPr lang="ro-RO" sz="1600" dirty="0" smtClean="0">
                <a:latin typeface="Times New Roman" pitchFamily="18" charset="0"/>
                <a:cs typeface="Times New Roman" pitchFamily="18" charset="0"/>
              </a:rPr>
              <a:t>(</a:t>
            </a:r>
            <a:r>
              <a:rPr lang="en-US" sz="1600" b="1" dirty="0" smtClean="0">
                <a:latin typeface="Times New Roman" pitchFamily="18" charset="0"/>
                <a:cs typeface="Times New Roman" pitchFamily="18" charset="0"/>
              </a:rPr>
              <a:t>SECS</a:t>
            </a:r>
            <a:r>
              <a:rPr lang="ro-RO" sz="1600" b="1" dirty="0" smtClean="0">
                <a:latin typeface="Times New Roman" pitchFamily="18" charset="0"/>
                <a:cs typeface="Times New Roman" pitchFamily="18" charset="0"/>
              </a:rPr>
              <a:t>)</a:t>
            </a:r>
            <a:r>
              <a:rPr lang="en-US" sz="1600" b="1"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încerc</a:t>
            </a:r>
            <a:r>
              <a:rPr lang="ro-RO" sz="1600" dirty="0" smtClean="0">
                <a:latin typeface="Times New Roman" pitchFamily="18" charset="0"/>
                <a:cs typeface="Times New Roman" pitchFamily="18" charset="0"/>
              </a:rPr>
              <a:t>înd</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să</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înlocuiască</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practica</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avorturilor</a:t>
            </a:r>
            <a:r>
              <a:rPr lang="en-US" sz="1600" dirty="0" smtClean="0">
                <a:latin typeface="Times New Roman" pitchFamily="18" charset="0"/>
                <a:cs typeface="Times New Roman" pitchFamily="18" charset="0"/>
              </a:rPr>
              <a:t> cu </a:t>
            </a:r>
            <a:r>
              <a:rPr lang="en-US" sz="1600" dirty="0" err="1" smtClean="0">
                <a:latin typeface="Times New Roman" pitchFamily="18" charset="0"/>
                <a:cs typeface="Times New Roman" pitchFamily="18" charset="0"/>
              </a:rPr>
              <a:t>metode</a:t>
            </a:r>
            <a:r>
              <a:rPr lang="en-US" sz="1600" dirty="0" smtClean="0">
                <a:latin typeface="Times New Roman" pitchFamily="18" charset="0"/>
                <a:cs typeface="Times New Roman" pitchFamily="18" charset="0"/>
              </a:rPr>
              <a:t> de contraceptive </a:t>
            </a:r>
            <a:r>
              <a:rPr lang="en-US" sz="1600" dirty="0" err="1" smtClean="0">
                <a:latin typeface="Times New Roman" pitchFamily="18" charset="0"/>
                <a:cs typeface="Times New Roman" pitchFamily="18" charset="0"/>
              </a:rPr>
              <a:t>moderne</a:t>
            </a:r>
            <a:r>
              <a:rPr lang="ro-RO" sz="1600"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a:t>
            </a:r>
            <a:r>
              <a:rPr lang="ro-RO" sz="1600" dirty="0" smtClean="0">
                <a:latin typeface="Times New Roman" pitchFamily="18" charset="0"/>
                <a:cs typeface="Times New Roman" pitchFamily="18" charset="0"/>
              </a:rPr>
              <a:t>49</a:t>
            </a:r>
            <a:r>
              <a:rPr lang="en-US" sz="1600" dirty="0" smtClean="0">
                <a:latin typeface="Times New Roman" pitchFamily="18" charset="0"/>
                <a:cs typeface="Times New Roman" pitchFamily="18" charset="0"/>
              </a:rPr>
              <a:t>,</a:t>
            </a:r>
            <a:r>
              <a:rPr lang="ro-RO" sz="1600" dirty="0" smtClean="0">
                <a:latin typeface="Times New Roman" pitchFamily="18" charset="0"/>
                <a:cs typeface="Times New Roman" pitchFamily="18" charset="0"/>
              </a:rPr>
              <a:t> 50</a:t>
            </a:r>
            <a:r>
              <a:rPr lang="en-US" sz="1600" dirty="0" smtClean="0">
                <a:latin typeface="Times New Roman" pitchFamily="18" charset="0"/>
                <a:cs typeface="Times New Roman" pitchFamily="18" charset="0"/>
              </a:rPr>
              <a:t>). </a:t>
            </a:r>
            <a:r>
              <a:rPr lang="en-US" sz="1600" i="1" dirty="0" smtClean="0">
                <a:latin typeface="Times New Roman" pitchFamily="18" charset="0"/>
                <a:cs typeface="Times New Roman" pitchFamily="18" charset="0"/>
              </a:rPr>
              <a:t>SECS a </a:t>
            </a:r>
            <a:r>
              <a:rPr lang="en-US" sz="1600" i="1" dirty="0" err="1" smtClean="0">
                <a:latin typeface="Times New Roman" pitchFamily="18" charset="0"/>
                <a:cs typeface="Times New Roman" pitchFamily="18" charset="0"/>
              </a:rPr>
              <a:t>fost</a:t>
            </a:r>
            <a:r>
              <a:rPr lang="en-US" sz="1600" i="1" dirty="0" smtClean="0">
                <a:latin typeface="Times New Roman" pitchFamily="18" charset="0"/>
                <a:cs typeface="Times New Roman" pitchFamily="18" charset="0"/>
              </a:rPr>
              <a:t> prima </a:t>
            </a:r>
            <a:r>
              <a:rPr lang="en-US" sz="1600" i="1" dirty="0" err="1" smtClean="0">
                <a:latin typeface="Times New Roman" pitchFamily="18" charset="0"/>
                <a:cs typeface="Times New Roman" pitchFamily="18" charset="0"/>
              </a:rPr>
              <a:t>organizaţie</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neguvernamentală</a:t>
            </a:r>
            <a:r>
              <a:rPr lang="en-US" sz="1600" i="1" dirty="0" smtClean="0">
                <a:latin typeface="Times New Roman" pitchFamily="18" charset="0"/>
                <a:cs typeface="Times New Roman" pitchFamily="18" charset="0"/>
              </a:rPr>
              <a:t> din </a:t>
            </a:r>
            <a:r>
              <a:rPr lang="en-US" sz="1600" i="1" dirty="0" err="1" smtClean="0">
                <a:latin typeface="Times New Roman" pitchFamily="18" charset="0"/>
                <a:cs typeface="Times New Roman" pitchFamily="18" charset="0"/>
              </a:rPr>
              <a:t>România</a:t>
            </a:r>
            <a:r>
              <a:rPr lang="en-US" sz="1600" i="1" dirty="0" smtClean="0">
                <a:latin typeface="Times New Roman" pitchFamily="18" charset="0"/>
                <a:cs typeface="Times New Roman" pitchFamily="18" charset="0"/>
              </a:rPr>
              <a:t> care s-a </a:t>
            </a:r>
            <a:r>
              <a:rPr lang="en-US" sz="1600" i="1" dirty="0" err="1" smtClean="0">
                <a:latin typeface="Times New Roman" pitchFamily="18" charset="0"/>
                <a:cs typeface="Times New Roman" pitchFamily="18" charset="0"/>
              </a:rPr>
              <a:t>implicat</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în</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programele</a:t>
            </a:r>
            <a:r>
              <a:rPr lang="en-US" sz="1600" i="1" dirty="0" smtClean="0">
                <a:latin typeface="Times New Roman" pitchFamily="18" charset="0"/>
                <a:cs typeface="Times New Roman" pitchFamily="18" charset="0"/>
              </a:rPr>
              <a:t> de </a:t>
            </a:r>
            <a:r>
              <a:rPr lang="en-US" sz="1600" i="1" dirty="0" err="1" smtClean="0">
                <a:latin typeface="Times New Roman" pitchFamily="18" charset="0"/>
                <a:cs typeface="Times New Roman" pitchFamily="18" charset="0"/>
              </a:rPr>
              <a:t>Planificare</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Familială</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încă</a:t>
            </a:r>
            <a:r>
              <a:rPr lang="en-US" sz="1600" i="1" dirty="0" smtClean="0">
                <a:latin typeface="Times New Roman" pitchFamily="18" charset="0"/>
                <a:cs typeface="Times New Roman" pitchFamily="18" charset="0"/>
              </a:rPr>
              <a:t> de la </a:t>
            </a:r>
            <a:r>
              <a:rPr lang="en-US" sz="1600" i="1" dirty="0" err="1" smtClean="0">
                <a:latin typeface="Times New Roman" pitchFamily="18" charset="0"/>
                <a:cs typeface="Times New Roman" pitchFamily="18" charset="0"/>
              </a:rPr>
              <a:t>înfiinţarea</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sa</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în</a:t>
            </a:r>
            <a:r>
              <a:rPr lang="en-US" sz="1600" i="1" dirty="0" smtClean="0">
                <a:latin typeface="Times New Roman" pitchFamily="18" charset="0"/>
                <a:cs typeface="Times New Roman" pitchFamily="18" charset="0"/>
              </a:rPr>
              <a:t> 1990, </a:t>
            </a:r>
            <a:r>
              <a:rPr lang="en-US" sz="1600" i="1" dirty="0" err="1" smtClean="0">
                <a:latin typeface="Times New Roman" pitchFamily="18" charset="0"/>
                <a:cs typeface="Times New Roman" pitchFamily="18" charset="0"/>
              </a:rPr>
              <a:t>punând</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împreună</a:t>
            </a:r>
            <a:r>
              <a:rPr lang="en-US" sz="1600" i="1" dirty="0" smtClean="0">
                <a:latin typeface="Times New Roman" pitchFamily="18" charset="0"/>
                <a:cs typeface="Times New Roman" pitchFamily="18" charset="0"/>
              </a:rPr>
              <a:t> cu </a:t>
            </a:r>
            <a:r>
              <a:rPr lang="en-US" sz="1600" i="1" dirty="0" err="1" smtClean="0">
                <a:latin typeface="Times New Roman" pitchFamily="18" charset="0"/>
                <a:cs typeface="Times New Roman" pitchFamily="18" charset="0"/>
              </a:rPr>
              <a:t>Ministerul</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Sănătăţii</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bazele</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unui</a:t>
            </a:r>
            <a:r>
              <a:rPr lang="en-US" sz="1600" i="1" dirty="0" smtClean="0">
                <a:latin typeface="Times New Roman" pitchFamily="18" charset="0"/>
                <a:cs typeface="Times New Roman" pitchFamily="18" charset="0"/>
              </a:rPr>
              <a:t> Plan </a:t>
            </a:r>
            <a:r>
              <a:rPr lang="en-US" sz="1600" i="1" dirty="0" err="1" smtClean="0">
                <a:latin typeface="Times New Roman" pitchFamily="18" charset="0"/>
                <a:cs typeface="Times New Roman" pitchFamily="18" charset="0"/>
              </a:rPr>
              <a:t>Naţional</a:t>
            </a:r>
            <a:r>
              <a:rPr lang="en-US" sz="1600" i="1" dirty="0" smtClean="0">
                <a:latin typeface="Times New Roman" pitchFamily="18" charset="0"/>
                <a:cs typeface="Times New Roman" pitchFamily="18" charset="0"/>
              </a:rPr>
              <a:t> de </a:t>
            </a:r>
            <a:r>
              <a:rPr lang="en-US" sz="1600" i="1" dirty="0" err="1" smtClean="0">
                <a:latin typeface="Times New Roman" pitchFamily="18" charset="0"/>
                <a:cs typeface="Times New Roman" pitchFamily="18" charset="0"/>
              </a:rPr>
              <a:t>Planificare</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Familială</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începând</a:t>
            </a:r>
            <a:r>
              <a:rPr lang="en-US" sz="1600" i="1" dirty="0" smtClean="0">
                <a:latin typeface="Times New Roman" pitchFamily="18" charset="0"/>
                <a:cs typeface="Times New Roman" pitchFamily="18" charset="0"/>
              </a:rPr>
              <a:t> cu 1992</a:t>
            </a:r>
            <a:r>
              <a:rPr lang="en-US" sz="1600" dirty="0" smtClean="0">
                <a:latin typeface="Times New Roman" pitchFamily="18" charset="0"/>
                <a:cs typeface="Times New Roman" pitchFamily="18" charset="0"/>
              </a:rPr>
              <a:t>. </a:t>
            </a:r>
            <a:endParaRPr lang="ro-RO" sz="16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1"/>
          <p:cNvSpPr>
            <a:spLocks noChangeArrowheads="1"/>
          </p:cNvSpPr>
          <p:nvPr/>
        </p:nvSpPr>
        <p:spPr bwMode="auto">
          <a:xfrm>
            <a:off x="304800" y="990600"/>
            <a:ext cx="83058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 typeface="Wingdings" pitchFamily="2" charset="2"/>
              <a:buChar char="q"/>
              <a:tabLst/>
            </a:pPr>
            <a:r>
              <a:rPr kumimoji="0" lang="ro-RO" b="0" i="0" u="none" strike="noStrike" cap="none" normalizeH="0" baseline="0" dirty="0" smtClean="0">
                <a:ln>
                  <a:noFill/>
                </a:ln>
                <a:effectLst/>
                <a:latin typeface="Times New Roman" pitchFamily="18" charset="0"/>
                <a:ea typeface="Times New Roman" pitchFamily="18" charset="0"/>
                <a:cs typeface="Times New Roman" pitchFamily="18" charset="0"/>
              </a:rPr>
              <a:t>La data de 7 martie </a:t>
            </a:r>
            <a:r>
              <a:rPr kumimoji="0" lang="ro-RO" b="1" i="0" u="none" strike="noStrike" cap="none" normalizeH="0" baseline="0" dirty="0" smtClean="0">
                <a:ln>
                  <a:noFill/>
                </a:ln>
                <a:effectLst/>
                <a:latin typeface="Times New Roman" pitchFamily="18" charset="0"/>
                <a:ea typeface="Times New Roman" pitchFamily="18" charset="0"/>
                <a:cs typeface="Times New Roman" pitchFamily="18" charset="0"/>
              </a:rPr>
              <a:t>2016</a:t>
            </a:r>
            <a:r>
              <a:rPr kumimoji="0" lang="ro-RO" b="0" i="0" u="none" strike="noStrike" cap="none" normalizeH="0" baseline="0" dirty="0" smtClean="0">
                <a:ln>
                  <a:noFill/>
                </a:ln>
                <a:effectLst/>
                <a:latin typeface="Times New Roman" pitchFamily="18" charset="0"/>
                <a:ea typeface="Times New Roman" pitchFamily="18" charset="0"/>
                <a:cs typeface="Times New Roman" pitchFamily="18" charset="0"/>
              </a:rPr>
              <a:t>, Societatea de Educaţie Contraceptivă şi Sexuală (SECS) în parteneriat cu Coaliţia pentru Egalitate de Gen şi </a:t>
            </a:r>
            <a:r>
              <a:rPr kumimoji="0" lang="ro-RO" b="0" i="0" u="none" strike="noStrike" cap="none" normalizeH="0" baseline="0" dirty="0" smtClean="0">
                <a:ln>
                  <a:noFill/>
                </a:ln>
                <a:effectLst/>
                <a:latin typeface="Times New Roman" pitchFamily="18" charset="0"/>
                <a:ea typeface="Times New Roman" pitchFamily="18" charset="0"/>
                <a:cs typeface="Times New Roman" pitchFamily="18" charset="0"/>
                <a:hlinkClick r:id="rId2"/>
              </a:rPr>
              <a:t>Consiliul Tineretului din România</a:t>
            </a:r>
            <a:r>
              <a:rPr kumimoji="0" lang="ro-RO" b="0" i="0" u="none" strike="noStrike" cap="none" normalizeH="0" baseline="0" dirty="0" smtClean="0">
                <a:ln>
                  <a:noFill/>
                </a:ln>
                <a:effectLst/>
                <a:latin typeface="Times New Roman" pitchFamily="18" charset="0"/>
                <a:ea typeface="Times New Roman" pitchFamily="18" charset="0"/>
                <a:cs typeface="Times New Roman" pitchFamily="18" charset="0"/>
              </a:rPr>
              <a:t> au organizat o masă rotundă în care s-au dezbătut rezultatele Raportului de Analiză a Disciplinei Opţionale Educaţie pentru Sănătate, Componenta Educaţie Sexuală 2015 (55).</a:t>
            </a:r>
          </a:p>
          <a:p>
            <a:pPr marL="0" marR="0" lvl="0" indent="457200" algn="just" defTabSz="914400" rtl="0" eaLnBrk="1" fontAlgn="base" latinLnBrk="0" hangingPunct="1">
              <a:lnSpc>
                <a:spcPct val="100000"/>
              </a:lnSpc>
              <a:spcBef>
                <a:spcPct val="0"/>
              </a:spcBef>
              <a:spcAft>
                <a:spcPct val="0"/>
              </a:spcAft>
              <a:buClrTx/>
              <a:buSzTx/>
              <a:tabLst/>
            </a:pPr>
            <a:endParaRPr kumimoji="0" lang="ro-RO" b="0" i="0" u="none" strike="noStrike" cap="none" normalizeH="0" baseline="0" dirty="0" smtClean="0">
              <a:ln>
                <a:noFill/>
              </a:ln>
              <a:effectLst/>
              <a:latin typeface="Times New Roman" pitchFamily="18" charset="0"/>
              <a:ea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tabLst/>
            </a:pPr>
            <a:r>
              <a:rPr kumimoji="0" lang="ro-RO" b="0" i="0" u="none" strike="noStrike" cap="none" normalizeH="0" baseline="0" dirty="0" smtClean="0">
                <a:ln>
                  <a:noFill/>
                </a:ln>
                <a:effectLst/>
                <a:latin typeface="Times New Roman" pitchFamily="18" charset="0"/>
                <a:ea typeface="Times New Roman" pitchFamily="18" charset="0"/>
                <a:cs typeface="Times New Roman" pitchFamily="18" charset="0"/>
              </a:rPr>
              <a:t>În acest raport s-a ajuns la concluzia că în România aproximativ 10% dintre naşteri sunt realizate de adolescente (56). În anul 2013 aproape 20.000 de tinere au născut până la vârsta de 19 ani. Dintre acestea, peste 700 aveau, la momentul naşterii, sub 15 ani. În acelaşi an, au fost înregistrate 7611 de întreruperi de sarcină realizate de tinere cu vârste de până la 19 ani. România era în anul 2013 prima ţară din Europa, cu cel mai mare număr de noi diagnosticări ale infecţiei cu HIV în rândul tinerilor cu vârste cuprinse între 15 şi 24 de ani (ECDC: Surveillance Report. HIV/AIDS surveillance in Europe). Cele mai multe persoanele infectate cu HIV aflate în viaţă în anul 2013 făceau parte din categoria de vârstă 20-24 de ani, atât pentru sexul feminin, cât şi pentru cel masculine (56).</a:t>
            </a:r>
            <a:endParaRPr kumimoji="0" lang="ro-RO" b="0" i="0" u="none" strike="noStrike" cap="none" normalizeH="0" baseline="0" dirty="0" smtClean="0">
              <a:ln>
                <a:noFill/>
              </a:ln>
              <a:effectLst/>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1371600"/>
            <a:ext cx="8587680" cy="3385542"/>
          </a:xfrm>
          <a:prstGeom prst="rect">
            <a:avLst/>
          </a:prstGeom>
        </p:spPr>
        <p:txBody>
          <a:bodyPr wrap="square">
            <a:spAutoFit/>
          </a:bodyPr>
          <a:lstStyle/>
          <a:p>
            <a:pPr lvl="0" algn="just" fontAlgn="base">
              <a:spcBef>
                <a:spcPct val="0"/>
              </a:spcBef>
              <a:spcAft>
                <a:spcPct val="0"/>
              </a:spcAft>
              <a:buFont typeface="Wingdings" pitchFamily="2" charset="2"/>
              <a:buChar char="q"/>
            </a:pPr>
            <a:r>
              <a:rPr lang="en-US" sz="1600" b="1" dirty="0" smtClean="0">
                <a:latin typeface="Times New Roman" pitchFamily="18" charset="0"/>
                <a:ea typeface="Calibri" pitchFamily="34" charset="0"/>
                <a:cs typeface="Times New Roman" pitchFamily="18" charset="0"/>
              </a:rPr>
              <a:t>The </a:t>
            </a:r>
            <a:r>
              <a:rPr lang="en-US" sz="1600" b="1" dirty="0">
                <a:latin typeface="Times New Roman" pitchFamily="18" charset="0"/>
                <a:ea typeface="Calibri" pitchFamily="34" charset="0"/>
                <a:cs typeface="Times New Roman" pitchFamily="18" charset="0"/>
              </a:rPr>
              <a:t>International Planned Parenthood Federation European Network (IPPFEN – </a:t>
            </a:r>
            <a:r>
              <a:rPr lang="en-US" sz="1600" b="1" dirty="0" err="1">
                <a:latin typeface="Times New Roman" pitchFamily="18" charset="0"/>
                <a:ea typeface="Calibri" pitchFamily="34" charset="0"/>
                <a:cs typeface="Times New Roman" pitchFamily="18" charset="0"/>
              </a:rPr>
              <a:t>Reţeaua</a:t>
            </a:r>
            <a:r>
              <a:rPr lang="en-US" sz="1600" b="1" dirty="0">
                <a:latin typeface="Times New Roman" pitchFamily="18" charset="0"/>
                <a:ea typeface="Calibri" pitchFamily="34" charset="0"/>
                <a:cs typeface="Times New Roman" pitchFamily="18" charset="0"/>
              </a:rPr>
              <a:t> </a:t>
            </a:r>
            <a:r>
              <a:rPr lang="en-US" sz="1600" b="1" dirty="0" err="1">
                <a:latin typeface="Times New Roman" pitchFamily="18" charset="0"/>
                <a:ea typeface="Calibri" pitchFamily="34" charset="0"/>
                <a:cs typeface="Times New Roman" pitchFamily="18" charset="0"/>
              </a:rPr>
              <a:t>Europeană</a:t>
            </a:r>
            <a:r>
              <a:rPr lang="en-US" sz="1600" b="1" dirty="0">
                <a:latin typeface="Times New Roman" pitchFamily="18" charset="0"/>
                <a:ea typeface="Calibri" pitchFamily="34" charset="0"/>
                <a:cs typeface="Times New Roman" pitchFamily="18" charset="0"/>
              </a:rPr>
              <a:t> </a:t>
            </a:r>
            <a:r>
              <a:rPr lang="en-US" sz="1600" b="1" dirty="0" err="1">
                <a:latin typeface="Times New Roman" pitchFamily="18" charset="0"/>
                <a:ea typeface="Calibri" pitchFamily="34" charset="0"/>
                <a:cs typeface="Times New Roman" pitchFamily="18" charset="0"/>
              </a:rPr>
              <a:t>Federativă</a:t>
            </a:r>
            <a:r>
              <a:rPr lang="en-US" sz="1600" b="1" dirty="0">
                <a:latin typeface="Times New Roman" pitchFamily="18" charset="0"/>
                <a:ea typeface="Calibri" pitchFamily="34" charset="0"/>
                <a:cs typeface="Times New Roman" pitchFamily="18" charset="0"/>
              </a:rPr>
              <a:t> </a:t>
            </a:r>
            <a:r>
              <a:rPr lang="en-US" sz="1600" b="1" dirty="0" err="1">
                <a:latin typeface="Times New Roman" pitchFamily="18" charset="0"/>
                <a:ea typeface="Calibri" pitchFamily="34" charset="0"/>
                <a:cs typeface="Times New Roman" pitchFamily="18" charset="0"/>
              </a:rPr>
              <a:t>Internaţională</a:t>
            </a:r>
            <a:r>
              <a:rPr lang="en-US" sz="1600" b="1" dirty="0">
                <a:latin typeface="Times New Roman" pitchFamily="18" charset="0"/>
                <a:ea typeface="Calibri" pitchFamily="34" charset="0"/>
                <a:cs typeface="Times New Roman" pitchFamily="18" charset="0"/>
              </a:rPr>
              <a:t> a </a:t>
            </a:r>
            <a:r>
              <a:rPr lang="en-US" sz="1600" b="1" dirty="0" err="1">
                <a:latin typeface="Times New Roman" pitchFamily="18" charset="0"/>
                <a:ea typeface="Calibri" pitchFamily="34" charset="0"/>
                <a:cs typeface="Times New Roman" pitchFamily="18" charset="0"/>
              </a:rPr>
              <a:t>Planificării</a:t>
            </a:r>
            <a:r>
              <a:rPr lang="en-US" sz="1600" b="1" dirty="0">
                <a:latin typeface="Times New Roman" pitchFamily="18" charset="0"/>
                <a:ea typeface="Calibri" pitchFamily="34" charset="0"/>
                <a:cs typeface="Times New Roman" pitchFamily="18" charset="0"/>
              </a:rPr>
              <a:t> </a:t>
            </a:r>
            <a:r>
              <a:rPr lang="en-US" sz="1600" b="1" dirty="0" err="1">
                <a:latin typeface="Times New Roman" pitchFamily="18" charset="0"/>
                <a:ea typeface="Calibri" pitchFamily="34" charset="0"/>
                <a:cs typeface="Times New Roman" pitchFamily="18" charset="0"/>
              </a:rPr>
              <a:t>Paternităţii</a:t>
            </a:r>
            <a:r>
              <a:rPr lang="en-US" sz="1600" b="1" dirty="0" smtClean="0">
                <a:latin typeface="Times New Roman" pitchFamily="18" charset="0"/>
                <a:ea typeface="Calibri" pitchFamily="34" charset="0"/>
                <a:cs typeface="Times New Roman" pitchFamily="18" charset="0"/>
              </a:rPr>
              <a:t>) </a:t>
            </a:r>
            <a:r>
              <a:rPr lang="en-US" sz="1600" b="1" dirty="0" err="1" smtClean="0">
                <a:latin typeface="Times New Roman" pitchFamily="18" charset="0"/>
                <a:ea typeface="Calibri" pitchFamily="34" charset="0"/>
                <a:cs typeface="Times New Roman" pitchFamily="18" charset="0"/>
              </a:rPr>
              <a:t>contribuie</a:t>
            </a:r>
            <a:r>
              <a:rPr lang="en-US" sz="1600" b="1" dirty="0" smtClean="0">
                <a:latin typeface="Times New Roman" pitchFamily="18" charset="0"/>
                <a:ea typeface="Calibri" pitchFamily="34" charset="0"/>
                <a:cs typeface="Times New Roman" pitchFamily="18" charset="0"/>
              </a:rPr>
              <a:t> </a:t>
            </a:r>
            <a:endParaRPr lang="en-US" sz="1600" dirty="0" smtClean="0">
              <a:latin typeface="Times New Roman" pitchFamily="18" charset="0"/>
              <a:ea typeface="Times New Roman" pitchFamily="18" charset="0"/>
              <a:cs typeface="Times New Roman" pitchFamily="18" charset="0"/>
            </a:endParaRPr>
          </a:p>
          <a:p>
            <a:pPr algn="just" fontAlgn="base"/>
            <a:r>
              <a:rPr lang="en-US" sz="1600" b="1" dirty="0" err="1" smtClean="0">
                <a:latin typeface="Times New Roman" pitchFamily="18" charset="0"/>
                <a:cs typeface="Times New Roman" pitchFamily="18" charset="0"/>
              </a:rPr>
              <a:t>prin</a:t>
            </a:r>
            <a:r>
              <a:rPr lang="en-US" sz="1600" dirty="0" smtClean="0">
                <a:latin typeface="Times New Roman" pitchFamily="18" charset="0"/>
                <a:cs typeface="Times New Roman" pitchFamily="18" charset="0"/>
              </a:rPr>
              <a:t>:</a:t>
            </a:r>
            <a:endParaRPr lang="ro-RO" sz="1600" dirty="0" smtClean="0">
              <a:latin typeface="Times New Roman" pitchFamily="18" charset="0"/>
              <a:cs typeface="Times New Roman" pitchFamily="18" charset="0"/>
            </a:endParaRPr>
          </a:p>
          <a:p>
            <a:pPr algn="just" fontAlgn="base"/>
            <a:endParaRPr lang="ro-RO" sz="1600" dirty="0">
              <a:latin typeface="Times New Roman" pitchFamily="18" charset="0"/>
              <a:cs typeface="Times New Roman" pitchFamily="18" charset="0"/>
            </a:endParaRPr>
          </a:p>
          <a:p>
            <a:pPr algn="just" fontAlgn="base"/>
            <a:endParaRPr lang="en-US" sz="1600" dirty="0" smtClean="0">
              <a:latin typeface="Times New Roman" pitchFamily="18" charset="0"/>
              <a:cs typeface="Times New Roman" pitchFamily="18" charset="0"/>
            </a:endParaRPr>
          </a:p>
          <a:p>
            <a:pPr fontAlgn="base"/>
            <a:r>
              <a:rPr lang="en-US" sz="1600"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creșterea</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serviciilor</a:t>
            </a:r>
            <a:r>
              <a:rPr lang="en-US" sz="1600" i="1" dirty="0" smtClean="0">
                <a:latin typeface="Times New Roman" pitchFamily="18" charset="0"/>
                <a:cs typeface="Times New Roman" pitchFamily="18" charset="0"/>
              </a:rPr>
              <a:t> de </a:t>
            </a:r>
            <a:r>
              <a:rPr lang="en-US" sz="1600" i="1" dirty="0" err="1" smtClean="0">
                <a:latin typeface="Times New Roman" pitchFamily="18" charset="0"/>
                <a:cs typeface="Times New Roman" pitchFamily="18" charset="0"/>
              </a:rPr>
              <a:t>planificare</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familială</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pentru</a:t>
            </a:r>
            <a:r>
              <a:rPr lang="en-US" sz="1600" i="1" dirty="0" smtClean="0">
                <a:latin typeface="Times New Roman" pitchFamily="18" charset="0"/>
                <a:cs typeface="Times New Roman" pitchFamily="18" charset="0"/>
              </a:rPr>
              <a:t> a </a:t>
            </a:r>
            <a:r>
              <a:rPr lang="en-US" sz="1600" i="1" dirty="0" err="1" smtClean="0">
                <a:latin typeface="Times New Roman" pitchFamily="18" charset="0"/>
                <a:cs typeface="Times New Roman" pitchFamily="18" charset="0"/>
              </a:rPr>
              <a:t>salva</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viețile</a:t>
            </a:r>
            <a:r>
              <a:rPr lang="en-US" sz="1600" i="1" dirty="0" smtClean="0">
                <a:latin typeface="Times New Roman" pitchFamily="18" charset="0"/>
                <a:cs typeface="Times New Roman" pitchFamily="18" charset="0"/>
              </a:rPr>
              <a:t> a 54.000 de </a:t>
            </a:r>
            <a:r>
              <a:rPr lang="en-US" sz="1600" i="1" dirty="0" err="1" smtClean="0">
                <a:latin typeface="Times New Roman" pitchFamily="18" charset="0"/>
                <a:cs typeface="Times New Roman" pitchFamily="18" charset="0"/>
              </a:rPr>
              <a:t>femei</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evitarea</a:t>
            </a:r>
            <a:r>
              <a:rPr lang="en-US" sz="1600" i="1" dirty="0" smtClean="0">
                <a:latin typeface="Times New Roman" pitchFamily="18" charset="0"/>
                <a:cs typeface="Times New Roman" pitchFamily="18" charset="0"/>
              </a:rPr>
              <a:t> 46.400.000 </a:t>
            </a:r>
            <a:r>
              <a:rPr lang="en-US" sz="1600" i="1" dirty="0" err="1" smtClean="0">
                <a:latin typeface="Times New Roman" pitchFamily="18" charset="0"/>
                <a:cs typeface="Times New Roman" pitchFamily="18" charset="0"/>
              </a:rPr>
              <a:t>sarcini</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nedorite</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și</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prevenirea</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avorturilor</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nesigure</a:t>
            </a:r>
            <a:endParaRPr lang="ro-RO" sz="1600" i="1" dirty="0" smtClean="0">
              <a:latin typeface="Times New Roman" pitchFamily="18" charset="0"/>
              <a:cs typeface="Times New Roman" pitchFamily="18" charset="0"/>
            </a:endParaRPr>
          </a:p>
          <a:p>
            <a:pPr fontAlgn="base"/>
            <a:endParaRPr lang="en-US" sz="1600" i="1" dirty="0" smtClean="0">
              <a:latin typeface="Times New Roman" pitchFamily="18" charset="0"/>
              <a:cs typeface="Times New Roman" pitchFamily="18" charset="0"/>
            </a:endParaRPr>
          </a:p>
          <a:p>
            <a:pPr fontAlgn="base"/>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triplarea</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numărului</a:t>
            </a:r>
            <a:r>
              <a:rPr lang="en-US" sz="1600" i="1" dirty="0" smtClean="0">
                <a:latin typeface="Times New Roman" pitchFamily="18" charset="0"/>
                <a:cs typeface="Times New Roman" pitchFamily="18" charset="0"/>
              </a:rPr>
              <a:t> de </a:t>
            </a:r>
            <a:r>
              <a:rPr lang="en-US" sz="1600" i="1" dirty="0" err="1" smtClean="0">
                <a:latin typeface="Times New Roman" pitchFamily="18" charset="0"/>
                <a:cs typeface="Times New Roman" pitchFamily="18" charset="0"/>
              </a:rPr>
              <a:t>servicii</a:t>
            </a:r>
            <a:r>
              <a:rPr lang="en-US" sz="1600" i="1" dirty="0" smtClean="0">
                <a:latin typeface="Times New Roman" pitchFamily="18" charset="0"/>
                <a:cs typeface="Times New Roman" pitchFamily="18" charset="0"/>
              </a:rPr>
              <a:t> complete </a:t>
            </a:r>
            <a:r>
              <a:rPr lang="en-US" sz="1600" i="1" dirty="0" err="1" smtClean="0">
                <a:latin typeface="Times New Roman" pitchFamily="18" charset="0"/>
                <a:cs typeface="Times New Roman" pitchFamily="18" charset="0"/>
              </a:rPr>
              <a:t>și</a:t>
            </a:r>
            <a:r>
              <a:rPr lang="en-US" sz="1600" i="1" dirty="0" smtClean="0">
                <a:latin typeface="Times New Roman" pitchFamily="18" charset="0"/>
                <a:cs typeface="Times New Roman" pitchFamily="18" charset="0"/>
              </a:rPr>
              <a:t> integrate de </a:t>
            </a:r>
            <a:r>
              <a:rPr lang="en-US" sz="1600" i="1" dirty="0" err="1" smtClean="0">
                <a:latin typeface="Times New Roman" pitchFamily="18" charset="0"/>
                <a:cs typeface="Times New Roman" pitchFamily="18" charset="0"/>
              </a:rPr>
              <a:t>sănătate</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sexuală</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și</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reproductivă</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anual</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inclusiv</a:t>
            </a:r>
            <a:r>
              <a:rPr lang="en-US" sz="1600" i="1" dirty="0" smtClean="0">
                <a:latin typeface="Times New Roman" pitchFamily="18" charset="0"/>
                <a:cs typeface="Times New Roman" pitchFamily="18" charset="0"/>
              </a:rPr>
              <a:t> 553 </a:t>
            </a:r>
            <a:r>
              <a:rPr lang="en-US" sz="1600" i="1" dirty="0" err="1" smtClean="0">
                <a:latin typeface="Times New Roman" pitchFamily="18" charset="0"/>
                <a:cs typeface="Times New Roman" pitchFamily="18" charset="0"/>
              </a:rPr>
              <a:t>milioane</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servicii</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pentru</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adolescenti</a:t>
            </a:r>
            <a:r>
              <a:rPr lang="en-US" sz="1600" i="1" dirty="0" smtClean="0">
                <a:latin typeface="Times New Roman" pitchFamily="18" charset="0"/>
                <a:cs typeface="Times New Roman" pitchFamily="18" charset="0"/>
              </a:rPr>
              <a:t>.</a:t>
            </a:r>
          </a:p>
          <a:p>
            <a:pPr lvl="0" algn="just" eaLnBrk="0" fontAlgn="base" hangingPunct="0">
              <a:spcBef>
                <a:spcPct val="0"/>
              </a:spcBef>
              <a:spcAft>
                <a:spcPct val="0"/>
              </a:spcAft>
            </a:pPr>
            <a:endParaRPr lang="en-US" dirty="0" smtClean="0">
              <a:latin typeface="Times New Roman" pitchFamily="18" charset="0"/>
              <a:ea typeface="Times New Roman" pitchFamily="18" charset="0"/>
              <a:cs typeface="Times New Roman" pitchFamily="18" charset="0"/>
            </a:endParaRPr>
          </a:p>
          <a:p>
            <a:pPr lvl="0" algn="just" eaLnBrk="0" fontAlgn="base" hangingPunct="0">
              <a:spcBef>
                <a:spcPct val="0"/>
              </a:spcBef>
              <a:spcAft>
                <a:spcPct val="0"/>
              </a:spcAft>
            </a:pPr>
            <a:r>
              <a:rPr lang="ro-RO" dirty="0" smtClean="0">
                <a:latin typeface="Times New Roman" pitchFamily="18" charset="0"/>
                <a:cs typeface="Times New Roman" pitchFamily="18" charset="0"/>
              </a:rPr>
              <a:t>având ca OBIECTIV </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utiliz</a:t>
            </a:r>
            <a:r>
              <a:rPr lang="ro-RO" dirty="0" smtClean="0">
                <a:latin typeface="Times New Roman" pitchFamily="18" charset="0"/>
                <a:cs typeface="Times New Roman" pitchFamily="18" charset="0"/>
              </a:rPr>
              <a:t>area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metode</a:t>
            </a:r>
            <a:r>
              <a:rPr lang="ro-RO" dirty="0" smtClean="0">
                <a:latin typeface="Times New Roman" pitchFamily="18" charset="0"/>
                <a:cs typeface="Times New Roman" pitchFamily="18" charset="0"/>
              </a:rPr>
              <a:t>lor</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contraceptive </a:t>
            </a:r>
            <a:r>
              <a:rPr lang="en-US" dirty="0" err="1">
                <a:latin typeface="Times New Roman" pitchFamily="18" charset="0"/>
                <a:cs typeface="Times New Roman" pitchFamily="18" charset="0"/>
              </a:rPr>
              <a:t>până</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în</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2020</a:t>
            </a:r>
            <a:r>
              <a:rPr lang="ro-RO" dirty="0" smtClean="0">
                <a:latin typeface="Times New Roman" pitchFamily="18" charset="0"/>
                <a:cs typeface="Times New Roman" pitchFamily="18" charset="0"/>
              </a:rPr>
              <a:t>, de un număr mai mare de </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120 de </a:t>
            </a:r>
            <a:r>
              <a:rPr lang="en-US" dirty="0" err="1">
                <a:latin typeface="Times New Roman" pitchFamily="18" charset="0"/>
                <a:cs typeface="Times New Roman" pitchFamily="18" charset="0"/>
              </a:rPr>
              <a:t>milioane</a:t>
            </a:r>
            <a:r>
              <a:rPr lang="en-US" dirty="0">
                <a:latin typeface="Times New Roman" pitchFamily="18" charset="0"/>
                <a:cs typeface="Times New Roman" pitchFamily="18" charset="0"/>
              </a:rPr>
              <a:t> de </a:t>
            </a:r>
            <a:r>
              <a:rPr lang="en-US" dirty="0" err="1">
                <a:latin typeface="Times New Roman" pitchFamily="18" charset="0"/>
                <a:cs typeface="Times New Roman" pitchFamily="18" charset="0"/>
              </a:rPr>
              <a:t>femei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și</a:t>
            </a:r>
            <a:r>
              <a:rPr lang="en-US" dirty="0">
                <a:latin typeface="Times New Roman" pitchFamily="18" charset="0"/>
                <a:cs typeface="Times New Roman" pitchFamily="18" charset="0"/>
              </a:rPr>
              <a:t> fete </a:t>
            </a:r>
            <a:r>
              <a:rPr lang="ro-RO" dirty="0" smtClean="0">
                <a:latin typeface="Times New Roman" pitchFamily="18" charset="0"/>
                <a:cs typeface="Times New Roman" pitchFamily="18" charset="0"/>
              </a:rPr>
              <a:t> (1).</a:t>
            </a:r>
            <a:endParaRPr lang="en-US" dirty="0" smtClean="0">
              <a:latin typeface="Times New Roman" pitchFamily="18" charset="0"/>
              <a:ea typeface="Times New Roman" pitchFamily="18" charset="0"/>
              <a:cs typeface="Times New Roman" pitchFamily="18" charset="0"/>
            </a:endParaRPr>
          </a:p>
        </p:txBody>
      </p:sp>
    </p:spTree>
    <p:extLst>
      <p:ext uri="{BB962C8B-B14F-4D97-AF65-F5344CB8AC3E}">
        <p14:creationId xmlns:p14="http://schemas.microsoft.com/office/powerpoint/2010/main" val="181715517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52405" y="2438400"/>
          <a:ext cx="8839185" cy="1542288"/>
        </p:xfrm>
        <a:graphic>
          <a:graphicData uri="http://schemas.openxmlformats.org/drawingml/2006/table">
            <a:tbl>
              <a:tblPr/>
              <a:tblGrid>
                <a:gridCol w="761995"/>
                <a:gridCol w="577275"/>
                <a:gridCol w="794325"/>
                <a:gridCol w="762000"/>
                <a:gridCol w="609600"/>
                <a:gridCol w="838200"/>
                <a:gridCol w="609600"/>
                <a:gridCol w="404085"/>
                <a:gridCol w="669635"/>
                <a:gridCol w="669635"/>
                <a:gridCol w="669635"/>
                <a:gridCol w="736600"/>
                <a:gridCol w="736600"/>
              </a:tblGrid>
              <a:tr h="249259">
                <a:tc rowSpan="2">
                  <a:txBody>
                    <a:bodyPr/>
                    <a:lstStyle/>
                    <a:p>
                      <a:pPr marL="0" marR="0" algn="l" fontAlgn="base">
                        <a:lnSpc>
                          <a:spcPct val="115000"/>
                        </a:lnSpc>
                        <a:spcBef>
                          <a:spcPts val="0"/>
                        </a:spcBef>
                        <a:spcAft>
                          <a:spcPts val="0"/>
                        </a:spcAft>
                      </a:pPr>
                      <a:r>
                        <a:rPr lang="en-US" sz="1200" b="1" dirty="0" err="1">
                          <a:solidFill>
                            <a:srgbClr val="943634"/>
                          </a:solidFill>
                          <a:latin typeface="Times New Roman" pitchFamily="18" charset="0"/>
                          <a:ea typeface="Calibri"/>
                          <a:cs typeface="Times New Roman" pitchFamily="18" charset="0"/>
                        </a:rPr>
                        <a:t>Țara</a:t>
                      </a:r>
                      <a:endParaRPr lang="en-US" sz="1200" dirty="0">
                        <a:solidFill>
                          <a:srgbClr val="943634"/>
                        </a:solidFill>
                        <a:latin typeface="Times New Roman" pitchFamily="18" charset="0"/>
                        <a:ea typeface="Times New Roman"/>
                        <a:cs typeface="Times New Roman" pitchFamily="18" charset="0"/>
                      </a:endParaRPr>
                    </a:p>
                  </a:txBody>
                  <a:tcPr marL="60960" marR="60960" marT="0" marB="0">
                    <a:lnL>
                      <a:noFill/>
                    </a:lnL>
                    <a:lnR>
                      <a:noFill/>
                    </a:lnR>
                    <a:lnT w="12700" cap="flat" cmpd="sng" algn="ctr">
                      <a:solidFill>
                        <a:srgbClr val="C0504D"/>
                      </a:solidFill>
                      <a:prstDash val="solid"/>
                      <a:round/>
                      <a:headEnd type="none" w="med" len="med"/>
                      <a:tailEnd type="none" w="med" len="med"/>
                    </a:lnT>
                    <a:lnB>
                      <a:noFill/>
                    </a:lnB>
                  </a:tcPr>
                </a:tc>
                <a:tc gridSpan="3">
                  <a:txBody>
                    <a:bodyPr/>
                    <a:lstStyle/>
                    <a:p>
                      <a:pPr marL="0" marR="0" algn="l" fontAlgn="base">
                        <a:lnSpc>
                          <a:spcPct val="115000"/>
                        </a:lnSpc>
                        <a:spcBef>
                          <a:spcPts val="0"/>
                        </a:spcBef>
                        <a:spcAft>
                          <a:spcPts val="0"/>
                        </a:spcAft>
                      </a:pPr>
                      <a:r>
                        <a:rPr lang="en-US" sz="1200" b="1" dirty="0" err="1">
                          <a:solidFill>
                            <a:srgbClr val="943634"/>
                          </a:solidFill>
                          <a:latin typeface="Times New Roman" pitchFamily="18" charset="0"/>
                          <a:ea typeface="Calibri"/>
                          <a:cs typeface="Times New Roman" pitchFamily="18" charset="0"/>
                        </a:rPr>
                        <a:t>Prevalența</a:t>
                      </a:r>
                      <a:r>
                        <a:rPr lang="en-US" sz="1200" b="1" dirty="0">
                          <a:solidFill>
                            <a:srgbClr val="943634"/>
                          </a:solidFill>
                          <a:latin typeface="Times New Roman" pitchFamily="18" charset="0"/>
                          <a:ea typeface="Calibri"/>
                          <a:cs typeface="Times New Roman" pitchFamily="18" charset="0"/>
                        </a:rPr>
                        <a:t> </a:t>
                      </a:r>
                      <a:r>
                        <a:rPr lang="en-US" sz="1200" b="1" dirty="0" err="1">
                          <a:solidFill>
                            <a:srgbClr val="943634"/>
                          </a:solidFill>
                          <a:latin typeface="Times New Roman" pitchFamily="18" charset="0"/>
                          <a:ea typeface="Calibri"/>
                          <a:cs typeface="Times New Roman" pitchFamily="18" charset="0"/>
                        </a:rPr>
                        <a:t>contraceptivelor</a:t>
                      </a:r>
                      <a:r>
                        <a:rPr lang="en-US" sz="1200" b="1" dirty="0">
                          <a:solidFill>
                            <a:srgbClr val="943634"/>
                          </a:solidFill>
                          <a:latin typeface="Times New Roman" pitchFamily="18" charset="0"/>
                          <a:ea typeface="Calibri"/>
                          <a:cs typeface="Times New Roman" pitchFamily="18" charset="0"/>
                        </a:rPr>
                        <a:t> (</a:t>
                      </a:r>
                      <a:r>
                        <a:rPr lang="en-US" sz="1200" b="1" dirty="0" err="1">
                          <a:solidFill>
                            <a:srgbClr val="943634"/>
                          </a:solidFill>
                          <a:latin typeface="Times New Roman" pitchFamily="18" charset="0"/>
                          <a:ea typeface="Calibri"/>
                          <a:cs typeface="Times New Roman" pitchFamily="18" charset="0"/>
                        </a:rPr>
                        <a:t>orice</a:t>
                      </a:r>
                      <a:r>
                        <a:rPr lang="en-US" sz="1200" b="1" dirty="0">
                          <a:solidFill>
                            <a:srgbClr val="943634"/>
                          </a:solidFill>
                          <a:latin typeface="Times New Roman" pitchFamily="18" charset="0"/>
                          <a:ea typeface="Calibri"/>
                          <a:cs typeface="Times New Roman" pitchFamily="18" charset="0"/>
                        </a:rPr>
                        <a:t> </a:t>
                      </a:r>
                      <a:r>
                        <a:rPr lang="en-US" sz="1200" b="1" dirty="0" err="1">
                          <a:solidFill>
                            <a:srgbClr val="943634"/>
                          </a:solidFill>
                          <a:latin typeface="Times New Roman" pitchFamily="18" charset="0"/>
                          <a:ea typeface="Calibri"/>
                          <a:cs typeface="Times New Roman" pitchFamily="18" charset="0"/>
                        </a:rPr>
                        <a:t>metodă</a:t>
                      </a:r>
                      <a:r>
                        <a:rPr lang="en-US" sz="1200" b="1" dirty="0">
                          <a:solidFill>
                            <a:srgbClr val="943634"/>
                          </a:solidFill>
                          <a:latin typeface="Times New Roman" pitchFamily="18" charset="0"/>
                          <a:ea typeface="Calibri"/>
                          <a:cs typeface="Times New Roman" pitchFamily="18" charset="0"/>
                        </a:rPr>
                        <a:t>)</a:t>
                      </a:r>
                      <a:endParaRPr lang="en-US" sz="1200" dirty="0">
                        <a:solidFill>
                          <a:srgbClr val="943634"/>
                        </a:solidFill>
                        <a:latin typeface="Times New Roman" pitchFamily="18" charset="0"/>
                        <a:ea typeface="Times New Roman"/>
                        <a:cs typeface="Times New Roman" pitchFamily="18" charset="0"/>
                      </a:endParaRPr>
                    </a:p>
                  </a:txBody>
                  <a:tcPr marL="60960" marR="6096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marL="0" marR="0" algn="l" fontAlgn="base">
                        <a:lnSpc>
                          <a:spcPct val="115000"/>
                        </a:lnSpc>
                        <a:spcBef>
                          <a:spcPts val="0"/>
                        </a:spcBef>
                        <a:spcAft>
                          <a:spcPts val="0"/>
                        </a:spcAft>
                      </a:pPr>
                      <a:r>
                        <a:rPr lang="en-US" sz="1200" b="1">
                          <a:solidFill>
                            <a:srgbClr val="943634"/>
                          </a:solidFill>
                          <a:latin typeface="Times New Roman" pitchFamily="18" charset="0"/>
                          <a:ea typeface="Calibri"/>
                          <a:cs typeface="Times New Roman" pitchFamily="18" charset="0"/>
                        </a:rPr>
                        <a:t>Prevalența contraceptivelor (metode moderne)</a:t>
                      </a:r>
                      <a:endParaRPr lang="en-US" sz="1200">
                        <a:solidFill>
                          <a:srgbClr val="943634"/>
                        </a:solidFill>
                        <a:latin typeface="Times New Roman" pitchFamily="18" charset="0"/>
                        <a:ea typeface="Times New Roman"/>
                        <a:cs typeface="Times New Roman" pitchFamily="18" charset="0"/>
                      </a:endParaRPr>
                    </a:p>
                  </a:txBody>
                  <a:tcPr marL="60960" marR="6096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marL="0" marR="0" algn="l" fontAlgn="base">
                        <a:lnSpc>
                          <a:spcPct val="115000"/>
                        </a:lnSpc>
                        <a:spcBef>
                          <a:spcPts val="0"/>
                        </a:spcBef>
                        <a:spcAft>
                          <a:spcPts val="0"/>
                        </a:spcAft>
                      </a:pPr>
                      <a:r>
                        <a:rPr lang="en-US" sz="1200" b="1">
                          <a:solidFill>
                            <a:srgbClr val="943634"/>
                          </a:solidFill>
                          <a:latin typeface="Times New Roman" pitchFamily="18" charset="0"/>
                          <a:ea typeface="Calibri"/>
                          <a:cs typeface="Times New Roman" pitchFamily="18" charset="0"/>
                        </a:rPr>
                        <a:t>Nevoi nesatisfăcute de planificare familială</a:t>
                      </a:r>
                      <a:endParaRPr lang="en-US" sz="1200">
                        <a:solidFill>
                          <a:srgbClr val="943634"/>
                        </a:solidFill>
                        <a:latin typeface="Times New Roman" pitchFamily="18" charset="0"/>
                        <a:ea typeface="Times New Roman"/>
                        <a:cs typeface="Times New Roman" pitchFamily="18" charset="0"/>
                      </a:endParaRPr>
                    </a:p>
                  </a:txBody>
                  <a:tcPr marL="60960" marR="6096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marL="0" marR="0" algn="l" fontAlgn="base">
                        <a:lnSpc>
                          <a:spcPct val="115000"/>
                        </a:lnSpc>
                        <a:spcBef>
                          <a:spcPts val="0"/>
                        </a:spcBef>
                        <a:spcAft>
                          <a:spcPts val="0"/>
                        </a:spcAft>
                      </a:pPr>
                      <a:r>
                        <a:rPr lang="en-US" sz="1200" b="1">
                          <a:solidFill>
                            <a:srgbClr val="943634"/>
                          </a:solidFill>
                          <a:latin typeface="Times New Roman" pitchFamily="18" charset="0"/>
                          <a:ea typeface="Calibri"/>
                          <a:cs typeface="Times New Roman" pitchFamily="18" charset="0"/>
                        </a:rPr>
                        <a:t>Cererea de planificare familială satisfăcută prin metode moderne</a:t>
                      </a:r>
                      <a:endParaRPr lang="en-US" sz="1200">
                        <a:solidFill>
                          <a:srgbClr val="943634"/>
                        </a:solidFill>
                        <a:latin typeface="Times New Roman" pitchFamily="18" charset="0"/>
                        <a:ea typeface="Times New Roman"/>
                        <a:cs typeface="Times New Roman" pitchFamily="18" charset="0"/>
                      </a:endParaRPr>
                    </a:p>
                  </a:txBody>
                  <a:tcPr marL="60960" marR="6096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498518">
                <a:tc vMerge="1">
                  <a:txBody>
                    <a:bodyPr/>
                    <a:lstStyle/>
                    <a:p>
                      <a:endParaRPr lang="en-US"/>
                    </a:p>
                  </a:txBody>
                  <a:tcPr/>
                </a:tc>
                <a:tc>
                  <a:txBody>
                    <a:bodyPr/>
                    <a:lstStyle/>
                    <a:p>
                      <a:pPr marL="0" marR="0" algn="just" fontAlgn="base">
                        <a:lnSpc>
                          <a:spcPct val="115000"/>
                        </a:lnSpc>
                        <a:spcBef>
                          <a:spcPts val="0"/>
                        </a:spcBef>
                        <a:spcAft>
                          <a:spcPts val="0"/>
                        </a:spcAft>
                      </a:pPr>
                      <a:r>
                        <a:rPr lang="en-US" sz="1000" dirty="0">
                          <a:solidFill>
                            <a:srgbClr val="943634"/>
                          </a:solidFill>
                          <a:latin typeface="Times New Roman" pitchFamily="18" charset="0"/>
                          <a:ea typeface="Calibri"/>
                          <a:cs typeface="Times New Roman" pitchFamily="18" charset="0"/>
                        </a:rPr>
                        <a:t>Media</a:t>
                      </a:r>
                      <a:endParaRPr lang="en-US" sz="1000" dirty="0">
                        <a:solidFill>
                          <a:srgbClr val="943634"/>
                        </a:solidFill>
                        <a:latin typeface="Times New Roman" pitchFamily="18" charset="0"/>
                        <a:ea typeface="Times New Roman"/>
                        <a:cs typeface="Times New Roman" pitchFamily="18" charset="0"/>
                      </a:endParaRPr>
                    </a:p>
                  </a:txBody>
                  <a:tcPr marL="60960" marR="6096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gn="just" fontAlgn="base">
                        <a:lnSpc>
                          <a:spcPct val="115000"/>
                        </a:lnSpc>
                        <a:spcBef>
                          <a:spcPts val="0"/>
                        </a:spcBef>
                        <a:spcAft>
                          <a:spcPts val="0"/>
                        </a:spcAft>
                      </a:pPr>
                      <a:r>
                        <a:rPr lang="en-US" sz="1000" dirty="0" err="1">
                          <a:solidFill>
                            <a:srgbClr val="943634"/>
                          </a:solidFill>
                          <a:latin typeface="Times New Roman" pitchFamily="18" charset="0"/>
                          <a:ea typeface="Calibri"/>
                          <a:cs typeface="Times New Roman" pitchFamily="18" charset="0"/>
                        </a:rPr>
                        <a:t>Limita</a:t>
                      </a:r>
                      <a:r>
                        <a:rPr lang="en-US" sz="1000" dirty="0">
                          <a:solidFill>
                            <a:srgbClr val="943634"/>
                          </a:solidFill>
                          <a:latin typeface="Times New Roman" pitchFamily="18" charset="0"/>
                          <a:ea typeface="Calibri"/>
                          <a:cs typeface="Times New Roman" pitchFamily="18" charset="0"/>
                        </a:rPr>
                        <a:t> </a:t>
                      </a:r>
                      <a:r>
                        <a:rPr lang="en-US" sz="1000" dirty="0" err="1">
                          <a:solidFill>
                            <a:srgbClr val="943634"/>
                          </a:solidFill>
                          <a:latin typeface="Times New Roman" pitchFamily="18" charset="0"/>
                          <a:ea typeface="Calibri"/>
                          <a:cs typeface="Times New Roman" pitchFamily="18" charset="0"/>
                        </a:rPr>
                        <a:t>inferioară</a:t>
                      </a:r>
                      <a:r>
                        <a:rPr lang="en-US" sz="1000" dirty="0">
                          <a:solidFill>
                            <a:srgbClr val="943634"/>
                          </a:solidFill>
                          <a:latin typeface="Times New Roman" pitchFamily="18" charset="0"/>
                          <a:ea typeface="Calibri"/>
                          <a:cs typeface="Times New Roman" pitchFamily="18" charset="0"/>
                        </a:rPr>
                        <a:t> de 80% a IC</a:t>
                      </a:r>
                      <a:endParaRPr lang="en-US" sz="1000" dirty="0">
                        <a:solidFill>
                          <a:srgbClr val="943634"/>
                        </a:solidFill>
                        <a:latin typeface="Times New Roman" pitchFamily="18" charset="0"/>
                        <a:ea typeface="Times New Roman"/>
                        <a:cs typeface="Times New Roman" pitchFamily="18" charset="0"/>
                      </a:endParaRPr>
                    </a:p>
                  </a:txBody>
                  <a:tcPr marL="60960" marR="6096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gn="just" fontAlgn="base">
                        <a:lnSpc>
                          <a:spcPct val="115000"/>
                        </a:lnSpc>
                        <a:spcBef>
                          <a:spcPts val="0"/>
                        </a:spcBef>
                        <a:spcAft>
                          <a:spcPts val="0"/>
                        </a:spcAft>
                      </a:pPr>
                      <a:r>
                        <a:rPr lang="en-US" sz="1000" dirty="0" err="1">
                          <a:solidFill>
                            <a:srgbClr val="943634"/>
                          </a:solidFill>
                          <a:latin typeface="Times New Roman" pitchFamily="18" charset="0"/>
                          <a:ea typeface="Calibri"/>
                          <a:cs typeface="Times New Roman" pitchFamily="18" charset="0"/>
                        </a:rPr>
                        <a:t>Limita</a:t>
                      </a:r>
                      <a:r>
                        <a:rPr lang="en-US" sz="1000" dirty="0">
                          <a:solidFill>
                            <a:srgbClr val="943634"/>
                          </a:solidFill>
                          <a:latin typeface="Times New Roman" pitchFamily="18" charset="0"/>
                          <a:ea typeface="Calibri"/>
                          <a:cs typeface="Times New Roman" pitchFamily="18" charset="0"/>
                        </a:rPr>
                        <a:t> </a:t>
                      </a:r>
                      <a:r>
                        <a:rPr lang="en-US" sz="1000" dirty="0" err="1">
                          <a:solidFill>
                            <a:srgbClr val="943634"/>
                          </a:solidFill>
                          <a:latin typeface="Times New Roman" pitchFamily="18" charset="0"/>
                          <a:ea typeface="Calibri"/>
                          <a:cs typeface="Times New Roman" pitchFamily="18" charset="0"/>
                        </a:rPr>
                        <a:t>superioară</a:t>
                      </a:r>
                      <a:r>
                        <a:rPr lang="en-US" sz="1000" dirty="0">
                          <a:solidFill>
                            <a:srgbClr val="943634"/>
                          </a:solidFill>
                          <a:latin typeface="Times New Roman" pitchFamily="18" charset="0"/>
                          <a:ea typeface="Calibri"/>
                          <a:cs typeface="Times New Roman" pitchFamily="18" charset="0"/>
                        </a:rPr>
                        <a:t> de 80% a  IC</a:t>
                      </a:r>
                      <a:endParaRPr lang="en-US" sz="1000" dirty="0">
                        <a:solidFill>
                          <a:srgbClr val="943634"/>
                        </a:solidFill>
                        <a:latin typeface="Times New Roman" pitchFamily="18" charset="0"/>
                        <a:ea typeface="Times New Roman"/>
                        <a:cs typeface="Times New Roman" pitchFamily="18" charset="0"/>
                      </a:endParaRPr>
                    </a:p>
                  </a:txBody>
                  <a:tcPr marL="60960" marR="6096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gn="just" fontAlgn="base">
                        <a:lnSpc>
                          <a:spcPct val="115000"/>
                        </a:lnSpc>
                        <a:spcBef>
                          <a:spcPts val="0"/>
                        </a:spcBef>
                        <a:spcAft>
                          <a:spcPts val="0"/>
                        </a:spcAft>
                      </a:pPr>
                      <a:r>
                        <a:rPr lang="en-US" sz="1000" dirty="0">
                          <a:solidFill>
                            <a:srgbClr val="943634"/>
                          </a:solidFill>
                          <a:latin typeface="Times New Roman" pitchFamily="18" charset="0"/>
                          <a:ea typeface="Calibri"/>
                          <a:cs typeface="Times New Roman" pitchFamily="18" charset="0"/>
                        </a:rPr>
                        <a:t>Media</a:t>
                      </a:r>
                      <a:endParaRPr lang="en-US" sz="1000" dirty="0">
                        <a:solidFill>
                          <a:srgbClr val="943634"/>
                        </a:solidFill>
                        <a:latin typeface="Times New Roman" pitchFamily="18" charset="0"/>
                        <a:ea typeface="Times New Roman"/>
                        <a:cs typeface="Times New Roman" pitchFamily="18" charset="0"/>
                      </a:endParaRPr>
                    </a:p>
                  </a:txBody>
                  <a:tcPr marL="60960" marR="6096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gn="just" fontAlgn="base">
                        <a:lnSpc>
                          <a:spcPct val="115000"/>
                        </a:lnSpc>
                        <a:spcBef>
                          <a:spcPts val="0"/>
                        </a:spcBef>
                        <a:spcAft>
                          <a:spcPts val="0"/>
                        </a:spcAft>
                      </a:pPr>
                      <a:r>
                        <a:rPr lang="en-US" sz="1000" dirty="0" err="1">
                          <a:solidFill>
                            <a:srgbClr val="943634"/>
                          </a:solidFill>
                          <a:latin typeface="Times New Roman" pitchFamily="18" charset="0"/>
                          <a:ea typeface="Calibri"/>
                          <a:cs typeface="Times New Roman" pitchFamily="18" charset="0"/>
                        </a:rPr>
                        <a:t>Limita</a:t>
                      </a:r>
                      <a:r>
                        <a:rPr lang="en-US" sz="1000" dirty="0">
                          <a:solidFill>
                            <a:srgbClr val="943634"/>
                          </a:solidFill>
                          <a:latin typeface="Times New Roman" pitchFamily="18" charset="0"/>
                          <a:ea typeface="Calibri"/>
                          <a:cs typeface="Times New Roman" pitchFamily="18" charset="0"/>
                        </a:rPr>
                        <a:t> </a:t>
                      </a:r>
                      <a:r>
                        <a:rPr lang="en-US" sz="1000" dirty="0" err="1">
                          <a:solidFill>
                            <a:srgbClr val="943634"/>
                          </a:solidFill>
                          <a:latin typeface="Times New Roman" pitchFamily="18" charset="0"/>
                          <a:ea typeface="Calibri"/>
                          <a:cs typeface="Times New Roman" pitchFamily="18" charset="0"/>
                        </a:rPr>
                        <a:t>inferioară</a:t>
                      </a:r>
                      <a:r>
                        <a:rPr lang="en-US" sz="1000" dirty="0">
                          <a:solidFill>
                            <a:srgbClr val="943634"/>
                          </a:solidFill>
                          <a:latin typeface="Times New Roman" pitchFamily="18" charset="0"/>
                          <a:ea typeface="Calibri"/>
                          <a:cs typeface="Times New Roman" pitchFamily="18" charset="0"/>
                        </a:rPr>
                        <a:t> de 80% a IC</a:t>
                      </a:r>
                      <a:endParaRPr lang="en-US" sz="1000" dirty="0">
                        <a:solidFill>
                          <a:srgbClr val="943634"/>
                        </a:solidFill>
                        <a:latin typeface="Times New Roman" pitchFamily="18" charset="0"/>
                        <a:ea typeface="Times New Roman"/>
                        <a:cs typeface="Times New Roman" pitchFamily="18" charset="0"/>
                      </a:endParaRPr>
                    </a:p>
                  </a:txBody>
                  <a:tcPr marL="60960" marR="6096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gn="just" fontAlgn="base">
                        <a:lnSpc>
                          <a:spcPct val="115000"/>
                        </a:lnSpc>
                        <a:spcBef>
                          <a:spcPts val="0"/>
                        </a:spcBef>
                        <a:spcAft>
                          <a:spcPts val="0"/>
                        </a:spcAft>
                      </a:pPr>
                      <a:r>
                        <a:rPr lang="en-US" sz="1000" dirty="0" err="1">
                          <a:solidFill>
                            <a:srgbClr val="943634"/>
                          </a:solidFill>
                          <a:latin typeface="Times New Roman" pitchFamily="18" charset="0"/>
                          <a:ea typeface="Calibri"/>
                          <a:cs typeface="Times New Roman" pitchFamily="18" charset="0"/>
                        </a:rPr>
                        <a:t>Limita</a:t>
                      </a:r>
                      <a:r>
                        <a:rPr lang="en-US" sz="1000" dirty="0">
                          <a:solidFill>
                            <a:srgbClr val="943634"/>
                          </a:solidFill>
                          <a:latin typeface="Times New Roman" pitchFamily="18" charset="0"/>
                          <a:ea typeface="Calibri"/>
                          <a:cs typeface="Times New Roman" pitchFamily="18" charset="0"/>
                        </a:rPr>
                        <a:t> </a:t>
                      </a:r>
                      <a:r>
                        <a:rPr lang="en-US" sz="1000" dirty="0" err="1">
                          <a:solidFill>
                            <a:srgbClr val="943634"/>
                          </a:solidFill>
                          <a:latin typeface="Times New Roman" pitchFamily="18" charset="0"/>
                          <a:ea typeface="Calibri"/>
                          <a:cs typeface="Times New Roman" pitchFamily="18" charset="0"/>
                        </a:rPr>
                        <a:t>superioară</a:t>
                      </a:r>
                      <a:r>
                        <a:rPr lang="en-US" sz="1000" dirty="0">
                          <a:solidFill>
                            <a:srgbClr val="943634"/>
                          </a:solidFill>
                          <a:latin typeface="Times New Roman" pitchFamily="18" charset="0"/>
                          <a:ea typeface="Calibri"/>
                          <a:cs typeface="Times New Roman" pitchFamily="18" charset="0"/>
                        </a:rPr>
                        <a:t> de 80% a  IC</a:t>
                      </a:r>
                      <a:endParaRPr lang="en-US" sz="1000" dirty="0">
                        <a:solidFill>
                          <a:srgbClr val="943634"/>
                        </a:solidFill>
                        <a:latin typeface="Times New Roman" pitchFamily="18" charset="0"/>
                        <a:ea typeface="Times New Roman"/>
                        <a:cs typeface="Times New Roman" pitchFamily="18" charset="0"/>
                      </a:endParaRPr>
                    </a:p>
                  </a:txBody>
                  <a:tcPr marL="60960" marR="6096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gn="just" fontAlgn="base">
                        <a:lnSpc>
                          <a:spcPct val="115000"/>
                        </a:lnSpc>
                        <a:spcBef>
                          <a:spcPts val="0"/>
                        </a:spcBef>
                        <a:spcAft>
                          <a:spcPts val="0"/>
                        </a:spcAft>
                      </a:pPr>
                      <a:r>
                        <a:rPr lang="en-US" sz="1000" dirty="0">
                          <a:solidFill>
                            <a:srgbClr val="943634"/>
                          </a:solidFill>
                          <a:latin typeface="Times New Roman" pitchFamily="18" charset="0"/>
                          <a:ea typeface="Calibri"/>
                          <a:cs typeface="Times New Roman" pitchFamily="18" charset="0"/>
                        </a:rPr>
                        <a:t>Media</a:t>
                      </a:r>
                      <a:endParaRPr lang="en-US" sz="1000" dirty="0">
                        <a:solidFill>
                          <a:srgbClr val="943634"/>
                        </a:solidFill>
                        <a:latin typeface="Times New Roman" pitchFamily="18" charset="0"/>
                        <a:ea typeface="Times New Roman"/>
                        <a:cs typeface="Times New Roman" pitchFamily="18" charset="0"/>
                      </a:endParaRPr>
                    </a:p>
                  </a:txBody>
                  <a:tcPr marL="60960" marR="6096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gn="just" fontAlgn="base">
                        <a:lnSpc>
                          <a:spcPct val="115000"/>
                        </a:lnSpc>
                        <a:spcBef>
                          <a:spcPts val="0"/>
                        </a:spcBef>
                        <a:spcAft>
                          <a:spcPts val="0"/>
                        </a:spcAft>
                      </a:pPr>
                      <a:r>
                        <a:rPr lang="en-US" sz="1000" dirty="0" err="1">
                          <a:solidFill>
                            <a:srgbClr val="943634"/>
                          </a:solidFill>
                          <a:latin typeface="Times New Roman" pitchFamily="18" charset="0"/>
                          <a:ea typeface="Calibri"/>
                          <a:cs typeface="Times New Roman" pitchFamily="18" charset="0"/>
                        </a:rPr>
                        <a:t>Limita</a:t>
                      </a:r>
                      <a:r>
                        <a:rPr lang="en-US" sz="1000" dirty="0">
                          <a:solidFill>
                            <a:srgbClr val="943634"/>
                          </a:solidFill>
                          <a:latin typeface="Times New Roman" pitchFamily="18" charset="0"/>
                          <a:ea typeface="Calibri"/>
                          <a:cs typeface="Times New Roman" pitchFamily="18" charset="0"/>
                        </a:rPr>
                        <a:t> </a:t>
                      </a:r>
                      <a:r>
                        <a:rPr lang="en-US" sz="1000" dirty="0" err="1">
                          <a:solidFill>
                            <a:srgbClr val="943634"/>
                          </a:solidFill>
                          <a:latin typeface="Times New Roman" pitchFamily="18" charset="0"/>
                          <a:ea typeface="Calibri"/>
                          <a:cs typeface="Times New Roman" pitchFamily="18" charset="0"/>
                        </a:rPr>
                        <a:t>inferioară</a:t>
                      </a:r>
                      <a:r>
                        <a:rPr lang="en-US" sz="1000" dirty="0">
                          <a:solidFill>
                            <a:srgbClr val="943634"/>
                          </a:solidFill>
                          <a:latin typeface="Times New Roman" pitchFamily="18" charset="0"/>
                          <a:ea typeface="Calibri"/>
                          <a:cs typeface="Times New Roman" pitchFamily="18" charset="0"/>
                        </a:rPr>
                        <a:t> de 80% a IC</a:t>
                      </a:r>
                      <a:endParaRPr lang="en-US" sz="1000" dirty="0">
                        <a:solidFill>
                          <a:srgbClr val="943634"/>
                        </a:solidFill>
                        <a:latin typeface="Times New Roman" pitchFamily="18" charset="0"/>
                        <a:ea typeface="Times New Roman"/>
                        <a:cs typeface="Times New Roman" pitchFamily="18" charset="0"/>
                      </a:endParaRPr>
                    </a:p>
                  </a:txBody>
                  <a:tcPr marL="60960" marR="6096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gn="just" fontAlgn="base">
                        <a:lnSpc>
                          <a:spcPct val="115000"/>
                        </a:lnSpc>
                        <a:spcBef>
                          <a:spcPts val="0"/>
                        </a:spcBef>
                        <a:spcAft>
                          <a:spcPts val="0"/>
                        </a:spcAft>
                      </a:pPr>
                      <a:r>
                        <a:rPr lang="en-US" sz="1000" dirty="0" err="1">
                          <a:solidFill>
                            <a:srgbClr val="943634"/>
                          </a:solidFill>
                          <a:latin typeface="Times New Roman" pitchFamily="18" charset="0"/>
                          <a:ea typeface="Calibri"/>
                          <a:cs typeface="Times New Roman" pitchFamily="18" charset="0"/>
                        </a:rPr>
                        <a:t>Limita</a:t>
                      </a:r>
                      <a:r>
                        <a:rPr lang="en-US" sz="1000" dirty="0">
                          <a:solidFill>
                            <a:srgbClr val="943634"/>
                          </a:solidFill>
                          <a:latin typeface="Times New Roman" pitchFamily="18" charset="0"/>
                          <a:ea typeface="Calibri"/>
                          <a:cs typeface="Times New Roman" pitchFamily="18" charset="0"/>
                        </a:rPr>
                        <a:t> </a:t>
                      </a:r>
                      <a:r>
                        <a:rPr lang="en-US" sz="1000" dirty="0" err="1">
                          <a:solidFill>
                            <a:srgbClr val="943634"/>
                          </a:solidFill>
                          <a:latin typeface="Times New Roman" pitchFamily="18" charset="0"/>
                          <a:ea typeface="Calibri"/>
                          <a:cs typeface="Times New Roman" pitchFamily="18" charset="0"/>
                        </a:rPr>
                        <a:t>superioară</a:t>
                      </a:r>
                      <a:r>
                        <a:rPr lang="en-US" sz="1000" dirty="0">
                          <a:solidFill>
                            <a:srgbClr val="943634"/>
                          </a:solidFill>
                          <a:latin typeface="Times New Roman" pitchFamily="18" charset="0"/>
                          <a:ea typeface="Calibri"/>
                          <a:cs typeface="Times New Roman" pitchFamily="18" charset="0"/>
                        </a:rPr>
                        <a:t> de 80% a  IC</a:t>
                      </a:r>
                      <a:endParaRPr lang="en-US" sz="1000" dirty="0">
                        <a:solidFill>
                          <a:srgbClr val="943634"/>
                        </a:solidFill>
                        <a:latin typeface="Times New Roman" pitchFamily="18" charset="0"/>
                        <a:ea typeface="Times New Roman"/>
                        <a:cs typeface="Times New Roman" pitchFamily="18" charset="0"/>
                      </a:endParaRPr>
                    </a:p>
                  </a:txBody>
                  <a:tcPr marL="60960" marR="6096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gn="just" fontAlgn="base">
                        <a:lnSpc>
                          <a:spcPct val="115000"/>
                        </a:lnSpc>
                        <a:spcBef>
                          <a:spcPts val="0"/>
                        </a:spcBef>
                        <a:spcAft>
                          <a:spcPts val="0"/>
                        </a:spcAft>
                      </a:pPr>
                      <a:r>
                        <a:rPr lang="en-US" sz="1000" dirty="0">
                          <a:solidFill>
                            <a:srgbClr val="943634"/>
                          </a:solidFill>
                          <a:latin typeface="Times New Roman" pitchFamily="18" charset="0"/>
                          <a:ea typeface="Calibri"/>
                          <a:cs typeface="Times New Roman" pitchFamily="18" charset="0"/>
                        </a:rPr>
                        <a:t>Media</a:t>
                      </a:r>
                      <a:endParaRPr lang="en-US" sz="1000" dirty="0">
                        <a:solidFill>
                          <a:srgbClr val="943634"/>
                        </a:solidFill>
                        <a:latin typeface="Times New Roman" pitchFamily="18" charset="0"/>
                        <a:ea typeface="Times New Roman"/>
                        <a:cs typeface="Times New Roman" pitchFamily="18" charset="0"/>
                      </a:endParaRPr>
                    </a:p>
                  </a:txBody>
                  <a:tcPr marL="60960" marR="6096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gn="just" fontAlgn="base">
                        <a:lnSpc>
                          <a:spcPct val="115000"/>
                        </a:lnSpc>
                        <a:spcBef>
                          <a:spcPts val="0"/>
                        </a:spcBef>
                        <a:spcAft>
                          <a:spcPts val="0"/>
                        </a:spcAft>
                      </a:pPr>
                      <a:r>
                        <a:rPr lang="en-US" sz="1000" dirty="0" err="1">
                          <a:solidFill>
                            <a:srgbClr val="943634"/>
                          </a:solidFill>
                          <a:latin typeface="Times New Roman" pitchFamily="18" charset="0"/>
                          <a:ea typeface="Calibri"/>
                          <a:cs typeface="Times New Roman" pitchFamily="18" charset="0"/>
                        </a:rPr>
                        <a:t>Limita</a:t>
                      </a:r>
                      <a:r>
                        <a:rPr lang="en-US" sz="1000" dirty="0">
                          <a:solidFill>
                            <a:srgbClr val="943634"/>
                          </a:solidFill>
                          <a:latin typeface="Times New Roman" pitchFamily="18" charset="0"/>
                          <a:ea typeface="Calibri"/>
                          <a:cs typeface="Times New Roman" pitchFamily="18" charset="0"/>
                        </a:rPr>
                        <a:t> </a:t>
                      </a:r>
                      <a:r>
                        <a:rPr lang="en-US" sz="1000" dirty="0" err="1">
                          <a:solidFill>
                            <a:srgbClr val="943634"/>
                          </a:solidFill>
                          <a:latin typeface="Times New Roman" pitchFamily="18" charset="0"/>
                          <a:ea typeface="Calibri"/>
                          <a:cs typeface="Times New Roman" pitchFamily="18" charset="0"/>
                        </a:rPr>
                        <a:t>inferioară</a:t>
                      </a:r>
                      <a:r>
                        <a:rPr lang="en-US" sz="1000" dirty="0">
                          <a:solidFill>
                            <a:srgbClr val="943634"/>
                          </a:solidFill>
                          <a:latin typeface="Times New Roman" pitchFamily="18" charset="0"/>
                          <a:ea typeface="Calibri"/>
                          <a:cs typeface="Times New Roman" pitchFamily="18" charset="0"/>
                        </a:rPr>
                        <a:t> de 80% a IC</a:t>
                      </a:r>
                      <a:endParaRPr lang="en-US" sz="1000" dirty="0">
                        <a:solidFill>
                          <a:srgbClr val="943634"/>
                        </a:solidFill>
                        <a:latin typeface="Times New Roman" pitchFamily="18" charset="0"/>
                        <a:ea typeface="Times New Roman"/>
                        <a:cs typeface="Times New Roman" pitchFamily="18" charset="0"/>
                      </a:endParaRPr>
                    </a:p>
                  </a:txBody>
                  <a:tcPr marL="60960" marR="6096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marL="0" marR="0" algn="just" fontAlgn="base">
                        <a:lnSpc>
                          <a:spcPct val="115000"/>
                        </a:lnSpc>
                        <a:spcBef>
                          <a:spcPts val="0"/>
                        </a:spcBef>
                        <a:spcAft>
                          <a:spcPts val="0"/>
                        </a:spcAft>
                      </a:pPr>
                      <a:r>
                        <a:rPr lang="en-US" sz="1000" dirty="0" err="1">
                          <a:solidFill>
                            <a:srgbClr val="943634"/>
                          </a:solidFill>
                          <a:latin typeface="Times New Roman" pitchFamily="18" charset="0"/>
                          <a:ea typeface="Calibri"/>
                          <a:cs typeface="Times New Roman" pitchFamily="18" charset="0"/>
                        </a:rPr>
                        <a:t>Limita</a:t>
                      </a:r>
                      <a:r>
                        <a:rPr lang="en-US" sz="1000" dirty="0">
                          <a:solidFill>
                            <a:srgbClr val="943634"/>
                          </a:solidFill>
                          <a:latin typeface="Times New Roman" pitchFamily="18" charset="0"/>
                          <a:ea typeface="Calibri"/>
                          <a:cs typeface="Times New Roman" pitchFamily="18" charset="0"/>
                        </a:rPr>
                        <a:t> </a:t>
                      </a:r>
                      <a:r>
                        <a:rPr lang="en-US" sz="1000" dirty="0" err="1">
                          <a:solidFill>
                            <a:srgbClr val="943634"/>
                          </a:solidFill>
                          <a:latin typeface="Times New Roman" pitchFamily="18" charset="0"/>
                          <a:ea typeface="Calibri"/>
                          <a:cs typeface="Times New Roman" pitchFamily="18" charset="0"/>
                        </a:rPr>
                        <a:t>superioară</a:t>
                      </a:r>
                      <a:r>
                        <a:rPr lang="en-US" sz="1000" dirty="0">
                          <a:solidFill>
                            <a:srgbClr val="943634"/>
                          </a:solidFill>
                          <a:latin typeface="Times New Roman" pitchFamily="18" charset="0"/>
                          <a:ea typeface="Calibri"/>
                          <a:cs typeface="Times New Roman" pitchFamily="18" charset="0"/>
                        </a:rPr>
                        <a:t> de 80% a IC</a:t>
                      </a:r>
                      <a:endParaRPr lang="en-US" sz="1000" dirty="0">
                        <a:solidFill>
                          <a:srgbClr val="943634"/>
                        </a:solidFill>
                        <a:latin typeface="Times New Roman" pitchFamily="18" charset="0"/>
                        <a:ea typeface="Times New Roman"/>
                        <a:cs typeface="Times New Roman" pitchFamily="18" charset="0"/>
                      </a:endParaRPr>
                    </a:p>
                  </a:txBody>
                  <a:tcPr marL="60960" marR="6096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r>
              <a:tr h="124629">
                <a:tc>
                  <a:txBody>
                    <a:bodyPr/>
                    <a:lstStyle/>
                    <a:p>
                      <a:pPr marL="0" marR="0" algn="just" fontAlgn="base">
                        <a:lnSpc>
                          <a:spcPct val="115000"/>
                        </a:lnSpc>
                        <a:spcBef>
                          <a:spcPts val="0"/>
                        </a:spcBef>
                        <a:spcAft>
                          <a:spcPts val="0"/>
                        </a:spcAft>
                      </a:pPr>
                      <a:r>
                        <a:rPr lang="en-US" sz="1200" b="1">
                          <a:solidFill>
                            <a:srgbClr val="943634"/>
                          </a:solidFill>
                          <a:latin typeface="Times New Roman" pitchFamily="18" charset="0"/>
                          <a:ea typeface="Calibri"/>
                          <a:cs typeface="Times New Roman" pitchFamily="18" charset="0"/>
                        </a:rPr>
                        <a:t>România</a:t>
                      </a:r>
                      <a:endParaRPr lang="en-US" sz="1200">
                        <a:solidFill>
                          <a:srgbClr val="943634"/>
                        </a:solidFill>
                        <a:latin typeface="Times New Roman" pitchFamily="18" charset="0"/>
                        <a:ea typeface="Times New Roman"/>
                        <a:cs typeface="Times New Roman" pitchFamily="18" charset="0"/>
                      </a:endParaRPr>
                    </a:p>
                  </a:txBody>
                  <a:tcPr marL="60960" marR="60960" marT="0" marB="0">
                    <a:lnL>
                      <a:noFill/>
                    </a:lnL>
                    <a:lnR>
                      <a:noFill/>
                    </a:lnR>
                    <a:lnT>
                      <a:noFill/>
                    </a:lnT>
                    <a:lnB w="12700" cap="flat" cmpd="sng" algn="ctr">
                      <a:solidFill>
                        <a:srgbClr val="C0504D"/>
                      </a:solidFill>
                      <a:prstDash val="solid"/>
                      <a:round/>
                      <a:headEnd type="none" w="med" len="med"/>
                      <a:tailEnd type="none" w="med" len="med"/>
                    </a:lnB>
                  </a:tcPr>
                </a:tc>
                <a:tc>
                  <a:txBody>
                    <a:bodyPr/>
                    <a:lstStyle/>
                    <a:p>
                      <a:pPr marL="0" marR="0" algn="just" fontAlgn="base">
                        <a:lnSpc>
                          <a:spcPct val="115000"/>
                        </a:lnSpc>
                        <a:spcBef>
                          <a:spcPts val="0"/>
                        </a:spcBef>
                        <a:spcAft>
                          <a:spcPts val="0"/>
                        </a:spcAft>
                      </a:pPr>
                      <a:r>
                        <a:rPr lang="en-US" sz="1200">
                          <a:solidFill>
                            <a:srgbClr val="943634"/>
                          </a:solidFill>
                          <a:latin typeface="Times New Roman" pitchFamily="18" charset="0"/>
                          <a:ea typeface="Calibri"/>
                          <a:cs typeface="Times New Roman" pitchFamily="18" charset="0"/>
                        </a:rPr>
                        <a:t>69.0</a:t>
                      </a:r>
                      <a:endParaRPr lang="en-US" sz="1200">
                        <a:solidFill>
                          <a:srgbClr val="943634"/>
                        </a:solidFill>
                        <a:latin typeface="Times New Roman" pitchFamily="18" charset="0"/>
                        <a:ea typeface="Times New Roman"/>
                        <a:cs typeface="Times New Roman" pitchFamily="18" charset="0"/>
                      </a:endParaRPr>
                    </a:p>
                  </a:txBody>
                  <a:tcPr marL="60960" marR="60960" marT="0" marB="0">
                    <a:lnL>
                      <a:noFill/>
                    </a:lnL>
                    <a:lnR>
                      <a:noFill/>
                    </a:lnR>
                    <a:lnT>
                      <a:noFill/>
                    </a:lnT>
                    <a:lnB w="12700" cap="flat" cmpd="sng" algn="ctr">
                      <a:solidFill>
                        <a:srgbClr val="C0504D"/>
                      </a:solidFill>
                      <a:prstDash val="solid"/>
                      <a:round/>
                      <a:headEnd type="none" w="med" len="med"/>
                      <a:tailEnd type="none" w="med" len="med"/>
                    </a:lnB>
                  </a:tcPr>
                </a:tc>
                <a:tc>
                  <a:txBody>
                    <a:bodyPr/>
                    <a:lstStyle/>
                    <a:p>
                      <a:pPr marL="0" marR="0" algn="just" fontAlgn="base">
                        <a:lnSpc>
                          <a:spcPct val="115000"/>
                        </a:lnSpc>
                        <a:spcBef>
                          <a:spcPts val="0"/>
                        </a:spcBef>
                        <a:spcAft>
                          <a:spcPts val="0"/>
                        </a:spcAft>
                      </a:pPr>
                      <a:r>
                        <a:rPr lang="en-US" sz="1200">
                          <a:solidFill>
                            <a:srgbClr val="943634"/>
                          </a:solidFill>
                          <a:latin typeface="Times New Roman" pitchFamily="18" charset="0"/>
                          <a:ea typeface="Calibri"/>
                          <a:cs typeface="Times New Roman" pitchFamily="18" charset="0"/>
                        </a:rPr>
                        <a:t>58.0</a:t>
                      </a:r>
                      <a:endParaRPr lang="en-US" sz="1200">
                        <a:solidFill>
                          <a:srgbClr val="943634"/>
                        </a:solidFill>
                        <a:latin typeface="Times New Roman" pitchFamily="18" charset="0"/>
                        <a:ea typeface="Times New Roman"/>
                        <a:cs typeface="Times New Roman" pitchFamily="18" charset="0"/>
                      </a:endParaRPr>
                    </a:p>
                  </a:txBody>
                  <a:tcPr marL="60960" marR="60960" marT="0" marB="0">
                    <a:lnL>
                      <a:noFill/>
                    </a:lnL>
                    <a:lnR>
                      <a:noFill/>
                    </a:lnR>
                    <a:lnT>
                      <a:noFill/>
                    </a:lnT>
                    <a:lnB w="12700" cap="flat" cmpd="sng" algn="ctr">
                      <a:solidFill>
                        <a:srgbClr val="C0504D"/>
                      </a:solidFill>
                      <a:prstDash val="solid"/>
                      <a:round/>
                      <a:headEnd type="none" w="med" len="med"/>
                      <a:tailEnd type="none" w="med" len="med"/>
                    </a:lnB>
                  </a:tcPr>
                </a:tc>
                <a:tc>
                  <a:txBody>
                    <a:bodyPr/>
                    <a:lstStyle/>
                    <a:p>
                      <a:pPr marL="0" marR="0" algn="just" fontAlgn="base">
                        <a:lnSpc>
                          <a:spcPct val="115000"/>
                        </a:lnSpc>
                        <a:spcBef>
                          <a:spcPts val="0"/>
                        </a:spcBef>
                        <a:spcAft>
                          <a:spcPts val="0"/>
                        </a:spcAft>
                      </a:pPr>
                      <a:r>
                        <a:rPr lang="en-US" sz="1200">
                          <a:solidFill>
                            <a:srgbClr val="943634"/>
                          </a:solidFill>
                          <a:latin typeface="Times New Roman" pitchFamily="18" charset="0"/>
                          <a:ea typeface="Calibri"/>
                          <a:cs typeface="Times New Roman" pitchFamily="18" charset="0"/>
                        </a:rPr>
                        <a:t>78.3</a:t>
                      </a:r>
                      <a:endParaRPr lang="en-US" sz="1200">
                        <a:solidFill>
                          <a:srgbClr val="943634"/>
                        </a:solidFill>
                        <a:latin typeface="Times New Roman" pitchFamily="18" charset="0"/>
                        <a:ea typeface="Times New Roman"/>
                        <a:cs typeface="Times New Roman" pitchFamily="18" charset="0"/>
                      </a:endParaRPr>
                    </a:p>
                  </a:txBody>
                  <a:tcPr marL="60960" marR="60960" marT="0" marB="0">
                    <a:lnL>
                      <a:noFill/>
                    </a:lnL>
                    <a:lnR>
                      <a:noFill/>
                    </a:lnR>
                    <a:lnT>
                      <a:noFill/>
                    </a:lnT>
                    <a:lnB w="12700" cap="flat" cmpd="sng" algn="ctr">
                      <a:solidFill>
                        <a:srgbClr val="C0504D"/>
                      </a:solidFill>
                      <a:prstDash val="solid"/>
                      <a:round/>
                      <a:headEnd type="none" w="med" len="med"/>
                      <a:tailEnd type="none" w="med" len="med"/>
                    </a:lnB>
                  </a:tcPr>
                </a:tc>
                <a:tc>
                  <a:txBody>
                    <a:bodyPr/>
                    <a:lstStyle/>
                    <a:p>
                      <a:pPr marL="0" marR="0" algn="just" fontAlgn="base">
                        <a:lnSpc>
                          <a:spcPct val="115000"/>
                        </a:lnSpc>
                        <a:spcBef>
                          <a:spcPts val="0"/>
                        </a:spcBef>
                        <a:spcAft>
                          <a:spcPts val="0"/>
                        </a:spcAft>
                      </a:pPr>
                      <a:r>
                        <a:rPr lang="en-US" sz="1200" dirty="0">
                          <a:solidFill>
                            <a:srgbClr val="943634"/>
                          </a:solidFill>
                          <a:latin typeface="Times New Roman" pitchFamily="18" charset="0"/>
                          <a:ea typeface="Calibri"/>
                          <a:cs typeface="Times New Roman" pitchFamily="18" charset="0"/>
                        </a:rPr>
                        <a:t>53.7</a:t>
                      </a:r>
                      <a:endParaRPr lang="en-US" sz="1200" dirty="0">
                        <a:solidFill>
                          <a:srgbClr val="943634"/>
                        </a:solidFill>
                        <a:latin typeface="Times New Roman" pitchFamily="18" charset="0"/>
                        <a:ea typeface="Times New Roman"/>
                        <a:cs typeface="Times New Roman" pitchFamily="18" charset="0"/>
                      </a:endParaRPr>
                    </a:p>
                  </a:txBody>
                  <a:tcPr marL="60960" marR="60960" marT="0" marB="0">
                    <a:lnL>
                      <a:noFill/>
                    </a:lnL>
                    <a:lnR>
                      <a:noFill/>
                    </a:lnR>
                    <a:lnT>
                      <a:noFill/>
                    </a:lnT>
                    <a:lnB w="12700" cap="flat" cmpd="sng" algn="ctr">
                      <a:solidFill>
                        <a:srgbClr val="C0504D"/>
                      </a:solidFill>
                      <a:prstDash val="solid"/>
                      <a:round/>
                      <a:headEnd type="none" w="med" len="med"/>
                      <a:tailEnd type="none" w="med" len="med"/>
                    </a:lnB>
                  </a:tcPr>
                </a:tc>
                <a:tc>
                  <a:txBody>
                    <a:bodyPr/>
                    <a:lstStyle/>
                    <a:p>
                      <a:pPr marL="0" marR="0" algn="just" fontAlgn="base">
                        <a:lnSpc>
                          <a:spcPct val="115000"/>
                        </a:lnSpc>
                        <a:spcBef>
                          <a:spcPts val="0"/>
                        </a:spcBef>
                        <a:spcAft>
                          <a:spcPts val="0"/>
                        </a:spcAft>
                      </a:pPr>
                      <a:r>
                        <a:rPr lang="en-US" sz="1200" dirty="0">
                          <a:solidFill>
                            <a:srgbClr val="943634"/>
                          </a:solidFill>
                          <a:latin typeface="Times New Roman" pitchFamily="18" charset="0"/>
                          <a:ea typeface="Calibri"/>
                          <a:cs typeface="Times New Roman" pitchFamily="18" charset="0"/>
                        </a:rPr>
                        <a:t>40.1</a:t>
                      </a:r>
                      <a:endParaRPr lang="en-US" sz="1200" dirty="0">
                        <a:solidFill>
                          <a:srgbClr val="943634"/>
                        </a:solidFill>
                        <a:latin typeface="Times New Roman" pitchFamily="18" charset="0"/>
                        <a:ea typeface="Times New Roman"/>
                        <a:cs typeface="Times New Roman" pitchFamily="18" charset="0"/>
                      </a:endParaRPr>
                    </a:p>
                  </a:txBody>
                  <a:tcPr marL="60960" marR="60960" marT="0" marB="0">
                    <a:lnL>
                      <a:noFill/>
                    </a:lnL>
                    <a:lnR>
                      <a:noFill/>
                    </a:lnR>
                    <a:lnT>
                      <a:noFill/>
                    </a:lnT>
                    <a:lnB w="12700" cap="flat" cmpd="sng" algn="ctr">
                      <a:solidFill>
                        <a:srgbClr val="C0504D"/>
                      </a:solidFill>
                      <a:prstDash val="solid"/>
                      <a:round/>
                      <a:headEnd type="none" w="med" len="med"/>
                      <a:tailEnd type="none" w="med" len="med"/>
                    </a:lnB>
                  </a:tcPr>
                </a:tc>
                <a:tc>
                  <a:txBody>
                    <a:bodyPr/>
                    <a:lstStyle/>
                    <a:p>
                      <a:pPr marL="0" marR="0" algn="just" fontAlgn="base">
                        <a:lnSpc>
                          <a:spcPct val="115000"/>
                        </a:lnSpc>
                        <a:spcBef>
                          <a:spcPts val="0"/>
                        </a:spcBef>
                        <a:spcAft>
                          <a:spcPts val="0"/>
                        </a:spcAft>
                      </a:pPr>
                      <a:r>
                        <a:rPr lang="en-US" sz="1200" dirty="0">
                          <a:solidFill>
                            <a:srgbClr val="943634"/>
                          </a:solidFill>
                          <a:latin typeface="Times New Roman" pitchFamily="18" charset="0"/>
                          <a:ea typeface="Calibri"/>
                          <a:cs typeface="Times New Roman" pitchFamily="18" charset="0"/>
                        </a:rPr>
                        <a:t>65.9</a:t>
                      </a:r>
                      <a:endParaRPr lang="en-US" sz="1200" dirty="0">
                        <a:solidFill>
                          <a:srgbClr val="943634"/>
                        </a:solidFill>
                        <a:latin typeface="Times New Roman" pitchFamily="18" charset="0"/>
                        <a:ea typeface="Times New Roman"/>
                        <a:cs typeface="Times New Roman" pitchFamily="18" charset="0"/>
                      </a:endParaRPr>
                    </a:p>
                  </a:txBody>
                  <a:tcPr marL="60960" marR="60960" marT="0" marB="0">
                    <a:lnL>
                      <a:noFill/>
                    </a:lnL>
                    <a:lnR>
                      <a:noFill/>
                    </a:lnR>
                    <a:lnT>
                      <a:noFill/>
                    </a:lnT>
                    <a:lnB w="12700" cap="flat" cmpd="sng" algn="ctr">
                      <a:solidFill>
                        <a:srgbClr val="C0504D"/>
                      </a:solidFill>
                      <a:prstDash val="solid"/>
                      <a:round/>
                      <a:headEnd type="none" w="med" len="med"/>
                      <a:tailEnd type="none" w="med" len="med"/>
                    </a:lnB>
                  </a:tcPr>
                </a:tc>
                <a:tc>
                  <a:txBody>
                    <a:bodyPr/>
                    <a:lstStyle/>
                    <a:p>
                      <a:pPr marL="0" marR="0" algn="just" fontAlgn="base">
                        <a:lnSpc>
                          <a:spcPct val="115000"/>
                        </a:lnSpc>
                        <a:spcBef>
                          <a:spcPts val="0"/>
                        </a:spcBef>
                        <a:spcAft>
                          <a:spcPts val="0"/>
                        </a:spcAft>
                      </a:pPr>
                      <a:r>
                        <a:rPr lang="en-US" sz="1200" dirty="0">
                          <a:solidFill>
                            <a:srgbClr val="943634"/>
                          </a:solidFill>
                          <a:latin typeface="Times New Roman" pitchFamily="18" charset="0"/>
                          <a:ea typeface="Calibri"/>
                          <a:cs typeface="Times New Roman" pitchFamily="18" charset="0"/>
                        </a:rPr>
                        <a:t>9.5</a:t>
                      </a:r>
                      <a:endParaRPr lang="en-US" sz="1200" dirty="0">
                        <a:solidFill>
                          <a:srgbClr val="943634"/>
                        </a:solidFill>
                        <a:latin typeface="Times New Roman" pitchFamily="18" charset="0"/>
                        <a:ea typeface="Times New Roman"/>
                        <a:cs typeface="Times New Roman" pitchFamily="18" charset="0"/>
                      </a:endParaRPr>
                    </a:p>
                  </a:txBody>
                  <a:tcPr marL="60960" marR="60960" marT="0" marB="0">
                    <a:lnL>
                      <a:noFill/>
                    </a:lnL>
                    <a:lnR>
                      <a:noFill/>
                    </a:lnR>
                    <a:lnT>
                      <a:noFill/>
                    </a:lnT>
                    <a:lnB w="12700" cap="flat" cmpd="sng" algn="ctr">
                      <a:solidFill>
                        <a:srgbClr val="C0504D"/>
                      </a:solidFill>
                      <a:prstDash val="solid"/>
                      <a:round/>
                      <a:headEnd type="none" w="med" len="med"/>
                      <a:tailEnd type="none" w="med" len="med"/>
                    </a:lnB>
                  </a:tcPr>
                </a:tc>
                <a:tc>
                  <a:txBody>
                    <a:bodyPr/>
                    <a:lstStyle/>
                    <a:p>
                      <a:pPr marL="0" marR="0" algn="just" fontAlgn="base">
                        <a:lnSpc>
                          <a:spcPct val="115000"/>
                        </a:lnSpc>
                        <a:spcBef>
                          <a:spcPts val="0"/>
                        </a:spcBef>
                        <a:spcAft>
                          <a:spcPts val="0"/>
                        </a:spcAft>
                      </a:pPr>
                      <a:r>
                        <a:rPr lang="en-US" sz="1200" dirty="0">
                          <a:solidFill>
                            <a:srgbClr val="943634"/>
                          </a:solidFill>
                          <a:latin typeface="Times New Roman" pitchFamily="18" charset="0"/>
                          <a:ea typeface="Calibri"/>
                          <a:cs typeface="Times New Roman" pitchFamily="18" charset="0"/>
                        </a:rPr>
                        <a:t>5.3</a:t>
                      </a:r>
                      <a:endParaRPr lang="en-US" sz="1200" dirty="0">
                        <a:solidFill>
                          <a:srgbClr val="943634"/>
                        </a:solidFill>
                        <a:latin typeface="Times New Roman" pitchFamily="18" charset="0"/>
                        <a:ea typeface="Times New Roman"/>
                        <a:cs typeface="Times New Roman" pitchFamily="18" charset="0"/>
                      </a:endParaRPr>
                    </a:p>
                  </a:txBody>
                  <a:tcPr marL="60960" marR="60960" marT="0" marB="0">
                    <a:lnL>
                      <a:noFill/>
                    </a:lnL>
                    <a:lnR>
                      <a:noFill/>
                    </a:lnR>
                    <a:lnT>
                      <a:noFill/>
                    </a:lnT>
                    <a:lnB w="12700" cap="flat" cmpd="sng" algn="ctr">
                      <a:solidFill>
                        <a:srgbClr val="C0504D"/>
                      </a:solidFill>
                      <a:prstDash val="solid"/>
                      <a:round/>
                      <a:headEnd type="none" w="med" len="med"/>
                      <a:tailEnd type="none" w="med" len="med"/>
                    </a:lnB>
                  </a:tcPr>
                </a:tc>
                <a:tc>
                  <a:txBody>
                    <a:bodyPr/>
                    <a:lstStyle/>
                    <a:p>
                      <a:pPr marL="0" marR="0" algn="just" fontAlgn="base">
                        <a:lnSpc>
                          <a:spcPct val="115000"/>
                        </a:lnSpc>
                        <a:spcBef>
                          <a:spcPts val="0"/>
                        </a:spcBef>
                        <a:spcAft>
                          <a:spcPts val="0"/>
                        </a:spcAft>
                      </a:pPr>
                      <a:r>
                        <a:rPr lang="en-US" sz="1200" dirty="0">
                          <a:solidFill>
                            <a:srgbClr val="943634"/>
                          </a:solidFill>
                          <a:latin typeface="Times New Roman" pitchFamily="18" charset="0"/>
                          <a:ea typeface="Calibri"/>
                          <a:cs typeface="Times New Roman" pitchFamily="18" charset="0"/>
                        </a:rPr>
                        <a:t>15.7</a:t>
                      </a:r>
                      <a:endParaRPr lang="en-US" sz="1200" dirty="0">
                        <a:solidFill>
                          <a:srgbClr val="943634"/>
                        </a:solidFill>
                        <a:latin typeface="Times New Roman" pitchFamily="18" charset="0"/>
                        <a:ea typeface="Times New Roman"/>
                        <a:cs typeface="Times New Roman" pitchFamily="18" charset="0"/>
                      </a:endParaRPr>
                    </a:p>
                  </a:txBody>
                  <a:tcPr marL="60960" marR="60960" marT="0" marB="0">
                    <a:lnL>
                      <a:noFill/>
                    </a:lnL>
                    <a:lnR>
                      <a:noFill/>
                    </a:lnR>
                    <a:lnT>
                      <a:noFill/>
                    </a:lnT>
                    <a:lnB w="12700" cap="flat" cmpd="sng" algn="ctr">
                      <a:solidFill>
                        <a:srgbClr val="C0504D"/>
                      </a:solidFill>
                      <a:prstDash val="solid"/>
                      <a:round/>
                      <a:headEnd type="none" w="med" len="med"/>
                      <a:tailEnd type="none" w="med" len="med"/>
                    </a:lnB>
                  </a:tcPr>
                </a:tc>
                <a:tc>
                  <a:txBody>
                    <a:bodyPr/>
                    <a:lstStyle/>
                    <a:p>
                      <a:pPr marL="0" marR="0" algn="just" fontAlgn="base">
                        <a:lnSpc>
                          <a:spcPct val="115000"/>
                        </a:lnSpc>
                        <a:spcBef>
                          <a:spcPts val="0"/>
                        </a:spcBef>
                        <a:spcAft>
                          <a:spcPts val="0"/>
                        </a:spcAft>
                      </a:pPr>
                      <a:r>
                        <a:rPr lang="en-US" sz="1200" dirty="0">
                          <a:solidFill>
                            <a:srgbClr val="943634"/>
                          </a:solidFill>
                          <a:latin typeface="Times New Roman" pitchFamily="18" charset="0"/>
                          <a:ea typeface="Calibri"/>
                          <a:cs typeface="Times New Roman" pitchFamily="18" charset="0"/>
                        </a:rPr>
                        <a:t>69.0</a:t>
                      </a:r>
                      <a:endParaRPr lang="en-US" sz="1200" dirty="0">
                        <a:solidFill>
                          <a:srgbClr val="943634"/>
                        </a:solidFill>
                        <a:latin typeface="Times New Roman" pitchFamily="18" charset="0"/>
                        <a:ea typeface="Times New Roman"/>
                        <a:cs typeface="Times New Roman" pitchFamily="18" charset="0"/>
                      </a:endParaRPr>
                    </a:p>
                  </a:txBody>
                  <a:tcPr marL="60960" marR="60960" marT="0" marB="0">
                    <a:lnL>
                      <a:noFill/>
                    </a:lnL>
                    <a:lnR>
                      <a:noFill/>
                    </a:lnR>
                    <a:lnT>
                      <a:noFill/>
                    </a:lnT>
                    <a:lnB w="12700" cap="flat" cmpd="sng" algn="ctr">
                      <a:solidFill>
                        <a:srgbClr val="C0504D"/>
                      </a:solidFill>
                      <a:prstDash val="solid"/>
                      <a:round/>
                      <a:headEnd type="none" w="med" len="med"/>
                      <a:tailEnd type="none" w="med" len="med"/>
                    </a:lnB>
                  </a:tcPr>
                </a:tc>
                <a:tc>
                  <a:txBody>
                    <a:bodyPr/>
                    <a:lstStyle/>
                    <a:p>
                      <a:pPr marL="0" marR="0" algn="just" fontAlgn="base">
                        <a:lnSpc>
                          <a:spcPct val="115000"/>
                        </a:lnSpc>
                        <a:spcBef>
                          <a:spcPts val="0"/>
                        </a:spcBef>
                        <a:spcAft>
                          <a:spcPts val="0"/>
                        </a:spcAft>
                      </a:pPr>
                      <a:r>
                        <a:rPr lang="en-US" sz="1200" dirty="0">
                          <a:solidFill>
                            <a:srgbClr val="943634"/>
                          </a:solidFill>
                          <a:latin typeface="Times New Roman" pitchFamily="18" charset="0"/>
                          <a:ea typeface="Calibri"/>
                          <a:cs typeface="Times New Roman" pitchFamily="18" charset="0"/>
                        </a:rPr>
                        <a:t>52.9</a:t>
                      </a:r>
                      <a:endParaRPr lang="en-US" sz="1200" dirty="0">
                        <a:solidFill>
                          <a:srgbClr val="943634"/>
                        </a:solidFill>
                        <a:latin typeface="Times New Roman" pitchFamily="18" charset="0"/>
                        <a:ea typeface="Times New Roman"/>
                        <a:cs typeface="Times New Roman" pitchFamily="18" charset="0"/>
                      </a:endParaRPr>
                    </a:p>
                  </a:txBody>
                  <a:tcPr marL="60960" marR="60960" marT="0" marB="0">
                    <a:lnL>
                      <a:noFill/>
                    </a:lnL>
                    <a:lnR>
                      <a:noFill/>
                    </a:lnR>
                    <a:lnT>
                      <a:noFill/>
                    </a:lnT>
                    <a:lnB w="12700" cap="flat" cmpd="sng" algn="ctr">
                      <a:solidFill>
                        <a:srgbClr val="C0504D"/>
                      </a:solidFill>
                      <a:prstDash val="solid"/>
                      <a:round/>
                      <a:headEnd type="none" w="med" len="med"/>
                      <a:tailEnd type="none" w="med" len="med"/>
                    </a:lnB>
                  </a:tcPr>
                </a:tc>
                <a:tc>
                  <a:txBody>
                    <a:bodyPr/>
                    <a:lstStyle/>
                    <a:p>
                      <a:pPr marL="0" marR="0" algn="just" fontAlgn="base">
                        <a:lnSpc>
                          <a:spcPct val="115000"/>
                        </a:lnSpc>
                        <a:spcBef>
                          <a:spcPts val="0"/>
                        </a:spcBef>
                        <a:spcAft>
                          <a:spcPts val="0"/>
                        </a:spcAft>
                      </a:pPr>
                      <a:r>
                        <a:rPr lang="en-US" sz="1200" dirty="0">
                          <a:solidFill>
                            <a:srgbClr val="943634"/>
                          </a:solidFill>
                          <a:latin typeface="Times New Roman" pitchFamily="18" charset="0"/>
                          <a:ea typeface="Calibri"/>
                          <a:cs typeface="Times New Roman" pitchFamily="18" charset="0"/>
                        </a:rPr>
                        <a:t>80.7</a:t>
                      </a:r>
                      <a:endParaRPr lang="en-US" sz="1200" dirty="0">
                        <a:solidFill>
                          <a:srgbClr val="943634"/>
                        </a:solidFill>
                        <a:latin typeface="Times New Roman" pitchFamily="18" charset="0"/>
                        <a:ea typeface="Times New Roman"/>
                        <a:cs typeface="Times New Roman" pitchFamily="18" charset="0"/>
                      </a:endParaRPr>
                    </a:p>
                  </a:txBody>
                  <a:tcPr marL="60960" marR="60960" marT="0" marB="0">
                    <a:lnL>
                      <a:noFill/>
                    </a:lnL>
                    <a:lnR>
                      <a:noFill/>
                    </a:lnR>
                    <a:lnT>
                      <a:noFill/>
                    </a:lnT>
                    <a:lnB w="12700" cap="flat" cmpd="sng" algn="ctr">
                      <a:solidFill>
                        <a:srgbClr val="C0504D"/>
                      </a:solidFill>
                      <a:prstDash val="solid"/>
                      <a:round/>
                      <a:headEnd type="none" w="med" len="med"/>
                      <a:tailEnd type="none" w="med" len="med"/>
                    </a:lnB>
                  </a:tcPr>
                </a:tc>
              </a:tr>
            </a:tbl>
          </a:graphicData>
        </a:graphic>
      </p:graphicFrame>
      <p:sp>
        <p:nvSpPr>
          <p:cNvPr id="6" name="Rectangle 5"/>
          <p:cNvSpPr/>
          <p:nvPr/>
        </p:nvSpPr>
        <p:spPr>
          <a:xfrm>
            <a:off x="457200" y="381000"/>
            <a:ext cx="8382000" cy="1692771"/>
          </a:xfrm>
          <a:prstGeom prst="rect">
            <a:avLst/>
          </a:prstGeom>
        </p:spPr>
        <p:txBody>
          <a:bodyPr wrap="square">
            <a:spAutoFit/>
          </a:bodyPr>
          <a:lstStyle/>
          <a:p>
            <a:pPr lvl="0" algn="just" fontAlgn="base">
              <a:spcBef>
                <a:spcPct val="0"/>
              </a:spcBef>
              <a:spcAft>
                <a:spcPct val="0"/>
              </a:spcAft>
              <a:buFont typeface="Wingdings" pitchFamily="2" charset="2"/>
              <a:buChar char="q"/>
            </a:pPr>
            <a:r>
              <a:rPr lang="en-US" dirty="0" smtClean="0">
                <a:latin typeface="Calibri" pitchFamily="34" charset="0"/>
                <a:ea typeface="Times New Roman" pitchFamily="18" charset="0"/>
                <a:cs typeface="Arial" pitchFamily="34" charset="0"/>
              </a:rPr>
              <a:t> </a:t>
            </a:r>
            <a:r>
              <a:rPr lang="ro-RO" dirty="0" smtClean="0">
                <a:latin typeface="Calibri" pitchFamily="34" charset="0"/>
                <a:ea typeface="Times New Roman" pitchFamily="18" charset="0"/>
                <a:cs typeface="Arial" pitchFamily="34" charset="0"/>
              </a:rPr>
              <a:t>   </a:t>
            </a:r>
            <a:r>
              <a:rPr lang="ro-RO" dirty="0" smtClean="0">
                <a:latin typeface="Times New Roman" pitchFamily="18" charset="0"/>
                <a:ea typeface="Times New Roman" pitchFamily="18" charset="0"/>
                <a:cs typeface="Times New Roman" pitchFamily="18" charset="0"/>
              </a:rPr>
              <a:t>Estimarea tendintei in utilizarea contraceptivelor în Romania, în anul 2015, publicat de UN (prevalența contraceptivelor (toate metodele și cele moderne), nevoile nesatisfăcute de planificare familiala și procentul cererii satisfacerii de metode moderne la femeile căsătorite cu vârste între 15-49 ani, în anul 2015), este redată de tabelul de mai jos (3).  </a:t>
            </a:r>
            <a:endParaRPr lang="ro-RO" sz="2000" dirty="0" smtClean="0">
              <a:latin typeface="Times New Roman" pitchFamily="18" charset="0"/>
              <a:ea typeface="Times New Roman" pitchFamily="18" charset="0"/>
              <a:cs typeface="Times New Roman" pitchFamily="18" charset="0"/>
            </a:endParaRPr>
          </a:p>
          <a:p>
            <a:pPr lvl="0" eaLnBrk="0" fontAlgn="base" hangingPunct="0">
              <a:spcBef>
                <a:spcPct val="0"/>
              </a:spcBef>
              <a:spcAft>
                <a:spcPct val="0"/>
              </a:spcAft>
            </a:pPr>
            <a:r>
              <a:rPr lang="ro-RO" sz="1400" dirty="0" smtClean="0">
                <a:latin typeface="Calibri" pitchFamily="34" charset="0"/>
                <a:ea typeface="Times New Roman" pitchFamily="18" charset="0"/>
                <a:cs typeface="Times New Roman" pitchFamily="18" charset="0"/>
              </a:rPr>
              <a:t>      </a:t>
            </a:r>
            <a:endParaRPr lang="ro-RO" sz="1200" dirty="0" smtClean="0">
              <a:latin typeface="Calibri" pitchFamily="34" charset="0"/>
              <a:ea typeface="Times New Roman" pitchFamily="18" charset="0"/>
              <a:cs typeface="Times New Roman" pitchFamily="18" charset="0"/>
            </a:endParaRPr>
          </a:p>
        </p:txBody>
      </p:sp>
      <p:sp>
        <p:nvSpPr>
          <p:cNvPr id="7" name="Rectangle 6"/>
          <p:cNvSpPr/>
          <p:nvPr/>
        </p:nvSpPr>
        <p:spPr>
          <a:xfrm>
            <a:off x="914400" y="1981200"/>
            <a:ext cx="7162800" cy="338554"/>
          </a:xfrm>
          <a:prstGeom prst="rect">
            <a:avLst/>
          </a:prstGeom>
        </p:spPr>
        <p:txBody>
          <a:bodyPr wrap="square">
            <a:spAutoFit/>
          </a:bodyPr>
          <a:lstStyle/>
          <a:p>
            <a:pPr algn="just"/>
            <a:r>
              <a:rPr lang="ro-RO" sz="1600" b="1" dirty="0" smtClean="0">
                <a:solidFill>
                  <a:srgbClr val="7030A0"/>
                </a:solidFill>
                <a:latin typeface="Times New Roman" pitchFamily="18" charset="0"/>
                <a:ea typeface="Times New Roman" pitchFamily="18" charset="0"/>
                <a:cs typeface="Times New Roman" pitchFamily="18" charset="0"/>
              </a:rPr>
              <a:t>Tendințe în utilizarea contraceptivelor în Romania, în anul 2015</a:t>
            </a:r>
            <a:endParaRPr lang="en-US" sz="1600" dirty="0">
              <a:solidFill>
                <a:srgbClr val="7030A0"/>
              </a:solidFill>
              <a:latin typeface="Times New Roman" pitchFamily="18" charset="0"/>
              <a:cs typeface="Times New Roman" pitchFamily="18" charset="0"/>
            </a:endParaRPr>
          </a:p>
        </p:txBody>
      </p:sp>
      <p:sp>
        <p:nvSpPr>
          <p:cNvPr id="8" name="Rectangle 7"/>
          <p:cNvSpPr/>
          <p:nvPr/>
        </p:nvSpPr>
        <p:spPr>
          <a:xfrm>
            <a:off x="304800" y="4114800"/>
            <a:ext cx="8610600" cy="523220"/>
          </a:xfrm>
          <a:prstGeom prst="rect">
            <a:avLst/>
          </a:prstGeom>
        </p:spPr>
        <p:txBody>
          <a:bodyPr wrap="square">
            <a:spAutoFit/>
          </a:bodyPr>
          <a:lstStyle/>
          <a:p>
            <a:pPr lvl="0" eaLnBrk="0" fontAlgn="base" hangingPunct="0">
              <a:spcBef>
                <a:spcPct val="0"/>
              </a:spcBef>
              <a:spcAft>
                <a:spcPct val="0"/>
              </a:spcAft>
            </a:pPr>
            <a:r>
              <a:rPr lang="ro-RO" sz="1400" dirty="0" smtClean="0">
                <a:latin typeface="Times New Roman" pitchFamily="18" charset="0"/>
                <a:ea typeface="Times New Roman" pitchFamily="18" charset="0"/>
                <a:cs typeface="Times New Roman" pitchFamily="18" charset="0"/>
              </a:rPr>
              <a:t>Sursa: United Nations (2015a). The Millennium Development Goals Report 2015. New York: United Nations. Available from </a:t>
            </a:r>
            <a:r>
              <a:rPr lang="ro-RO" sz="1400" dirty="0" smtClean="0">
                <a:latin typeface="Times New Roman" pitchFamily="18" charset="0"/>
                <a:ea typeface="Times New Roman" pitchFamily="18" charset="0"/>
                <a:cs typeface="Times New Roman" pitchFamily="18" charset="0"/>
                <a:hlinkClick r:id="rId2"/>
              </a:rPr>
              <a:t>www.mdgs.un.org</a:t>
            </a:r>
            <a:r>
              <a:rPr lang="ro-RO" sz="1400" dirty="0" smtClean="0">
                <a:latin typeface="Times New Roman" pitchFamily="18" charset="0"/>
                <a:ea typeface="Times New Roman" pitchFamily="18" charset="0"/>
                <a:cs typeface="Times New Roman" pitchFamily="18" charset="0"/>
              </a:rPr>
              <a:t>.</a:t>
            </a:r>
            <a:r>
              <a:rPr lang="en-US" sz="1400" dirty="0" smtClean="0">
                <a:latin typeface="Times New Roman" pitchFamily="18" charset="0"/>
                <a:cs typeface="Times New Roman" pitchFamily="18" charset="0"/>
              </a:rPr>
              <a:t>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1"/>
          <p:cNvSpPr>
            <a:spLocks noChangeArrowheads="1"/>
          </p:cNvSpPr>
          <p:nvPr/>
        </p:nvSpPr>
        <p:spPr bwMode="auto">
          <a:xfrm>
            <a:off x="152400" y="504111"/>
            <a:ext cx="8991600"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q"/>
              <a:tabLst/>
            </a:pPr>
            <a:r>
              <a:rPr kumimoji="0" lang="en-US" sz="16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ro-RO" sz="16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ro-RO" sz="1600" b="0" i="0" u="none" strike="noStrike" cap="none" normalizeH="0" baseline="0" dirty="0" smtClean="0">
                <a:ln>
                  <a:noFill/>
                </a:ln>
                <a:effectLst/>
                <a:latin typeface="Times New Roman" pitchFamily="18" charset="0"/>
                <a:ea typeface="Times New Roman" pitchFamily="18" charset="0"/>
                <a:cs typeface="Times New Roman" pitchFamily="18" charset="0"/>
              </a:rPr>
              <a:t>Barometrul lansat la 24 martie 2015, de IPPFEN (Federația Internațională de Planificare Familială), analizează modul în care femeile din 16 țări ale UE pot avea acces la contraceptive moderne (57). </a:t>
            </a:r>
            <a:endParaRPr kumimoji="0" lang="en-US" sz="1600" b="0"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sz="1600" b="0" i="0" u="none" strike="noStrike" cap="none" normalizeH="0" baseline="0" dirty="0" smtClean="0">
                <a:ln>
                  <a:noFill/>
                </a:ln>
                <a:effectLst/>
                <a:latin typeface="Times New Roman" pitchFamily="18" charset="0"/>
                <a:ea typeface="Times New Roman" pitchFamily="18" charset="0"/>
                <a:cs typeface="Times New Roman" pitchFamily="18" charset="0"/>
              </a:rPr>
              <a:t>               Statele membre ale UE care fac obiectul raportului sunt: Bulgaria, Cipru, Republica Cehă, Danemarca, Finlanda, Franța, Germania, Irlanda, Italia, Letonia, Lituania, Țările de Jos, Polonia, România, Spania și Suedia. </a:t>
            </a:r>
            <a:endParaRPr kumimoji="0" lang="en-US" sz="1600" b="0"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sz="1600" b="0" i="0" u="none" strike="noStrike" cap="none" normalizeH="0" baseline="0" dirty="0" smtClean="0">
                <a:ln>
                  <a:noFill/>
                </a:ln>
                <a:effectLst/>
                <a:latin typeface="Times New Roman" pitchFamily="18" charset="0"/>
                <a:ea typeface="Times New Roman" pitchFamily="18" charset="0"/>
                <a:cs typeface="Times New Roman" pitchFamily="18" charset="0"/>
              </a:rPr>
              <a:t>                Concluziile raportului se bazează pe informații cu privire la situația politică națională oferită de către experții naționali în fiecare din cele 16 țări, folosind o serie de repere, esențiale pentru asigurarea accesului la contraceptive moderne. Informațiile au fost colectate, analizate și revizuite între lunile mai și noiembrie 2014. Raportul este aprobat de Societatea Europeana de Contracepție și Sănătatea Reproducerii (ESC) și Centrul Internațional pentru Sănătate a Reproducerii (ICRH).</a:t>
            </a:r>
            <a:endParaRPr kumimoji="0" lang="en-US" sz="1600" b="0"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sz="1600" b="0" i="0" u="none" strike="noStrike" cap="none" normalizeH="0" baseline="0" dirty="0" smtClean="0">
                <a:ln>
                  <a:noFill/>
                </a:ln>
                <a:effectLst/>
                <a:latin typeface="Times New Roman" pitchFamily="18" charset="0"/>
                <a:ea typeface="Times New Roman" pitchFamily="18" charset="0"/>
                <a:cs typeface="Times New Roman" pitchFamily="18" charset="0"/>
              </a:rPr>
              <a:t>                România se numără printre țările cu cea mai mică rată de acoperire dintre țările cuprinse în raportul Barometrului  (15,6%) (58). </a:t>
            </a:r>
            <a:endParaRPr kumimoji="0" lang="en-US" sz="1600" b="0"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sz="1600" b="0" i="0" u="none" strike="noStrike" cap="none" normalizeH="0" baseline="0" dirty="0" smtClean="0">
                <a:ln>
                  <a:noFill/>
                </a:ln>
                <a:effectLst/>
                <a:latin typeface="Times New Roman" pitchFamily="18" charset="0"/>
                <a:ea typeface="Times New Roman" pitchFamily="18" charset="0"/>
                <a:cs typeface="Times New Roman" pitchFamily="18" charset="0"/>
              </a:rPr>
              <a:t>               Ca urmare a aderării la UE, sănătatea și drepturile sexuale și reproductive (SRHR) au suferit datorită întreruperii finanțării internaționale, precum și instabilității politice și a lipsei de voință politică. Campanii de sensibilizare generale și educația profesioniștilor din domeniul sănătății asupra SRHR sunt inexistente. Cu toate că educația sexuală se situează cel mai ridicat (29,1%) dintre politicile legate de SDSR în România, procentul este destul de scăzut în comparație cu celelalte țări incluse în prezentul raport, datorită faptului că educația sexuală nu este cuprinzătoare sau furnizată în mod egal pe țară. Unele prevederi au existat anii anteriori pentru a spori accesul la contraceptive pentru grupurile vulnerabile, dar acestea nu au fost încă adoptate pentru 2013-2014. Un cadru de politică națională există pentru a evita discriminarea și să asigure egalitatea de gen, dar nu abordează accesul la </a:t>
            </a:r>
            <a:r>
              <a:rPr kumimoji="0" lang="ro-RO" sz="1600" b="0" i="0" u="none" strike="noStrike" cap="none" normalizeH="0" baseline="0" smtClean="0">
                <a:ln>
                  <a:noFill/>
                </a:ln>
                <a:effectLst/>
                <a:latin typeface="Times New Roman" pitchFamily="18" charset="0"/>
                <a:ea typeface="Times New Roman" pitchFamily="18" charset="0"/>
                <a:cs typeface="Times New Roman" pitchFamily="18" charset="0"/>
              </a:rPr>
              <a:t>contraceptive (58).</a:t>
            </a:r>
            <a:endParaRPr kumimoji="0" lang="ro-RO" sz="1600" b="0" i="0" u="none" strike="noStrike" cap="none" normalizeH="0" baseline="0" dirty="0" smtClean="0">
              <a:ln>
                <a:noFill/>
              </a:ln>
              <a:effectLst/>
              <a:latin typeface="Times New Roman" pitchFamily="18" charset="0"/>
              <a:cs typeface="Times New Roman" pitchFamily="18"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81000" y="914400"/>
            <a:ext cx="8763000" cy="4216539"/>
          </a:xfrm>
          <a:prstGeom prst="rect">
            <a:avLst/>
          </a:prstGeom>
        </p:spPr>
        <p:txBody>
          <a:bodyPr wrap="square">
            <a:spAutoFit/>
          </a:bodyPr>
          <a:lstStyle/>
          <a:p>
            <a:pPr lvl="0" indent="457200" fontAlgn="base">
              <a:spcBef>
                <a:spcPct val="0"/>
              </a:spcBef>
              <a:spcAft>
                <a:spcPct val="0"/>
              </a:spcAft>
            </a:pPr>
            <a:r>
              <a:rPr lang="it-IT" sz="2000" dirty="0" smtClean="0">
                <a:latin typeface="Times New Roman" pitchFamily="18" charset="0"/>
                <a:ea typeface="Times New Roman" pitchFamily="18" charset="0"/>
                <a:cs typeface="Times New Roman" pitchFamily="18" charset="0"/>
              </a:rPr>
              <a:t>Pe parcursul anilor, </a:t>
            </a:r>
            <a:r>
              <a:rPr lang="it-IT" sz="2000" b="1" i="1" dirty="0" smtClean="0">
                <a:latin typeface="Times New Roman" pitchFamily="18" charset="0"/>
                <a:ea typeface="Times New Roman" pitchFamily="18" charset="0"/>
                <a:cs typeface="Times New Roman" pitchFamily="18" charset="0"/>
              </a:rPr>
              <a:t>Zi</a:t>
            </a:r>
            <a:r>
              <a:rPr lang="ro-RO" sz="2000" b="1" i="1" dirty="0" smtClean="0">
                <a:latin typeface="Times New Roman" pitchFamily="18" charset="0"/>
                <a:ea typeface="Times New Roman" pitchFamily="18" charset="0"/>
                <a:cs typeface="Times New Roman" pitchFamily="18" charset="0"/>
              </a:rPr>
              <a:t>ua</a:t>
            </a:r>
            <a:r>
              <a:rPr lang="it-IT" sz="2000" b="1" i="1" dirty="0" smtClean="0">
                <a:latin typeface="Times New Roman" pitchFamily="18" charset="0"/>
                <a:ea typeface="Times New Roman" pitchFamily="18" charset="0"/>
                <a:cs typeface="Times New Roman" pitchFamily="18" charset="0"/>
              </a:rPr>
              <a:t> Mondial</a:t>
            </a:r>
            <a:r>
              <a:rPr lang="ro-RO" sz="2000" b="1" i="1" dirty="0" smtClean="0">
                <a:latin typeface="Times New Roman" pitchFamily="18" charset="0"/>
                <a:ea typeface="Times New Roman" pitchFamily="18" charset="0"/>
                <a:cs typeface="Times New Roman" pitchFamily="18" charset="0"/>
              </a:rPr>
              <a:t>ă</a:t>
            </a:r>
            <a:r>
              <a:rPr lang="it-IT" sz="2000" b="1" i="1" dirty="0" smtClean="0">
                <a:latin typeface="Times New Roman" pitchFamily="18" charset="0"/>
                <a:ea typeface="Times New Roman" pitchFamily="18" charset="0"/>
                <a:cs typeface="Times New Roman" pitchFamily="18" charset="0"/>
              </a:rPr>
              <a:t> a </a:t>
            </a:r>
            <a:r>
              <a:rPr lang="ro-RO" sz="2000" b="1" i="1" dirty="0" smtClean="0">
                <a:latin typeface="Times New Roman" pitchFamily="18" charset="0"/>
                <a:ea typeface="Times New Roman" pitchFamily="18" charset="0"/>
                <a:cs typeface="Times New Roman" pitchFamily="18" charset="0"/>
              </a:rPr>
              <a:t>Contracepţiei</a:t>
            </a:r>
            <a:r>
              <a:rPr lang="ro-RO" sz="2000" dirty="0" smtClean="0">
                <a:latin typeface="Times New Roman" pitchFamily="18" charset="0"/>
                <a:ea typeface="Times New Roman" pitchFamily="18" charset="0"/>
                <a:cs typeface="Times New Roman" pitchFamily="18" charset="0"/>
              </a:rPr>
              <a:t>  s-a desfăşurat având următoarele sloganuri:</a:t>
            </a:r>
            <a:endParaRPr lang="en-US" sz="2000" dirty="0" smtClean="0">
              <a:latin typeface="Times New Roman" pitchFamily="18" charset="0"/>
              <a:ea typeface="Times New Roman" pitchFamily="18" charset="0"/>
              <a:cs typeface="Times New Roman" pitchFamily="18" charset="0"/>
            </a:endParaRPr>
          </a:p>
          <a:p>
            <a:pPr lvl="0" indent="457200" fontAlgn="base">
              <a:spcBef>
                <a:spcPct val="0"/>
              </a:spcBef>
              <a:spcAft>
                <a:spcPct val="0"/>
              </a:spcAft>
            </a:pPr>
            <a:endParaRPr lang="en-US" sz="2000" b="1" dirty="0" smtClean="0">
              <a:latin typeface="Times New Roman" pitchFamily="18" charset="0"/>
              <a:ea typeface="Times New Roman" pitchFamily="18" charset="0"/>
              <a:cs typeface="Times New Roman" pitchFamily="18" charset="0"/>
            </a:endParaRPr>
          </a:p>
          <a:p>
            <a:pPr lvl="0" indent="457200" eaLnBrk="0" fontAlgn="base" hangingPunct="0">
              <a:spcBef>
                <a:spcPct val="0"/>
              </a:spcBef>
              <a:spcAft>
                <a:spcPct val="0"/>
              </a:spcAft>
            </a:pPr>
            <a:r>
              <a:rPr lang="it-IT" sz="1600" b="1" u="sng" dirty="0" smtClean="0">
                <a:latin typeface="Times New Roman" pitchFamily="18" charset="0"/>
                <a:ea typeface="Times New Roman" pitchFamily="18" charset="0"/>
                <a:cs typeface="Times New Roman" pitchFamily="18" charset="0"/>
              </a:rPr>
              <a:t>2007</a:t>
            </a:r>
            <a:r>
              <a:rPr lang="ro-RO" sz="1600" b="1" u="sng" dirty="0" smtClean="0">
                <a:latin typeface="Times New Roman" pitchFamily="18" charset="0"/>
                <a:ea typeface="Times New Roman" pitchFamily="18" charset="0"/>
                <a:cs typeface="Times New Roman" pitchFamily="18" charset="0"/>
              </a:rPr>
              <a:t>:</a:t>
            </a:r>
            <a:r>
              <a:rPr lang="it-IT" sz="1600" dirty="0" smtClean="0">
                <a:latin typeface="Times New Roman" pitchFamily="18" charset="0"/>
                <a:ea typeface="Times New Roman" pitchFamily="18" charset="0"/>
                <a:cs typeface="Times New Roman" pitchFamily="18" charset="0"/>
              </a:rPr>
              <a:t> "</a:t>
            </a:r>
            <a:r>
              <a:rPr lang="it-IT" sz="1600" i="1" dirty="0" smtClean="0">
                <a:latin typeface="Times New Roman" pitchFamily="18" charset="0"/>
                <a:ea typeface="Times New Roman" pitchFamily="18" charset="0"/>
                <a:cs typeface="Times New Roman" pitchFamily="18" charset="0"/>
              </a:rPr>
              <a:t>TRAI</a:t>
            </a:r>
            <a:r>
              <a:rPr lang="ro-RO" sz="1600" i="1" dirty="0" smtClean="0">
                <a:latin typeface="Times New Roman" pitchFamily="18" charset="0"/>
                <a:ea typeface="Times New Roman" pitchFamily="18" charset="0"/>
                <a:cs typeface="Times New Roman" pitchFamily="18" charset="0"/>
              </a:rPr>
              <a:t>Ţ</a:t>
            </a:r>
            <a:r>
              <a:rPr lang="it-IT" sz="1600" i="1" dirty="0" smtClean="0">
                <a:latin typeface="Times New Roman" pitchFamily="18" charset="0"/>
                <a:ea typeface="Times New Roman" pitchFamily="18" charset="0"/>
                <a:cs typeface="Times New Roman" pitchFamily="18" charset="0"/>
              </a:rPr>
              <a:t>I-V</a:t>
            </a:r>
            <a:r>
              <a:rPr lang="ro-RO" sz="1600" i="1" dirty="0" smtClean="0">
                <a:latin typeface="Times New Roman" pitchFamily="18" charset="0"/>
                <a:ea typeface="Times New Roman" pitchFamily="18" charset="0"/>
                <a:cs typeface="Times New Roman" pitchFamily="18" charset="0"/>
              </a:rPr>
              <a:t>Ă</a:t>
            </a:r>
            <a:r>
              <a:rPr lang="it-IT" sz="1600" i="1" dirty="0" smtClean="0">
                <a:latin typeface="Times New Roman" pitchFamily="18" charset="0"/>
                <a:ea typeface="Times New Roman" pitchFamily="18" charset="0"/>
                <a:cs typeface="Times New Roman" pitchFamily="18" charset="0"/>
              </a:rPr>
              <a:t> VIA</a:t>
            </a:r>
            <a:r>
              <a:rPr lang="ro-RO" sz="1600" i="1" dirty="0" smtClean="0">
                <a:latin typeface="Times New Roman" pitchFamily="18" charset="0"/>
                <a:ea typeface="Times New Roman" pitchFamily="18" charset="0"/>
                <a:cs typeface="Times New Roman" pitchFamily="18" charset="0"/>
              </a:rPr>
              <a:t>Ţ</a:t>
            </a:r>
            <a:r>
              <a:rPr lang="it-IT" sz="1600" i="1" dirty="0" smtClean="0">
                <a:latin typeface="Times New Roman" pitchFamily="18" charset="0"/>
                <a:ea typeface="Times New Roman" pitchFamily="18" charset="0"/>
                <a:cs typeface="Times New Roman" pitchFamily="18" charset="0"/>
              </a:rPr>
              <a:t>A</a:t>
            </a:r>
            <a:r>
              <a:rPr lang="it-IT" sz="1600" dirty="0" smtClean="0">
                <a:latin typeface="Times New Roman" pitchFamily="18" charset="0"/>
                <a:ea typeface="Times New Roman" pitchFamily="18" charset="0"/>
                <a:cs typeface="Times New Roman" pitchFamily="18" charset="0"/>
              </a:rPr>
              <a:t>  </a:t>
            </a:r>
            <a:r>
              <a:rPr lang="ro-RO" sz="1600" dirty="0" smtClean="0">
                <a:latin typeface="Times New Roman" pitchFamily="18" charset="0"/>
                <a:ea typeface="Times New Roman" pitchFamily="18" charset="0"/>
                <a:cs typeface="Times New Roman" pitchFamily="18" charset="0"/>
              </a:rPr>
              <a:t>Î</a:t>
            </a:r>
            <a:r>
              <a:rPr lang="it-IT" sz="1600" i="1" dirty="0" smtClean="0">
                <a:latin typeface="Times New Roman" pitchFamily="18" charset="0"/>
                <a:ea typeface="Times New Roman" pitchFamily="18" charset="0"/>
                <a:cs typeface="Times New Roman" pitchFamily="18" charset="0"/>
              </a:rPr>
              <a:t>NAINTE</a:t>
            </a:r>
            <a:r>
              <a:rPr lang="it-IT" sz="1600" dirty="0" smtClean="0">
                <a:latin typeface="Times New Roman" pitchFamily="18" charset="0"/>
                <a:ea typeface="Times New Roman" pitchFamily="18" charset="0"/>
                <a:cs typeface="Times New Roman" pitchFamily="18" charset="0"/>
              </a:rPr>
              <a:t> </a:t>
            </a:r>
            <a:r>
              <a:rPr lang="it-IT" sz="1600" i="1" dirty="0" smtClean="0">
                <a:latin typeface="Times New Roman" pitchFamily="18" charset="0"/>
                <a:ea typeface="Times New Roman" pitchFamily="18" charset="0"/>
                <a:cs typeface="Times New Roman" pitchFamily="18" charset="0"/>
              </a:rPr>
              <a:t>DE A </a:t>
            </a:r>
            <a:r>
              <a:rPr lang="ro-RO" sz="1600" i="1" dirty="0" smtClean="0">
                <a:latin typeface="Times New Roman" pitchFamily="18" charset="0"/>
                <a:ea typeface="Times New Roman" pitchFamily="18" charset="0"/>
                <a:cs typeface="Times New Roman" pitchFamily="18" charset="0"/>
              </a:rPr>
              <a:t>Î</a:t>
            </a:r>
            <a:r>
              <a:rPr lang="it-IT" sz="1600" i="1" dirty="0" smtClean="0">
                <a:latin typeface="Times New Roman" pitchFamily="18" charset="0"/>
                <a:ea typeface="Times New Roman" pitchFamily="18" charset="0"/>
                <a:cs typeface="Times New Roman" pitchFamily="18" charset="0"/>
              </a:rPr>
              <a:t>NCEPE ALT</a:t>
            </a:r>
            <a:r>
              <a:rPr lang="ro-RO" sz="1600" i="1" dirty="0" smtClean="0">
                <a:latin typeface="Times New Roman" pitchFamily="18" charset="0"/>
                <a:ea typeface="Times New Roman" pitchFamily="18" charset="0"/>
                <a:cs typeface="Times New Roman" pitchFamily="18" charset="0"/>
              </a:rPr>
              <a:t>Ă</a:t>
            </a:r>
            <a:r>
              <a:rPr lang="it-IT" sz="1600" i="1" dirty="0" smtClean="0">
                <a:latin typeface="Times New Roman" pitchFamily="18" charset="0"/>
                <a:ea typeface="Times New Roman" pitchFamily="18" charset="0"/>
                <a:cs typeface="Times New Roman" pitchFamily="18" charset="0"/>
              </a:rPr>
              <a:t> VIA</a:t>
            </a:r>
            <a:r>
              <a:rPr lang="ro-RO" sz="1600" i="1" dirty="0" smtClean="0">
                <a:latin typeface="Times New Roman" pitchFamily="18" charset="0"/>
                <a:ea typeface="Times New Roman" pitchFamily="18" charset="0"/>
                <a:cs typeface="Times New Roman" pitchFamily="18" charset="0"/>
              </a:rPr>
              <a:t>ŢĂ</a:t>
            </a:r>
            <a:r>
              <a:rPr lang="it-IT" sz="1600" i="1" dirty="0" smtClean="0">
                <a:latin typeface="Times New Roman" pitchFamily="18" charset="0"/>
                <a:ea typeface="Times New Roman" pitchFamily="18" charset="0"/>
                <a:cs typeface="Times New Roman" pitchFamily="18" charset="0"/>
              </a:rPr>
              <a:t>!</a:t>
            </a:r>
            <a:r>
              <a:rPr lang="it-IT" sz="1600" dirty="0" smtClean="0">
                <a:latin typeface="Times New Roman" pitchFamily="18" charset="0"/>
                <a:ea typeface="Times New Roman" pitchFamily="18" charset="0"/>
                <a:cs typeface="Times New Roman" pitchFamily="18" charset="0"/>
              </a:rPr>
              <a:t>"</a:t>
            </a:r>
            <a:r>
              <a:rPr lang="it-IT" sz="1600" i="1" dirty="0" smtClean="0">
                <a:latin typeface="Times New Roman" pitchFamily="18" charset="0"/>
                <a:ea typeface="Times New Roman" pitchFamily="18" charset="0"/>
                <a:cs typeface="Times New Roman" pitchFamily="18" charset="0"/>
              </a:rPr>
              <a:t>. </a:t>
            </a:r>
            <a:endParaRPr lang="en-US" sz="1600" b="1" dirty="0" smtClean="0">
              <a:latin typeface="Times New Roman" pitchFamily="18" charset="0"/>
              <a:ea typeface="Times New Roman" pitchFamily="18" charset="0"/>
              <a:cs typeface="Times New Roman" pitchFamily="18" charset="0"/>
            </a:endParaRPr>
          </a:p>
          <a:p>
            <a:pPr lvl="0" indent="457200" eaLnBrk="0" fontAlgn="base" hangingPunct="0">
              <a:spcBef>
                <a:spcPct val="0"/>
              </a:spcBef>
              <a:spcAft>
                <a:spcPct val="0"/>
              </a:spcAft>
            </a:pPr>
            <a:r>
              <a:rPr lang="ro-RO" sz="1600" b="1" u="sng" dirty="0" smtClean="0">
                <a:latin typeface="Times New Roman" pitchFamily="18" charset="0"/>
                <a:ea typeface="Times New Roman" pitchFamily="18" charset="0"/>
                <a:cs typeface="Times New Roman" pitchFamily="18" charset="0"/>
              </a:rPr>
              <a:t>2008:</a:t>
            </a:r>
            <a:r>
              <a:rPr lang="ro-RO" sz="1600" dirty="0" smtClean="0">
                <a:latin typeface="Times New Roman" pitchFamily="18" charset="0"/>
                <a:ea typeface="Times New Roman" pitchFamily="18" charset="0"/>
                <a:cs typeface="Times New Roman" pitchFamily="18" charset="0"/>
              </a:rPr>
              <a:t> "</a:t>
            </a:r>
            <a:r>
              <a:rPr lang="ro-RO" sz="1600" i="1" dirty="0" smtClean="0">
                <a:latin typeface="Times New Roman" pitchFamily="18" charset="0"/>
                <a:ea typeface="Times New Roman" pitchFamily="18" charset="0"/>
                <a:cs typeface="Times New Roman" pitchFamily="18" charset="0"/>
              </a:rPr>
              <a:t>VIAŢA TA, CORPUL TĂU, ALEGEREA TA</a:t>
            </a:r>
            <a:r>
              <a:rPr lang="ro-RO" sz="1600" dirty="0" smtClean="0">
                <a:latin typeface="Times New Roman" pitchFamily="18" charset="0"/>
                <a:ea typeface="Times New Roman" pitchFamily="18" charset="0"/>
                <a:cs typeface="Times New Roman" pitchFamily="18" charset="0"/>
              </a:rPr>
              <a:t>"(22).</a:t>
            </a:r>
            <a:endParaRPr lang="en-US" sz="1600" b="1" dirty="0" smtClean="0">
              <a:latin typeface="Times New Roman" pitchFamily="18" charset="0"/>
              <a:ea typeface="Times New Roman" pitchFamily="18" charset="0"/>
              <a:cs typeface="Times New Roman" pitchFamily="18" charset="0"/>
            </a:endParaRPr>
          </a:p>
          <a:p>
            <a:pPr lvl="0" indent="457200" eaLnBrk="0" fontAlgn="base" hangingPunct="0">
              <a:spcBef>
                <a:spcPct val="0"/>
              </a:spcBef>
              <a:spcAft>
                <a:spcPct val="0"/>
              </a:spcAft>
            </a:pPr>
            <a:r>
              <a:rPr lang="ro-RO" sz="1600" b="1" u="sng" dirty="0" smtClean="0">
                <a:latin typeface="Times New Roman" pitchFamily="18" charset="0"/>
                <a:ea typeface="Times New Roman" pitchFamily="18" charset="0"/>
                <a:cs typeface="Times New Roman" pitchFamily="18" charset="0"/>
              </a:rPr>
              <a:t>2009:</a:t>
            </a:r>
            <a:r>
              <a:rPr lang="ro-RO" sz="1600" dirty="0" smtClean="0">
                <a:latin typeface="Times New Roman" pitchFamily="18" charset="0"/>
                <a:ea typeface="Times New Roman" pitchFamily="18" charset="0"/>
                <a:cs typeface="Times New Roman" pitchFamily="18" charset="0"/>
              </a:rPr>
              <a:t> "</a:t>
            </a:r>
            <a:r>
              <a:rPr lang="ro-RO" sz="1600" i="1" dirty="0" smtClean="0">
                <a:latin typeface="Times New Roman" pitchFamily="18" charset="0"/>
                <a:ea typeface="Times New Roman" pitchFamily="18" charset="0"/>
                <a:cs typeface="Times New Roman" pitchFamily="18" charset="0"/>
              </a:rPr>
              <a:t>VIAŢA TA, VOCEA TA: VORBEŞTE DESPRE CONTRACEPŢIE!</a:t>
            </a:r>
            <a:r>
              <a:rPr lang="ro-RO" sz="1600" dirty="0" smtClean="0">
                <a:latin typeface="Times New Roman" pitchFamily="18" charset="0"/>
                <a:ea typeface="Times New Roman" pitchFamily="18" charset="0"/>
                <a:cs typeface="Times New Roman" pitchFamily="18" charset="0"/>
              </a:rPr>
              <a:t>"</a:t>
            </a:r>
            <a:r>
              <a:rPr lang="ro-RO" sz="1600" i="1" dirty="0" smtClean="0">
                <a:latin typeface="Times New Roman" pitchFamily="18" charset="0"/>
                <a:ea typeface="Times New Roman" pitchFamily="18" charset="0"/>
                <a:cs typeface="Times New Roman" pitchFamily="18" charset="0"/>
              </a:rPr>
              <a:t>. </a:t>
            </a:r>
            <a:endParaRPr lang="en-US" sz="1600" b="1" dirty="0" smtClean="0">
              <a:latin typeface="Times New Roman" pitchFamily="18" charset="0"/>
              <a:ea typeface="Times New Roman" pitchFamily="18" charset="0"/>
              <a:cs typeface="Times New Roman" pitchFamily="18" charset="0"/>
            </a:endParaRPr>
          </a:p>
          <a:p>
            <a:pPr lvl="0" indent="457200" eaLnBrk="0" fontAlgn="base" hangingPunct="0">
              <a:spcBef>
                <a:spcPct val="0"/>
              </a:spcBef>
              <a:spcAft>
                <a:spcPct val="0"/>
              </a:spcAft>
            </a:pPr>
            <a:r>
              <a:rPr lang="ro-RO" sz="1600" b="1" u="sng" dirty="0" smtClean="0">
                <a:latin typeface="Times New Roman" pitchFamily="18" charset="0"/>
                <a:ea typeface="Times New Roman" pitchFamily="18" charset="0"/>
                <a:cs typeface="Times New Roman" pitchFamily="18" charset="0"/>
              </a:rPr>
              <a:t>2010:</a:t>
            </a:r>
            <a:r>
              <a:rPr lang="ro-RO" sz="1600" dirty="0" smtClean="0">
                <a:latin typeface="Times New Roman" pitchFamily="18" charset="0"/>
                <a:ea typeface="Times New Roman" pitchFamily="18" charset="0"/>
                <a:cs typeface="Times New Roman" pitchFamily="18" charset="0"/>
              </a:rPr>
              <a:t> "</a:t>
            </a:r>
            <a:r>
              <a:rPr lang="ro-RO" sz="1600" i="1" dirty="0" smtClean="0">
                <a:latin typeface="Times New Roman" pitchFamily="18" charset="0"/>
                <a:ea typeface="Times New Roman" pitchFamily="18" charset="0"/>
                <a:cs typeface="Times New Roman" pitchFamily="18" charset="0"/>
              </a:rPr>
              <a:t>CONTRACEPŢIA: VIAŢA TA, RESPONSABILITATEA TA</a:t>
            </a:r>
            <a:r>
              <a:rPr lang="ro-RO" sz="1600" dirty="0" smtClean="0">
                <a:latin typeface="Times New Roman" pitchFamily="18" charset="0"/>
                <a:ea typeface="Times New Roman" pitchFamily="18" charset="0"/>
                <a:cs typeface="Times New Roman" pitchFamily="18" charset="0"/>
              </a:rPr>
              <a:t>"</a:t>
            </a:r>
            <a:r>
              <a:rPr lang="ro-RO" sz="1600" i="1" dirty="0" smtClean="0">
                <a:latin typeface="Times New Roman" pitchFamily="18" charset="0"/>
                <a:ea typeface="Times New Roman" pitchFamily="18" charset="0"/>
                <a:cs typeface="Times New Roman" pitchFamily="18" charset="0"/>
              </a:rPr>
              <a:t>. </a:t>
            </a:r>
            <a:endParaRPr lang="en-US" sz="1600" b="1" dirty="0" smtClean="0">
              <a:latin typeface="Times New Roman" pitchFamily="18" charset="0"/>
              <a:ea typeface="Times New Roman" pitchFamily="18" charset="0"/>
              <a:cs typeface="Times New Roman" pitchFamily="18" charset="0"/>
            </a:endParaRPr>
          </a:p>
          <a:p>
            <a:pPr lvl="0" indent="457200" eaLnBrk="0" fontAlgn="base" hangingPunct="0">
              <a:spcBef>
                <a:spcPct val="0"/>
              </a:spcBef>
              <a:spcAft>
                <a:spcPct val="0"/>
              </a:spcAft>
            </a:pPr>
            <a:r>
              <a:rPr lang="ro-RO" sz="1600" b="1" u="sng" dirty="0" smtClean="0">
                <a:latin typeface="Times New Roman" pitchFamily="18" charset="0"/>
                <a:ea typeface="Times New Roman" pitchFamily="18" charset="0"/>
                <a:cs typeface="Times New Roman" pitchFamily="18" charset="0"/>
              </a:rPr>
              <a:t>2011:</a:t>
            </a:r>
            <a:r>
              <a:rPr lang="ro-RO" sz="1600" dirty="0" smtClean="0">
                <a:latin typeface="Times New Roman" pitchFamily="18" charset="0"/>
                <a:ea typeface="Times New Roman" pitchFamily="18" charset="0"/>
                <a:cs typeface="Times New Roman" pitchFamily="18" charset="0"/>
              </a:rPr>
              <a:t> "</a:t>
            </a:r>
            <a:r>
              <a:rPr lang="ro-RO" sz="1600" i="1" dirty="0" smtClean="0">
                <a:latin typeface="Times New Roman" pitchFamily="18" charset="0"/>
                <a:ea typeface="Times New Roman" pitchFamily="18" charset="0"/>
                <a:cs typeface="Times New Roman" pitchFamily="18" charset="0"/>
              </a:rPr>
              <a:t>TRĂIEŞTE-ŢI VIAŢA. CUNOAŞTE-ŢI DREPTURILE. ÎNVAŢĂ DESPRE CONTRACEPŢIE.</a:t>
            </a:r>
            <a:r>
              <a:rPr lang="ro-RO" sz="1600" dirty="0" smtClean="0">
                <a:latin typeface="Times New Roman" pitchFamily="18" charset="0"/>
                <a:ea typeface="Times New Roman" pitchFamily="18" charset="0"/>
                <a:cs typeface="Times New Roman" pitchFamily="18" charset="0"/>
              </a:rPr>
              <a:t>”</a:t>
            </a:r>
            <a:endParaRPr lang="en-US" sz="1600" b="1" dirty="0" smtClean="0">
              <a:latin typeface="Times New Roman" pitchFamily="18" charset="0"/>
              <a:ea typeface="Times New Roman" pitchFamily="18" charset="0"/>
              <a:cs typeface="Times New Roman" pitchFamily="18" charset="0"/>
            </a:endParaRPr>
          </a:p>
          <a:p>
            <a:pPr lvl="0" indent="457200" eaLnBrk="0" fontAlgn="base" hangingPunct="0">
              <a:spcBef>
                <a:spcPct val="0"/>
              </a:spcBef>
              <a:spcAft>
                <a:spcPct val="0"/>
              </a:spcAft>
            </a:pPr>
            <a:r>
              <a:rPr lang="ro-RO" sz="1600" b="1" u="sng" dirty="0" smtClean="0">
                <a:latin typeface="Times New Roman" pitchFamily="18" charset="0"/>
                <a:ea typeface="Times New Roman" pitchFamily="18" charset="0"/>
                <a:cs typeface="Times New Roman" pitchFamily="18" charset="0"/>
              </a:rPr>
              <a:t>2012:</a:t>
            </a:r>
            <a:r>
              <a:rPr lang="ro-RO" sz="1600" dirty="0" smtClean="0">
                <a:latin typeface="Times New Roman" pitchFamily="18" charset="0"/>
                <a:ea typeface="Times New Roman" pitchFamily="18" charset="0"/>
                <a:cs typeface="Times New Roman" pitchFamily="18" charset="0"/>
              </a:rPr>
              <a:t> "</a:t>
            </a:r>
            <a:r>
              <a:rPr lang="ro-RO" sz="1600" i="1" dirty="0" smtClean="0">
                <a:latin typeface="Times New Roman" pitchFamily="18" charset="0"/>
                <a:ea typeface="Times New Roman" pitchFamily="18" charset="0"/>
                <a:cs typeface="Times New Roman" pitchFamily="18" charset="0"/>
              </a:rPr>
              <a:t>VIITORUL TĂU. </a:t>
            </a:r>
            <a:r>
              <a:rPr lang="pt-BR" sz="1600" i="1" dirty="0" smtClean="0">
                <a:latin typeface="Times New Roman" pitchFamily="18" charset="0"/>
                <a:ea typeface="Times New Roman" pitchFamily="18" charset="0"/>
                <a:cs typeface="Times New Roman" pitchFamily="18" charset="0"/>
              </a:rPr>
              <a:t>ALEGEREA TA. METODA TA DE CONTRACEPŢIE</a:t>
            </a:r>
            <a:r>
              <a:rPr lang="pt-BR" sz="1600" dirty="0" smtClean="0">
                <a:latin typeface="Times New Roman" pitchFamily="18" charset="0"/>
                <a:ea typeface="Times New Roman" pitchFamily="18" charset="0"/>
                <a:cs typeface="Times New Roman" pitchFamily="18" charset="0"/>
              </a:rPr>
              <a:t>”</a:t>
            </a:r>
            <a:endParaRPr lang="en-US" sz="1600" b="1" dirty="0" smtClean="0">
              <a:latin typeface="Times New Roman" pitchFamily="18" charset="0"/>
              <a:ea typeface="Times New Roman" pitchFamily="18" charset="0"/>
              <a:cs typeface="Times New Roman" pitchFamily="18" charset="0"/>
            </a:endParaRPr>
          </a:p>
          <a:p>
            <a:pPr lvl="0" indent="457200" eaLnBrk="0" fontAlgn="base" hangingPunct="0">
              <a:spcBef>
                <a:spcPct val="0"/>
              </a:spcBef>
              <a:spcAft>
                <a:spcPct val="0"/>
              </a:spcAft>
            </a:pPr>
            <a:r>
              <a:rPr lang="pt-BR" sz="1600" b="1" u="sng" dirty="0" smtClean="0">
                <a:latin typeface="Times New Roman" pitchFamily="18" charset="0"/>
                <a:ea typeface="Times New Roman" pitchFamily="18" charset="0"/>
                <a:cs typeface="Times New Roman" pitchFamily="18" charset="0"/>
              </a:rPr>
              <a:t>2013:</a:t>
            </a:r>
            <a:r>
              <a:rPr lang="pt-BR" sz="1600" dirty="0" smtClean="0">
                <a:latin typeface="Times New Roman" pitchFamily="18" charset="0"/>
                <a:ea typeface="Times New Roman" pitchFamily="18" charset="0"/>
                <a:cs typeface="Times New Roman" pitchFamily="18" charset="0"/>
              </a:rPr>
              <a:t> </a:t>
            </a:r>
            <a:r>
              <a:rPr lang="en-US" sz="1600" i="1" dirty="0" smtClean="0">
                <a:latin typeface="Times New Roman" pitchFamily="18" charset="0"/>
                <a:ea typeface="Times New Roman" pitchFamily="18" charset="0"/>
                <a:cs typeface="Times New Roman" pitchFamily="18" charset="0"/>
              </a:rPr>
              <a:t>“TINERILOR LE PLACE S</a:t>
            </a:r>
            <a:r>
              <a:rPr lang="ro-RO" sz="1600" i="1" dirty="0" smtClean="0">
                <a:latin typeface="Times New Roman" pitchFamily="18" charset="0"/>
                <a:ea typeface="Times New Roman" pitchFamily="18" charset="0"/>
                <a:cs typeface="Times New Roman" pitchFamily="18" charset="0"/>
              </a:rPr>
              <a:t>Ă ÎNCERCE. IA </a:t>
            </a:r>
            <a:r>
              <a:rPr lang="en-US" sz="1600" i="1" dirty="0" smtClean="0">
                <a:latin typeface="Times New Roman" pitchFamily="18" charset="0"/>
                <a:ea typeface="Times New Roman" pitchFamily="18" charset="0"/>
                <a:cs typeface="Times New Roman" pitchFamily="18" charset="0"/>
              </a:rPr>
              <a:t>ATITUDINE !"</a:t>
            </a:r>
            <a:endParaRPr lang="en-US" sz="1600" b="1" dirty="0" smtClean="0">
              <a:latin typeface="Times New Roman" pitchFamily="18" charset="0"/>
              <a:ea typeface="Times New Roman" pitchFamily="18" charset="0"/>
              <a:cs typeface="Times New Roman" pitchFamily="18" charset="0"/>
            </a:endParaRPr>
          </a:p>
          <a:p>
            <a:pPr lvl="0" indent="457200" eaLnBrk="0" fontAlgn="base" hangingPunct="0">
              <a:spcBef>
                <a:spcPct val="0"/>
              </a:spcBef>
              <a:spcAft>
                <a:spcPct val="0"/>
              </a:spcAft>
            </a:pPr>
            <a:r>
              <a:rPr lang="en-US" sz="1600" b="1" u="sng" dirty="0" smtClean="0">
                <a:latin typeface="Times New Roman" pitchFamily="18" charset="0"/>
                <a:ea typeface="Times New Roman" pitchFamily="18" charset="0"/>
                <a:cs typeface="Times New Roman" pitchFamily="18" charset="0"/>
              </a:rPr>
              <a:t>2014: </a:t>
            </a:r>
            <a:r>
              <a:rPr lang="en-US" sz="1600" i="1" dirty="0" smtClean="0">
                <a:latin typeface="Times New Roman" pitchFamily="18" charset="0"/>
                <a:ea typeface="Times New Roman" pitchFamily="18" charset="0"/>
                <a:cs typeface="Times New Roman" pitchFamily="18" charset="0"/>
              </a:rPr>
              <a:t>“</a:t>
            </a:r>
            <a:r>
              <a:rPr lang="ro-RO" sz="1600" i="1" dirty="0" smtClean="0">
                <a:latin typeface="Times New Roman" pitchFamily="18" charset="0"/>
                <a:ea typeface="Times New Roman" pitchFamily="18" charset="0"/>
                <a:cs typeface="Times New Roman" pitchFamily="18" charset="0"/>
              </a:rPr>
              <a:t>ESTE VIAŢA TA; ESTE VIITORUL TĂU; CUNOAŞTE-ŢI OPŢIUNILE</a:t>
            </a:r>
            <a:r>
              <a:rPr lang="en-US" sz="1600" i="1" dirty="0" smtClean="0">
                <a:latin typeface="Times New Roman" pitchFamily="18" charset="0"/>
                <a:ea typeface="Times New Roman" pitchFamily="18" charset="0"/>
                <a:cs typeface="Times New Roman" pitchFamily="18" charset="0"/>
              </a:rPr>
              <a:t>!“</a:t>
            </a:r>
          </a:p>
          <a:p>
            <a:pPr lvl="0" indent="457200" eaLnBrk="0" fontAlgn="base" hangingPunct="0">
              <a:spcBef>
                <a:spcPct val="0"/>
              </a:spcBef>
              <a:spcAft>
                <a:spcPct val="0"/>
              </a:spcAft>
            </a:pPr>
            <a:r>
              <a:rPr lang="en-US" sz="1600" b="1" u="sng" dirty="0" smtClean="0">
                <a:latin typeface="Times New Roman" pitchFamily="18" charset="0"/>
                <a:ea typeface="Times New Roman" pitchFamily="18" charset="0"/>
                <a:cs typeface="Times New Roman" pitchFamily="18" charset="0"/>
              </a:rPr>
              <a:t>2015: </a:t>
            </a:r>
            <a:r>
              <a:rPr lang="en-US" sz="1600" i="1" dirty="0" smtClean="0">
                <a:latin typeface="Times New Roman" pitchFamily="18" charset="0"/>
                <a:ea typeface="Times New Roman" pitchFamily="18" charset="0"/>
                <a:cs typeface="Times New Roman" pitchFamily="18" charset="0"/>
              </a:rPr>
              <a:t>“CONTRACEP</a:t>
            </a:r>
            <a:r>
              <a:rPr lang="ro-RO" sz="1600" i="1" dirty="0" smtClean="0">
                <a:latin typeface="Times New Roman" pitchFamily="18" charset="0"/>
                <a:ea typeface="Times New Roman" pitchFamily="18" charset="0"/>
                <a:cs typeface="Times New Roman" pitchFamily="18" charset="0"/>
              </a:rPr>
              <a:t>ŢIA: ESTE VIAŢA TA; ESTE</a:t>
            </a:r>
            <a:r>
              <a:rPr lang="en-US" sz="1600" i="1" dirty="0" smtClean="0">
                <a:latin typeface="Times New Roman" pitchFamily="18" charset="0"/>
                <a:ea typeface="Times New Roman" pitchFamily="18" charset="0"/>
                <a:cs typeface="Times New Roman" pitchFamily="18" charset="0"/>
              </a:rPr>
              <a:t> </a:t>
            </a:r>
            <a:r>
              <a:rPr lang="ro-RO" sz="1600" i="1" dirty="0" smtClean="0">
                <a:latin typeface="Times New Roman" pitchFamily="18" charset="0"/>
                <a:ea typeface="Times New Roman" pitchFamily="18" charset="0"/>
                <a:cs typeface="Times New Roman" pitchFamily="18" charset="0"/>
              </a:rPr>
              <a:t>RESPONSABILITATEA TA</a:t>
            </a:r>
            <a:r>
              <a:rPr lang="en-US" sz="1600" i="1" dirty="0" smtClean="0">
                <a:latin typeface="Times New Roman" pitchFamily="18" charset="0"/>
                <a:ea typeface="Times New Roman" pitchFamily="18" charset="0"/>
                <a:cs typeface="Times New Roman" pitchFamily="18" charset="0"/>
              </a:rPr>
              <a:t>!“</a:t>
            </a:r>
            <a:r>
              <a:rPr lang="ro-RO" sz="1600" i="1" dirty="0" smtClean="0">
                <a:latin typeface="Times New Roman" pitchFamily="18" charset="0"/>
                <a:ea typeface="Times New Roman" pitchFamily="18" charset="0"/>
                <a:cs typeface="Times New Roman" pitchFamily="18" charset="0"/>
              </a:rPr>
              <a:t> </a:t>
            </a:r>
          </a:p>
          <a:p>
            <a:pPr lvl="0" indent="457200" eaLnBrk="0" fontAlgn="base" hangingPunct="0">
              <a:spcBef>
                <a:spcPct val="0"/>
              </a:spcBef>
              <a:spcAft>
                <a:spcPct val="0"/>
              </a:spcAft>
            </a:pPr>
            <a:r>
              <a:rPr lang="ro-RO" sz="2400" b="1" i="1" dirty="0" smtClean="0">
                <a:solidFill>
                  <a:srgbClr val="FF0000"/>
                </a:solidFill>
                <a:latin typeface="Times New Roman" pitchFamily="18" charset="0"/>
                <a:cs typeface="Times New Roman" pitchFamily="18" charset="0"/>
              </a:rPr>
              <a:t>2016: </a:t>
            </a:r>
            <a:r>
              <a:rPr lang="en-US" sz="2400" b="1" i="1" dirty="0">
                <a:solidFill>
                  <a:srgbClr val="FF0000"/>
                </a:solidFill>
                <a:latin typeface="Times New Roman" pitchFamily="18" charset="0"/>
                <a:ea typeface="Times New Roman" pitchFamily="18" charset="0"/>
                <a:cs typeface="Times New Roman" pitchFamily="18" charset="0"/>
              </a:rPr>
              <a:t>CONTRACEP</a:t>
            </a:r>
            <a:r>
              <a:rPr lang="ro-RO" sz="2400" b="1" i="1" dirty="0">
                <a:solidFill>
                  <a:srgbClr val="FF0000"/>
                </a:solidFill>
                <a:latin typeface="Times New Roman" pitchFamily="18" charset="0"/>
                <a:ea typeface="Times New Roman" pitchFamily="18" charset="0"/>
                <a:cs typeface="Times New Roman" pitchFamily="18" charset="0"/>
              </a:rPr>
              <a:t>ŢIA: ESTE VIAŢA TA; ESTE</a:t>
            </a:r>
            <a:r>
              <a:rPr lang="en-US" sz="2400" b="1" i="1" dirty="0">
                <a:solidFill>
                  <a:srgbClr val="FF0000"/>
                </a:solidFill>
                <a:latin typeface="Times New Roman" pitchFamily="18" charset="0"/>
                <a:ea typeface="Times New Roman" pitchFamily="18" charset="0"/>
                <a:cs typeface="Times New Roman" pitchFamily="18" charset="0"/>
              </a:rPr>
              <a:t> </a:t>
            </a:r>
            <a:r>
              <a:rPr lang="ro-RO" sz="2400" b="1" i="1" dirty="0">
                <a:solidFill>
                  <a:srgbClr val="FF0000"/>
                </a:solidFill>
                <a:latin typeface="Times New Roman" pitchFamily="18" charset="0"/>
                <a:ea typeface="Times New Roman" pitchFamily="18" charset="0"/>
                <a:cs typeface="Times New Roman" pitchFamily="18" charset="0"/>
              </a:rPr>
              <a:t>RESPONSABILITATEA TA</a:t>
            </a:r>
            <a:r>
              <a:rPr lang="en-US" sz="2400" b="1" i="1" dirty="0">
                <a:solidFill>
                  <a:srgbClr val="FF0000"/>
                </a:solidFill>
                <a:latin typeface="Times New Roman" pitchFamily="18" charset="0"/>
                <a:ea typeface="Times New Roman" pitchFamily="18" charset="0"/>
                <a:cs typeface="Times New Roman" pitchFamily="18" charset="0"/>
              </a:rPr>
              <a:t>!</a:t>
            </a:r>
            <a:endParaRPr lang="en-US" sz="2400" b="1" dirty="0" smtClean="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 y="152400"/>
            <a:ext cx="1980029" cy="369332"/>
          </a:xfrm>
          <a:prstGeom prst="rect">
            <a:avLst/>
          </a:prstGeom>
        </p:spPr>
        <p:txBody>
          <a:bodyPr wrap="none">
            <a:spAutoFit/>
          </a:bodyPr>
          <a:lstStyle/>
          <a:p>
            <a:r>
              <a:rPr lang="en-US" b="1" dirty="0" smtClean="0">
                <a:latin typeface="Times New Roman" pitchFamily="18" charset="0"/>
              </a:rPr>
              <a:t>BIBLIOGRAFIE:</a:t>
            </a:r>
            <a:endParaRPr lang="en-US" dirty="0"/>
          </a:p>
        </p:txBody>
      </p:sp>
      <p:sp>
        <p:nvSpPr>
          <p:cNvPr id="7" name="Rectangle 6"/>
          <p:cNvSpPr/>
          <p:nvPr/>
        </p:nvSpPr>
        <p:spPr>
          <a:xfrm>
            <a:off x="228600" y="533400"/>
            <a:ext cx="8763000" cy="6247864"/>
          </a:xfrm>
          <a:prstGeom prst="rect">
            <a:avLst/>
          </a:prstGeom>
        </p:spPr>
        <p:txBody>
          <a:bodyPr wrap="square">
            <a:spAutoFit/>
          </a:bodyPr>
          <a:lstStyle/>
          <a:p>
            <a:pPr lvl="0"/>
            <a:r>
              <a:rPr lang="ro-RO" sz="1600" dirty="0" smtClean="0">
                <a:hlinkClick r:id="rId2"/>
              </a:rPr>
              <a:t>1. http://www.ippf.org/</a:t>
            </a:r>
            <a:endParaRPr lang="en-US" sz="1600" dirty="0" smtClean="0"/>
          </a:p>
          <a:p>
            <a:pPr lvl="0"/>
            <a:r>
              <a:rPr lang="ro-RO" sz="1600" dirty="0" smtClean="0">
                <a:hlinkClick r:id="rId3"/>
              </a:rPr>
              <a:t>2. http://www.brookings.edu/blogs/social-mobility-memos/posts/2013/11/01-reducing-unplanned-pregnancy-sawhill-karpilow</a:t>
            </a:r>
            <a:endParaRPr lang="en-US" sz="1600" dirty="0" smtClean="0"/>
          </a:p>
          <a:p>
            <a:pPr lvl="0"/>
            <a:r>
              <a:rPr lang="ro-RO" sz="1600" dirty="0" smtClean="0">
                <a:hlinkClick r:id="rId4"/>
              </a:rPr>
              <a:t>3.http://www.un.org/en/development/desa/population/publications/pdf/family/trendsContraceptiveUse2015Report.pdf</a:t>
            </a:r>
            <a:endParaRPr lang="en-US" sz="1600" dirty="0" smtClean="0"/>
          </a:p>
          <a:p>
            <a:pPr lvl="0"/>
            <a:r>
              <a:rPr lang="ro-RO" sz="1600" dirty="0" smtClean="0">
                <a:hlinkClick r:id="rId5"/>
              </a:rPr>
              <a:t>4.https://www.guttmacher.org/article/2016/07/laws-affecting-reproductive-health-and-rights-state-trends-midyear-2016</a:t>
            </a:r>
            <a:endParaRPr lang="en-US" sz="1600" dirty="0" smtClean="0"/>
          </a:p>
          <a:p>
            <a:pPr lvl="0"/>
            <a:r>
              <a:rPr lang="ro-RO" sz="1600" dirty="0" smtClean="0">
                <a:hlinkClick r:id="rId6"/>
              </a:rPr>
              <a:t>5. https://www.your-life.com/en/contraception-methods/which-contraception-is-right-for-me/</a:t>
            </a:r>
            <a:endParaRPr lang="en-US" sz="1600" dirty="0" smtClean="0"/>
          </a:p>
          <a:p>
            <a:pPr lvl="0"/>
            <a:r>
              <a:rPr lang="ro-RO" sz="1600" dirty="0" smtClean="0">
                <a:hlinkClick r:id="rId7"/>
              </a:rPr>
              <a:t>6. http://www.ippfen.org/news/ippf-ens-2015-annual-report-out</a:t>
            </a:r>
            <a:endParaRPr lang="en-US" sz="1600" dirty="0" smtClean="0"/>
          </a:p>
          <a:p>
            <a:pPr lvl="0"/>
            <a:r>
              <a:rPr lang="ro-RO" sz="1600" dirty="0" smtClean="0">
                <a:hlinkClick r:id="rId8"/>
              </a:rPr>
              <a:t>7. http://www.ippfen.org/news/know-it-own-it-your-sexual-rights-matter</a:t>
            </a:r>
            <a:endParaRPr lang="en-US" sz="1600" dirty="0" smtClean="0"/>
          </a:p>
          <a:p>
            <a:pPr lvl="0"/>
            <a:r>
              <a:rPr lang="ro-RO" sz="1600" dirty="0" smtClean="0">
                <a:hlinkClick r:id="rId9"/>
              </a:rPr>
              <a:t>8. http://www.ippfen.org/news/launch-high-ground-alliance-choice-and-dignity-europe</a:t>
            </a:r>
            <a:endParaRPr lang="en-US" sz="1600" dirty="0" smtClean="0"/>
          </a:p>
          <a:p>
            <a:pPr lvl="0"/>
            <a:r>
              <a:rPr lang="ro-RO" sz="1600" dirty="0" smtClean="0">
                <a:hlinkClick r:id="rId6"/>
              </a:rPr>
              <a:t>9. https://www.your-life.com/en/contraception-methods/which-contraception-is-right-for-me/</a:t>
            </a:r>
            <a:endParaRPr lang="en-US" sz="1600" dirty="0" smtClean="0"/>
          </a:p>
          <a:p>
            <a:pPr lvl="0"/>
            <a:r>
              <a:rPr lang="ro-RO" sz="1600" dirty="0" smtClean="0">
                <a:hlinkClick r:id="rId10"/>
              </a:rPr>
              <a:t>10. https://secsromania.wordpress.com/vision-2020/</a:t>
            </a:r>
            <a:endParaRPr lang="en-US" sz="1600" dirty="0" smtClean="0"/>
          </a:p>
          <a:p>
            <a:pPr lvl="0"/>
            <a:r>
              <a:rPr lang="ro-RO" sz="1600" dirty="0" smtClean="0">
                <a:hlinkClick r:id="rId11"/>
              </a:rPr>
              <a:t>11. http://www.ippf.org/sites/default/files/v2020_manifesto_en_web.pdf</a:t>
            </a:r>
            <a:endParaRPr lang="en-US" sz="1600" dirty="0" smtClean="0"/>
          </a:p>
          <a:p>
            <a:pPr lvl="0"/>
            <a:r>
              <a:rPr lang="ro-RO" sz="1600" dirty="0" smtClean="0">
                <a:hlinkClick r:id="rId12"/>
              </a:rPr>
              <a:t>12. http://www.unece.org/fileadmin/DAM/pau/icpd/Conference/Regional_Report/Chapter_1.pdf</a:t>
            </a:r>
            <a:r>
              <a:rPr lang="ro-RO" sz="1600" dirty="0" smtClean="0"/>
              <a:t> </a:t>
            </a:r>
            <a:endParaRPr lang="en-US" sz="1600" dirty="0" smtClean="0"/>
          </a:p>
          <a:p>
            <a:pPr lvl="0"/>
            <a:r>
              <a:rPr lang="ro-RO" sz="1600" dirty="0" smtClean="0">
                <a:hlinkClick r:id="rId13"/>
              </a:rPr>
              <a:t>13.http://www.un.org/en/development/desa/population/publications/pdf/ageing/WPA2015_Report.pdf</a:t>
            </a:r>
            <a:endParaRPr lang="en-US" sz="1600" dirty="0" smtClean="0"/>
          </a:p>
          <a:p>
            <a:pPr lvl="0"/>
            <a:r>
              <a:rPr lang="ro-RO" sz="1600" dirty="0" smtClean="0">
                <a:hlinkClick r:id="rId14"/>
              </a:rPr>
              <a:t>14. http://www.who.int/reproductivehealth/publications/family_planning/HC_and_HIV_2014/en/</a:t>
            </a:r>
            <a:endParaRPr lang="en-US" sz="1600" dirty="0" smtClean="0"/>
          </a:p>
          <a:p>
            <a:pPr lvl="0"/>
            <a:r>
              <a:rPr lang="ro-RO" sz="1600" dirty="0" smtClean="0">
                <a:hlinkClick r:id="rId15"/>
              </a:rPr>
              <a:t>15. http://www.who.int/hiv/mediacentre/news/ARV-gdg2015/en/</a:t>
            </a:r>
            <a:endParaRPr lang="en-US" sz="1600" dirty="0" smtClean="0"/>
          </a:p>
          <a:p>
            <a:pPr lvl="0"/>
            <a:r>
              <a:rPr lang="ro-RO" sz="1600" dirty="0" smtClean="0">
                <a:hlinkClick r:id="rId16"/>
              </a:rPr>
              <a:t>16. http://apps.who.int/iris/bitstrea/10665/172915/1/WHO_RHR_15.07_eng.pdf?ua=1&amp;ua=1</a:t>
            </a:r>
            <a:endParaRPr lang="en-US" sz="1600" dirty="0" smtClean="0"/>
          </a:p>
          <a:p>
            <a:pPr lvl="0"/>
            <a:r>
              <a:rPr lang="ro-RO" sz="1600" dirty="0" smtClean="0">
                <a:hlinkClick r:id="rId17"/>
              </a:rPr>
              <a:t>17. http://who.int/reproductivehealth/publications/family_planning/Ex-Summ-MEC-5/en/</a:t>
            </a:r>
            <a:endParaRPr lang="en-US" sz="1600" dirty="0" smtClean="0"/>
          </a:p>
          <a:p>
            <a:pPr lvl="0"/>
            <a:r>
              <a:rPr lang="ro-RO" sz="1600" dirty="0" smtClean="0">
                <a:hlinkClick r:id="rId18"/>
              </a:rPr>
              <a:t>18. http://apps.who.int/iris/bitstream/10665/173585/1/9789241549257_eng.pdf</a:t>
            </a:r>
            <a:endParaRPr lang="en-US" sz="1600" dirty="0" smtClean="0"/>
          </a:p>
          <a:p>
            <a:pPr lvl="0"/>
            <a:r>
              <a:rPr lang="ro-RO" sz="1600" dirty="0" smtClean="0">
                <a:hlinkClick r:id="rId19"/>
              </a:rPr>
              <a:t>19. http://www.who.int/reproductivehealth/topics/family_planning/statements-reversible-hc/en/</a:t>
            </a:r>
            <a:endParaRPr lang="en-US" sz="1600" dirty="0" smtClean="0"/>
          </a:p>
          <a:p>
            <a:pPr lvl="0"/>
            <a:r>
              <a:rPr lang="ro-RO" sz="1600" dirty="0" smtClean="0">
                <a:hlinkClick r:id="rId20"/>
              </a:rPr>
              <a:t>20.http://www.who.int/reproductivehealth/publications/family_planning/human-rights-contraception/en</a:t>
            </a:r>
            <a:r>
              <a:rPr lang="ro-RO" sz="1600" u="sng" dirty="0" smtClean="0">
                <a:hlinkClick r:id="rId20"/>
              </a:rPr>
              <a:t>/</a:t>
            </a:r>
            <a:endParaRPr lang="en-US" sz="1600" u="sng"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81000" y="304800"/>
            <a:ext cx="6286528" cy="510909"/>
          </a:xfrm>
          <a:prstGeom prst="rect">
            <a:avLst/>
          </a:prstGeom>
        </p:spPr>
        <p:txBody>
          <a:bodyPr wrap="square">
            <a:spAutoFit/>
          </a:bodyPr>
          <a:lstStyle/>
          <a:p>
            <a:pPr marL="609600" lvl="0" indent="-609600" algn="just">
              <a:lnSpc>
                <a:spcPct val="80000"/>
              </a:lnSpc>
            </a:pPr>
            <a:endParaRPr lang="en-US" sz="1600" dirty="0" smtClean="0">
              <a:latin typeface="Times New Roman" pitchFamily="18" charset="0"/>
              <a:cs typeface="Times New Roman" pitchFamily="18" charset="0"/>
            </a:endParaRPr>
          </a:p>
          <a:p>
            <a:pPr marL="609600" indent="-609600" algn="just">
              <a:lnSpc>
                <a:spcPct val="80000"/>
              </a:lnSpc>
            </a:pPr>
            <a:endParaRPr lang="en-US" dirty="0" smtClean="0">
              <a:solidFill>
                <a:srgbClr val="FF0066"/>
              </a:solidFill>
              <a:latin typeface="Times New Roman" pitchFamily="18" charset="0"/>
            </a:endParaRPr>
          </a:p>
        </p:txBody>
      </p:sp>
      <p:sp>
        <p:nvSpPr>
          <p:cNvPr id="4" name="Rectangle 3"/>
          <p:cNvSpPr/>
          <p:nvPr/>
        </p:nvSpPr>
        <p:spPr>
          <a:xfrm>
            <a:off x="152400" y="381000"/>
            <a:ext cx="8839200" cy="5262979"/>
          </a:xfrm>
          <a:prstGeom prst="rect">
            <a:avLst/>
          </a:prstGeom>
        </p:spPr>
        <p:txBody>
          <a:bodyPr wrap="square">
            <a:spAutoFit/>
          </a:bodyPr>
          <a:lstStyle/>
          <a:p>
            <a:r>
              <a:rPr lang="ro-RO" sz="1600" dirty="0" smtClean="0"/>
              <a:t>21. </a:t>
            </a:r>
            <a:r>
              <a:rPr lang="ro-RO" sz="1600" u="sng" dirty="0" smtClean="0">
                <a:hlinkClick r:id="rId2"/>
              </a:rPr>
              <a:t>http://www.un.org/en/development/desa/population/theme/family-planning/cp_model.shtml</a:t>
            </a:r>
            <a:endParaRPr lang="en-US" sz="1600" dirty="0" smtClean="0"/>
          </a:p>
          <a:p>
            <a:r>
              <a:rPr lang="ro-RO" sz="1600" dirty="0" smtClean="0"/>
              <a:t>22. </a:t>
            </a:r>
            <a:r>
              <a:rPr lang="it-IT" sz="1600" u="sng" dirty="0" smtClean="0">
                <a:hlinkClick r:id="rId3"/>
              </a:rPr>
              <a:t>http://www.cdc.gov/art/nass/index.html</a:t>
            </a:r>
            <a:endParaRPr lang="en-US" sz="1600" dirty="0" smtClean="0"/>
          </a:p>
          <a:p>
            <a:r>
              <a:rPr lang="ro-RO" sz="1600" dirty="0" smtClean="0"/>
              <a:t>23. </a:t>
            </a:r>
            <a:r>
              <a:rPr lang="ro-RO" sz="1600" u="sng" dirty="0" smtClean="0">
                <a:hlinkClick r:id="rId4"/>
              </a:rPr>
              <a:t>http://www.escrh.eu/events/esc-events/2016#</a:t>
            </a:r>
            <a:endParaRPr lang="en-US" sz="1600" dirty="0" smtClean="0"/>
          </a:p>
          <a:p>
            <a:r>
              <a:rPr lang="ro-RO" sz="1600" dirty="0" smtClean="0"/>
              <a:t>24. </a:t>
            </a:r>
            <a:r>
              <a:rPr lang="ro-RO" sz="1600" u="sng" dirty="0" smtClean="0">
                <a:hlinkClick r:id="rId5"/>
              </a:rPr>
              <a:t>http://www.escrh.eu/</a:t>
            </a:r>
            <a:endParaRPr lang="en-US" sz="1600" dirty="0" smtClean="0"/>
          </a:p>
          <a:p>
            <a:r>
              <a:rPr lang="ro-RO" sz="1600" dirty="0" smtClean="0"/>
              <a:t>25. </a:t>
            </a:r>
            <a:r>
              <a:rPr lang="ro-RO" sz="1600" u="sng" dirty="0" smtClean="0">
                <a:hlinkClick r:id="rId6"/>
              </a:rPr>
              <a:t>http://humrep.oxfordjournals.org/content/early/2015/02/02/humrep.deu348.full</a:t>
            </a:r>
            <a:endParaRPr lang="en-US" sz="1600" dirty="0" smtClean="0"/>
          </a:p>
          <a:p>
            <a:r>
              <a:rPr lang="ro-RO" sz="1600" dirty="0" smtClean="0"/>
              <a:t>26. </a:t>
            </a:r>
            <a:r>
              <a:rPr lang="ro-RO" sz="1600" u="sng" dirty="0" smtClean="0">
                <a:hlinkClick r:id="rId7"/>
              </a:rPr>
              <a:t>http://www.who.int/reproductivehealth/news/pfpc/en/</a:t>
            </a:r>
            <a:endParaRPr lang="en-US" sz="1600" dirty="0" smtClean="0"/>
          </a:p>
          <a:p>
            <a:r>
              <a:rPr lang="ro-RO" sz="1600" dirty="0" smtClean="0"/>
              <a:t>27. </a:t>
            </a:r>
            <a:r>
              <a:rPr lang="ro-RO" sz="1600" u="sng" dirty="0" smtClean="0">
                <a:hlinkClick r:id="rId8"/>
              </a:rPr>
              <a:t>http://www.cdc.gov/vitalsigns/larc/index.html</a:t>
            </a:r>
            <a:endParaRPr lang="en-US" sz="1600" dirty="0" smtClean="0"/>
          </a:p>
          <a:p>
            <a:pPr fontAlgn="base"/>
            <a:r>
              <a:rPr lang="ro-RO" sz="1600" dirty="0" smtClean="0"/>
              <a:t>28. </a:t>
            </a:r>
            <a:r>
              <a:rPr lang="ro-RO" sz="1600" i="1" u="sng" dirty="0" smtClean="0">
                <a:hlinkClick r:id="rId9"/>
              </a:rPr>
              <a:t>http://data.euro.who.int/hfadb/</a:t>
            </a:r>
            <a:endParaRPr lang="en-US" sz="1600" dirty="0" smtClean="0"/>
          </a:p>
          <a:p>
            <a:r>
              <a:rPr lang="ro-RO" sz="1600" dirty="0" smtClean="0"/>
              <a:t>29. </a:t>
            </a:r>
            <a:r>
              <a:rPr lang="ro-RO" sz="1600" u="sng" dirty="0" smtClean="0">
                <a:hlinkClick r:id="rId10"/>
              </a:rPr>
              <a:t>https://secsromania.wordpress.com/2015/03/12/882/</a:t>
            </a:r>
            <a:endParaRPr lang="en-US" sz="1600" dirty="0" smtClean="0"/>
          </a:p>
          <a:p>
            <a:r>
              <a:rPr lang="ro-RO" sz="1600" dirty="0" smtClean="0"/>
              <a:t>30.</a:t>
            </a:r>
            <a:r>
              <a:rPr lang="ro-RO" sz="1600" u="sng" dirty="0" smtClean="0">
                <a:hlinkClick r:id="rId11"/>
              </a:rPr>
              <a:t>http://www.europarl.europa.eu/sides/getDoc.do?pubRef=-//EP//TEXT+REPORT+A8-2015-0163+0+DOC+XML+V0//RO</a:t>
            </a:r>
            <a:endParaRPr lang="en-US" sz="1600" dirty="0" smtClean="0"/>
          </a:p>
          <a:p>
            <a:r>
              <a:rPr lang="ro-RO" sz="1600" dirty="0" smtClean="0"/>
              <a:t>31. </a:t>
            </a:r>
            <a:r>
              <a:rPr lang="ro-RO" sz="1600" u="sng" dirty="0" smtClean="0">
                <a:hlinkClick r:id="rId12"/>
              </a:rPr>
              <a:t>http://ec.europa.eu/justice/gender-equality/</a:t>
            </a:r>
            <a:endParaRPr lang="en-US" sz="1600" dirty="0" smtClean="0"/>
          </a:p>
          <a:p>
            <a:r>
              <a:rPr lang="ro-RO" sz="1600" dirty="0" smtClean="0"/>
              <a:t>32.</a:t>
            </a:r>
            <a:r>
              <a:rPr lang="ro-RO" sz="1600" u="sng" dirty="0" smtClean="0">
                <a:hlinkClick r:id="rId13"/>
              </a:rPr>
              <a:t>https://ec.europa.eu/anti-trafficking/eu-policy/strategic-engagement-gender-equality-2016-2019_en</a:t>
            </a:r>
            <a:endParaRPr lang="en-US" sz="1600" dirty="0" smtClean="0"/>
          </a:p>
          <a:p>
            <a:r>
              <a:rPr lang="ro-RO" sz="1600" dirty="0" smtClean="0"/>
              <a:t>33. </a:t>
            </a:r>
            <a:r>
              <a:rPr lang="ro-RO" sz="1600" u="sng" dirty="0" smtClean="0">
                <a:hlinkClick r:id="rId14"/>
              </a:rPr>
              <a:t>http://www.euro.who.int/en/health-topics/Life-stages/sexual-and-reproductive-health</a:t>
            </a:r>
            <a:endParaRPr lang="en-US" sz="1600" dirty="0" smtClean="0"/>
          </a:p>
          <a:p>
            <a:r>
              <a:rPr lang="ro-RO" sz="1600" dirty="0" smtClean="0"/>
              <a:t>34.</a:t>
            </a:r>
            <a:r>
              <a:rPr lang="ro-RO" sz="1600" u="sng" dirty="0" smtClean="0">
                <a:hlinkClick r:id="rId15"/>
              </a:rPr>
              <a:t>http://www.euro.who.int/en/health-topics/Life-stages/sexual-and-reproductive-health/policy/new-european-action-plan</a:t>
            </a:r>
            <a:endParaRPr lang="en-US" sz="1600" dirty="0" smtClean="0"/>
          </a:p>
          <a:p>
            <a:r>
              <a:rPr lang="ro-RO" sz="1600" dirty="0" smtClean="0"/>
              <a:t>35.</a:t>
            </a:r>
            <a:r>
              <a:rPr lang="ro-RO" sz="1600" u="sng" dirty="0" smtClean="0">
                <a:hlinkClick r:id="rId16"/>
              </a:rPr>
              <a:t>http://www.euro.who.int/en/health-topics/Life-stages/sexual-and-reproductive-health/policy/new-european-action-plan/regional-consultation-on-the-development-of-the-european-action-plan-for-sexual-and-reproductive-health-and-rights-srhr-20172021</a:t>
            </a:r>
            <a:endParaRPr lang="en-US" sz="1600" dirty="0" smtClean="0"/>
          </a:p>
          <a:p>
            <a:r>
              <a:rPr lang="ro-RO" sz="1600" dirty="0" smtClean="0"/>
              <a:t>36. </a:t>
            </a:r>
            <a:r>
              <a:rPr lang="ro-RO" sz="1600" u="sng" dirty="0" smtClean="0">
                <a:hlinkClick r:id="rId17"/>
              </a:rPr>
              <a:t>http://www.escrh.eu/sites/escrh.eu/files/world_contraception_day_2016.pdf</a:t>
            </a:r>
            <a:endParaRPr lang="en-US" sz="1600" dirty="0" smtClean="0"/>
          </a:p>
          <a:p>
            <a:r>
              <a:rPr lang="ro-RO" sz="1600" dirty="0" smtClean="0"/>
              <a:t>37. </a:t>
            </a:r>
            <a:r>
              <a:rPr lang="ro-RO" sz="1600" u="sng" dirty="0" smtClean="0">
                <a:hlinkClick r:id="rId18"/>
              </a:rPr>
              <a:t>http://www.escrh.eu/about-esc/news/new-tools-emergency-contraception</a:t>
            </a:r>
            <a:endParaRPr lang="en-US" sz="1600"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228600"/>
            <a:ext cx="9144000" cy="6247864"/>
          </a:xfrm>
          <a:prstGeom prst="rect">
            <a:avLst/>
          </a:prstGeom>
        </p:spPr>
        <p:txBody>
          <a:bodyPr wrap="square">
            <a:spAutoFit/>
          </a:bodyPr>
          <a:lstStyle/>
          <a:p>
            <a:pPr lvl="0" fontAlgn="base">
              <a:spcBef>
                <a:spcPct val="0"/>
              </a:spcBef>
              <a:spcAft>
                <a:spcPct val="0"/>
              </a:spcAft>
              <a:tabLst>
                <a:tab pos="457200" algn="l"/>
              </a:tabLst>
            </a:pPr>
            <a:r>
              <a:rPr lang="ro-RO" sz="1600" dirty="0" smtClean="0">
                <a:latin typeface="Calibri" pitchFamily="34" charset="0"/>
                <a:ea typeface="Times New Roman" pitchFamily="18" charset="0"/>
                <a:cs typeface="Times New Roman" pitchFamily="18" charset="0"/>
                <a:hlinkClick r:id="rId2"/>
              </a:rPr>
              <a:t>38. http://www.escrh.eu/%5Bmenupath-or-title-raw%5D-21</a:t>
            </a:r>
            <a:endParaRPr lang="en-US" sz="1600" dirty="0" smtClean="0">
              <a:latin typeface="Arial" pitchFamily="34" charset="0"/>
              <a:cs typeface="Arial" pitchFamily="34" charset="0"/>
            </a:endParaRPr>
          </a:p>
          <a:p>
            <a:pPr lvl="0" eaLnBrk="0" fontAlgn="base" hangingPunct="0">
              <a:spcBef>
                <a:spcPct val="0"/>
              </a:spcBef>
              <a:spcAft>
                <a:spcPct val="0"/>
              </a:spcAft>
              <a:tabLst>
                <a:tab pos="457200" algn="l"/>
              </a:tabLst>
            </a:pPr>
            <a:r>
              <a:rPr lang="ro-RO" sz="1600" dirty="0" smtClean="0">
                <a:latin typeface="Calibri" pitchFamily="34" charset="0"/>
                <a:ea typeface="Times New Roman" pitchFamily="18" charset="0"/>
                <a:cs typeface="Times New Roman" pitchFamily="18" charset="0"/>
              </a:rPr>
              <a:t>39. </a:t>
            </a:r>
            <a:r>
              <a:rPr lang="ro-RO" sz="1600" dirty="0" smtClean="0">
                <a:latin typeface="Calibri" pitchFamily="34" charset="0"/>
                <a:ea typeface="Times New Roman" pitchFamily="18" charset="0"/>
                <a:cs typeface="Times New Roman" pitchFamily="18" charset="0"/>
                <a:hlinkClick r:id="rId3"/>
              </a:rPr>
              <a:t>http://www.escrh.eu/%5Bmenupath-or-title-raw%5D-6</a:t>
            </a:r>
            <a:endParaRPr lang="en-US" sz="1600" dirty="0" smtClean="0">
              <a:latin typeface="Arial" pitchFamily="34" charset="0"/>
              <a:cs typeface="Arial" pitchFamily="34" charset="0"/>
            </a:endParaRPr>
          </a:p>
          <a:p>
            <a:pPr lvl="0" eaLnBrk="0" fontAlgn="base" hangingPunct="0">
              <a:spcBef>
                <a:spcPct val="0"/>
              </a:spcBef>
              <a:spcAft>
                <a:spcPct val="0"/>
              </a:spcAft>
              <a:tabLst>
                <a:tab pos="457200" algn="l"/>
              </a:tabLst>
            </a:pPr>
            <a:r>
              <a:rPr lang="ro-RO" sz="1600" dirty="0" smtClean="0">
                <a:latin typeface="Calibri" pitchFamily="34" charset="0"/>
                <a:ea typeface="Times New Roman" pitchFamily="18" charset="0"/>
                <a:cs typeface="Times New Roman" pitchFamily="18" charset="0"/>
              </a:rPr>
              <a:t>40. </a:t>
            </a:r>
            <a:r>
              <a:rPr lang="ro-RO" sz="1600" dirty="0" smtClean="0">
                <a:latin typeface="Calibri" pitchFamily="34" charset="0"/>
                <a:ea typeface="Times New Roman" pitchFamily="18" charset="0"/>
                <a:cs typeface="Times New Roman" pitchFamily="18" charset="0"/>
                <a:hlinkClick r:id="rId4"/>
              </a:rPr>
              <a:t>http://www.escrh.eu/%5Bmenupath-or-title-raw%5D-13</a:t>
            </a:r>
            <a:endParaRPr lang="en-US" sz="1600" dirty="0" smtClean="0">
              <a:latin typeface="Arial" pitchFamily="34" charset="0"/>
              <a:cs typeface="Arial" pitchFamily="34" charset="0"/>
            </a:endParaRPr>
          </a:p>
          <a:p>
            <a:pPr lvl="0" eaLnBrk="0" fontAlgn="base" hangingPunct="0">
              <a:spcBef>
                <a:spcPct val="0"/>
              </a:spcBef>
              <a:spcAft>
                <a:spcPct val="0"/>
              </a:spcAft>
              <a:tabLst>
                <a:tab pos="457200" algn="l"/>
              </a:tabLst>
            </a:pPr>
            <a:r>
              <a:rPr lang="ro-RO" sz="1600" dirty="0" smtClean="0">
                <a:latin typeface="Calibri" pitchFamily="34" charset="0"/>
                <a:ea typeface="Times New Roman" pitchFamily="18" charset="0"/>
                <a:cs typeface="Times New Roman" pitchFamily="18" charset="0"/>
              </a:rPr>
              <a:t>41. </a:t>
            </a:r>
            <a:r>
              <a:rPr lang="ro-RO" sz="1600" dirty="0" smtClean="0">
                <a:latin typeface="Calibri" pitchFamily="34" charset="0"/>
                <a:ea typeface="Times New Roman" pitchFamily="18" charset="0"/>
                <a:cs typeface="Times New Roman" pitchFamily="18" charset="0"/>
                <a:hlinkClick r:id="rId5"/>
              </a:rPr>
              <a:t>http://www.escrh.eu/%5Bmenupath-or-title-raw%5D-15</a:t>
            </a:r>
            <a:endParaRPr lang="en-US" sz="1600" dirty="0" smtClean="0">
              <a:latin typeface="Arial" pitchFamily="34" charset="0"/>
              <a:cs typeface="Arial" pitchFamily="34" charset="0"/>
            </a:endParaRPr>
          </a:p>
          <a:p>
            <a:pPr lvl="0" eaLnBrk="0" fontAlgn="base" hangingPunct="0">
              <a:spcBef>
                <a:spcPct val="0"/>
              </a:spcBef>
              <a:spcAft>
                <a:spcPct val="0"/>
              </a:spcAft>
              <a:tabLst>
                <a:tab pos="457200" algn="l"/>
              </a:tabLst>
            </a:pPr>
            <a:r>
              <a:rPr lang="ro-RO" sz="1600" dirty="0" smtClean="0">
                <a:latin typeface="Calibri" pitchFamily="34" charset="0"/>
                <a:ea typeface="Times New Roman" pitchFamily="18" charset="0"/>
                <a:cs typeface="Times New Roman" pitchFamily="18" charset="0"/>
              </a:rPr>
              <a:t>42. </a:t>
            </a:r>
            <a:r>
              <a:rPr lang="ro-RO" sz="1600" dirty="0" smtClean="0">
                <a:latin typeface="Calibri" pitchFamily="34" charset="0"/>
                <a:ea typeface="Times New Roman" pitchFamily="18" charset="0"/>
                <a:cs typeface="Times New Roman" pitchFamily="18" charset="0"/>
                <a:hlinkClick r:id="rId6"/>
              </a:rPr>
              <a:t>http://www.escrh.eu/%5Bmenupath-or-title-raw%5D-19</a:t>
            </a:r>
            <a:endParaRPr lang="en-US" sz="1600" dirty="0" smtClean="0">
              <a:latin typeface="Arial" pitchFamily="34" charset="0"/>
              <a:cs typeface="Arial" pitchFamily="34" charset="0"/>
            </a:endParaRPr>
          </a:p>
          <a:p>
            <a:pPr lvl="0" eaLnBrk="0" fontAlgn="base" hangingPunct="0">
              <a:spcBef>
                <a:spcPct val="0"/>
              </a:spcBef>
              <a:spcAft>
                <a:spcPct val="0"/>
              </a:spcAft>
              <a:tabLst>
                <a:tab pos="457200" algn="l"/>
              </a:tabLst>
            </a:pPr>
            <a:r>
              <a:rPr lang="ro-RO" sz="1600" dirty="0" smtClean="0">
                <a:latin typeface="Calibri" pitchFamily="34" charset="0"/>
                <a:ea typeface="Times New Roman" pitchFamily="18" charset="0"/>
                <a:cs typeface="Times New Roman" pitchFamily="18" charset="0"/>
              </a:rPr>
              <a:t>43. </a:t>
            </a:r>
            <a:r>
              <a:rPr lang="ro-RO" sz="1600" dirty="0" smtClean="0">
                <a:latin typeface="Calibri" pitchFamily="34" charset="0"/>
                <a:ea typeface="Times New Roman" pitchFamily="18" charset="0"/>
                <a:cs typeface="Times New Roman" pitchFamily="18" charset="0"/>
                <a:hlinkClick r:id="rId7"/>
              </a:rPr>
              <a:t>http://fiapac.org/static/media/uploads/fiapac_lisbon2016_1st_announce_english.pdf</a:t>
            </a:r>
            <a:endParaRPr lang="en-US" sz="1600" dirty="0" smtClean="0">
              <a:latin typeface="Arial" pitchFamily="34" charset="0"/>
              <a:cs typeface="Arial" pitchFamily="34" charset="0"/>
            </a:endParaRPr>
          </a:p>
          <a:p>
            <a:pPr lvl="0" eaLnBrk="0" fontAlgn="base" hangingPunct="0">
              <a:spcBef>
                <a:spcPct val="0"/>
              </a:spcBef>
              <a:spcAft>
                <a:spcPct val="0"/>
              </a:spcAft>
              <a:tabLst>
                <a:tab pos="457200" algn="l"/>
              </a:tabLst>
            </a:pPr>
            <a:r>
              <a:rPr lang="ro-RO" sz="1600" dirty="0" smtClean="0">
                <a:latin typeface="Calibri" pitchFamily="34" charset="0"/>
                <a:ea typeface="Times New Roman" pitchFamily="18" charset="0"/>
                <a:cs typeface="Times New Roman" pitchFamily="18" charset="0"/>
              </a:rPr>
              <a:t>44. </a:t>
            </a:r>
            <a:r>
              <a:rPr lang="ro-RO" sz="1600" dirty="0" smtClean="0">
                <a:latin typeface="Calibri" pitchFamily="34" charset="0"/>
                <a:ea typeface="Times New Roman" pitchFamily="18" charset="0"/>
                <a:cs typeface="Times New Roman" pitchFamily="18" charset="0"/>
                <a:hlinkClick r:id="rId8"/>
              </a:rPr>
              <a:t>https://secsromania.wordpress.com/2015/01/08/manual-pentru-tinerii-cu-dizabilitati/</a:t>
            </a:r>
            <a:endParaRPr lang="ro-RO" sz="1600" b="1" dirty="0" smtClean="0">
              <a:solidFill>
                <a:srgbClr val="365F91"/>
              </a:solidFill>
              <a:latin typeface="Cambria" pitchFamily="18" charset="0"/>
              <a:ea typeface="Times New Roman" pitchFamily="18" charset="0"/>
              <a:cs typeface="Times New Roman" pitchFamily="18" charset="0"/>
            </a:endParaRPr>
          </a:p>
          <a:p>
            <a:pPr lvl="0" eaLnBrk="0" fontAlgn="base" hangingPunct="0">
              <a:spcBef>
                <a:spcPct val="0"/>
              </a:spcBef>
              <a:spcAft>
                <a:spcPct val="0"/>
              </a:spcAft>
              <a:tabLst>
                <a:tab pos="457200" algn="l"/>
              </a:tabLst>
            </a:pPr>
            <a:r>
              <a:rPr lang="ro-RO" sz="1600" dirty="0" smtClean="0">
                <a:latin typeface="Calibri" pitchFamily="34" charset="0"/>
                <a:ea typeface="Times New Roman" pitchFamily="18" charset="0"/>
                <a:cs typeface="Times New Roman" pitchFamily="18" charset="0"/>
              </a:rPr>
              <a:t>45.</a:t>
            </a:r>
            <a:r>
              <a:rPr lang="ro-RO" sz="1600" b="1" dirty="0" smtClean="0">
                <a:latin typeface="Cambria" pitchFamily="18" charset="0"/>
                <a:ea typeface="Times New Roman" pitchFamily="18" charset="0"/>
                <a:cs typeface="Times New Roman" pitchFamily="18" charset="0"/>
              </a:rPr>
              <a:t> </a:t>
            </a:r>
            <a:r>
              <a:rPr lang="ro-RO" sz="1600" dirty="0" smtClean="0">
                <a:latin typeface="Times New Roman" pitchFamily="18" charset="0"/>
                <a:ea typeface="Times New Roman" pitchFamily="18" charset="0"/>
                <a:cs typeface="Times New Roman" pitchFamily="18" charset="0"/>
                <a:hlinkClick r:id="rId9"/>
              </a:rPr>
              <a:t>https://www.mediasinfo.ro/strategia-nationala-de-sanatate-2014-2020-cele-mai-importante-schimbari-pentru-pacienti/2014/12/02/</a:t>
            </a:r>
            <a:endParaRPr lang="ro-RO" sz="1600" b="1" dirty="0" smtClean="0">
              <a:solidFill>
                <a:srgbClr val="365F91"/>
              </a:solidFill>
              <a:latin typeface="Cambria" pitchFamily="18" charset="0"/>
              <a:ea typeface="Times New Roman" pitchFamily="18" charset="0"/>
              <a:cs typeface="Times New Roman" pitchFamily="18" charset="0"/>
            </a:endParaRPr>
          </a:p>
          <a:p>
            <a:pPr lvl="0" eaLnBrk="0" fontAlgn="base" hangingPunct="0">
              <a:spcBef>
                <a:spcPct val="0"/>
              </a:spcBef>
              <a:spcAft>
                <a:spcPct val="0"/>
              </a:spcAft>
              <a:tabLst>
                <a:tab pos="457200" algn="l"/>
              </a:tabLst>
            </a:pPr>
            <a:r>
              <a:rPr lang="ro-RO" sz="1600" dirty="0" smtClean="0">
                <a:latin typeface="Calibri" pitchFamily="34" charset="0"/>
                <a:ea typeface="Times New Roman" pitchFamily="18" charset="0"/>
                <a:cs typeface="Times New Roman" pitchFamily="18" charset="0"/>
              </a:rPr>
              <a:t>46.</a:t>
            </a:r>
            <a:r>
              <a:rPr lang="ro-RO" sz="1600" b="1" dirty="0" smtClean="0">
                <a:latin typeface="Cambria" pitchFamily="18" charset="0"/>
                <a:ea typeface="Times New Roman" pitchFamily="18" charset="0"/>
                <a:cs typeface="Times New Roman" pitchFamily="18" charset="0"/>
              </a:rPr>
              <a:t> </a:t>
            </a:r>
            <a:r>
              <a:rPr lang="ro-RO" sz="1600" dirty="0" smtClean="0">
                <a:latin typeface="Times New Roman" pitchFamily="18" charset="0"/>
                <a:ea typeface="Times New Roman" pitchFamily="18" charset="0"/>
                <a:cs typeface="Times New Roman" pitchFamily="18" charset="0"/>
                <a:hlinkClick r:id="rId10"/>
              </a:rPr>
              <a:t>http://www.ccss.ro/public_html/?q=content/date-statistice-0</a:t>
            </a:r>
            <a:r>
              <a:rPr lang="ro-RO" sz="1600" dirty="0" smtClean="0">
                <a:latin typeface="Times New Roman" pitchFamily="18" charset="0"/>
                <a:ea typeface="Times New Roman" pitchFamily="18" charset="0"/>
                <a:cs typeface="Times New Roman" pitchFamily="18" charset="0"/>
              </a:rPr>
              <a:t>,</a:t>
            </a:r>
            <a:endParaRPr lang="ro-RO" sz="1600" b="1" dirty="0" smtClean="0">
              <a:solidFill>
                <a:srgbClr val="365F91"/>
              </a:solidFill>
              <a:latin typeface="Cambria" pitchFamily="18" charset="0"/>
              <a:ea typeface="Times New Roman" pitchFamily="18" charset="0"/>
              <a:cs typeface="Times New Roman" pitchFamily="18" charset="0"/>
            </a:endParaRPr>
          </a:p>
          <a:p>
            <a:pPr lvl="0" eaLnBrk="0" fontAlgn="base" hangingPunct="0">
              <a:spcBef>
                <a:spcPct val="0"/>
              </a:spcBef>
              <a:spcAft>
                <a:spcPct val="0"/>
              </a:spcAft>
              <a:tabLst>
                <a:tab pos="457200" algn="l"/>
              </a:tabLst>
            </a:pPr>
            <a:r>
              <a:rPr lang="ro-RO" sz="1600" dirty="0" smtClean="0">
                <a:latin typeface="Calibri" pitchFamily="34" charset="0"/>
                <a:ea typeface="Times New Roman" pitchFamily="18" charset="0"/>
                <a:cs typeface="Times New Roman" pitchFamily="18" charset="0"/>
              </a:rPr>
              <a:t>47.</a:t>
            </a:r>
            <a:r>
              <a:rPr lang="ro-RO" sz="1600" dirty="0" smtClean="0">
                <a:latin typeface="Times New Roman" pitchFamily="18" charset="0"/>
                <a:ea typeface="Times New Roman" pitchFamily="18" charset="0"/>
                <a:cs typeface="Times New Roman" pitchFamily="18" charset="0"/>
                <a:hlinkClick r:id="rId11"/>
              </a:rPr>
              <a:t>http://www.ccss.ro/public_html/sites/default/files/buletin%20informativ%20an%202014%20sandu.pdf</a:t>
            </a:r>
            <a:endParaRPr lang="ro-RO" sz="1600" b="1" dirty="0" smtClean="0">
              <a:solidFill>
                <a:srgbClr val="365F91"/>
              </a:solidFill>
              <a:latin typeface="Cambria" pitchFamily="18" charset="0"/>
              <a:ea typeface="Times New Roman" pitchFamily="18" charset="0"/>
              <a:cs typeface="Times New Roman" pitchFamily="18" charset="0"/>
            </a:endParaRPr>
          </a:p>
          <a:p>
            <a:pPr lvl="0" eaLnBrk="0" fontAlgn="base" hangingPunct="0">
              <a:spcBef>
                <a:spcPct val="0"/>
              </a:spcBef>
              <a:spcAft>
                <a:spcPct val="0"/>
              </a:spcAft>
              <a:tabLst>
                <a:tab pos="457200" algn="l"/>
              </a:tabLst>
            </a:pPr>
            <a:r>
              <a:rPr lang="ro-RO" sz="1600" dirty="0" smtClean="0">
                <a:latin typeface="Calibri" pitchFamily="34" charset="0"/>
                <a:ea typeface="Times New Roman" pitchFamily="18" charset="0"/>
                <a:cs typeface="Times New Roman" pitchFamily="18" charset="0"/>
              </a:rPr>
              <a:t>48. </a:t>
            </a:r>
            <a:r>
              <a:rPr lang="ro-RO" sz="1600" b="1" dirty="0" smtClean="0">
                <a:latin typeface="Times New Roman" pitchFamily="18" charset="0"/>
                <a:ea typeface="Times New Roman" pitchFamily="18" charset="0"/>
                <a:cs typeface="Times New Roman" pitchFamily="18" charset="0"/>
                <a:hlinkClick r:id="rId12"/>
              </a:rPr>
              <a:t>http://statistici.insse.ro/shop/</a:t>
            </a:r>
            <a:endParaRPr lang="ro-RO" sz="1600" b="1" dirty="0" smtClean="0">
              <a:solidFill>
                <a:srgbClr val="365F91"/>
              </a:solidFill>
              <a:latin typeface="Cambria" pitchFamily="18" charset="0"/>
              <a:ea typeface="Times New Roman" pitchFamily="18" charset="0"/>
              <a:cs typeface="Times New Roman" pitchFamily="18" charset="0"/>
            </a:endParaRPr>
          </a:p>
          <a:p>
            <a:pPr lvl="0" eaLnBrk="0" fontAlgn="base" hangingPunct="0">
              <a:spcBef>
                <a:spcPct val="0"/>
              </a:spcBef>
              <a:spcAft>
                <a:spcPct val="0"/>
              </a:spcAft>
              <a:tabLst>
                <a:tab pos="457200" algn="l"/>
              </a:tabLst>
            </a:pPr>
            <a:r>
              <a:rPr lang="ro-RO" sz="1600" dirty="0" smtClean="0">
                <a:latin typeface="Calibri" pitchFamily="34" charset="0"/>
                <a:ea typeface="Times New Roman" pitchFamily="18" charset="0"/>
                <a:cs typeface="Times New Roman" pitchFamily="18" charset="0"/>
              </a:rPr>
              <a:t>49.</a:t>
            </a:r>
            <a:r>
              <a:rPr lang="ro-RO" sz="1600" b="1" dirty="0" smtClean="0">
                <a:latin typeface="Cambria" pitchFamily="18" charset="0"/>
                <a:ea typeface="Times New Roman" pitchFamily="18" charset="0"/>
                <a:cs typeface="Times New Roman" pitchFamily="18" charset="0"/>
              </a:rPr>
              <a:t> </a:t>
            </a:r>
            <a:r>
              <a:rPr lang="ro-RO" sz="1600" dirty="0" smtClean="0">
                <a:latin typeface="Times New Roman" pitchFamily="18" charset="0"/>
                <a:ea typeface="Times New Roman" pitchFamily="18" charset="0"/>
                <a:cs typeface="Times New Roman" pitchFamily="18" charset="0"/>
                <a:hlinkClick r:id="rId13"/>
              </a:rPr>
              <a:t>https://secsromania.wordpress.com/2015/05/21/secs-este-organizatie-membra-ippf-pentru-urmatorii-5-ani/</a:t>
            </a:r>
            <a:r>
              <a:rPr lang="ro-RO" sz="1600" dirty="0" smtClean="0">
                <a:latin typeface="Times New Roman" pitchFamily="18" charset="0"/>
                <a:ea typeface="Times New Roman" pitchFamily="18" charset="0"/>
                <a:cs typeface="Times New Roman" pitchFamily="18" charset="0"/>
              </a:rPr>
              <a:t> </a:t>
            </a:r>
            <a:endParaRPr lang="ro-RO" sz="1600" b="1" dirty="0" smtClean="0">
              <a:solidFill>
                <a:srgbClr val="365F91"/>
              </a:solidFill>
              <a:latin typeface="Cambria" pitchFamily="18" charset="0"/>
              <a:ea typeface="Times New Roman" pitchFamily="18" charset="0"/>
              <a:cs typeface="Times New Roman" pitchFamily="18" charset="0"/>
            </a:endParaRPr>
          </a:p>
          <a:p>
            <a:pPr lvl="0" eaLnBrk="0" fontAlgn="base" hangingPunct="0">
              <a:spcBef>
                <a:spcPct val="0"/>
              </a:spcBef>
              <a:spcAft>
                <a:spcPct val="0"/>
              </a:spcAft>
              <a:tabLst>
                <a:tab pos="457200" algn="l"/>
              </a:tabLst>
            </a:pPr>
            <a:r>
              <a:rPr lang="ro-RO" sz="1600" dirty="0" smtClean="0">
                <a:latin typeface="Calibri" pitchFamily="34" charset="0"/>
                <a:ea typeface="Times New Roman" pitchFamily="18" charset="0"/>
                <a:cs typeface="Times New Roman" pitchFamily="18" charset="0"/>
              </a:rPr>
              <a:t>50.</a:t>
            </a:r>
            <a:r>
              <a:rPr lang="ro-RO" sz="1600" b="1" dirty="0" smtClean="0">
                <a:latin typeface="Cambria" pitchFamily="18" charset="0"/>
                <a:ea typeface="Times New Roman" pitchFamily="18" charset="0"/>
                <a:cs typeface="Times New Roman" pitchFamily="18" charset="0"/>
              </a:rPr>
              <a:t> </a:t>
            </a:r>
            <a:r>
              <a:rPr lang="ro-RO" sz="1600" dirty="0" smtClean="0">
                <a:latin typeface="Times New Roman" pitchFamily="18" charset="0"/>
                <a:ea typeface="Times New Roman" pitchFamily="18" charset="0"/>
                <a:cs typeface="Times New Roman" pitchFamily="18" charset="0"/>
                <a:hlinkClick r:id="rId14"/>
              </a:rPr>
              <a:t>http://www.secs.ro/index.php?option=com_content&amp;task=view&amp;id=49&amp;Itemid=33</a:t>
            </a:r>
            <a:endParaRPr lang="ro-RO" sz="1600" b="1" dirty="0" smtClean="0">
              <a:solidFill>
                <a:srgbClr val="365F91"/>
              </a:solidFill>
              <a:latin typeface="Cambria" pitchFamily="18" charset="0"/>
              <a:ea typeface="Times New Roman" pitchFamily="18" charset="0"/>
              <a:cs typeface="Times New Roman" pitchFamily="18" charset="0"/>
            </a:endParaRPr>
          </a:p>
          <a:p>
            <a:pPr lvl="0" eaLnBrk="0" fontAlgn="base" hangingPunct="0">
              <a:spcBef>
                <a:spcPct val="0"/>
              </a:spcBef>
              <a:spcAft>
                <a:spcPct val="0"/>
              </a:spcAft>
              <a:tabLst>
                <a:tab pos="457200" algn="l"/>
              </a:tabLst>
            </a:pPr>
            <a:r>
              <a:rPr lang="ro-RO" sz="1600" dirty="0" smtClean="0">
                <a:latin typeface="Calibri" pitchFamily="34" charset="0"/>
                <a:ea typeface="Times New Roman" pitchFamily="18" charset="0"/>
                <a:cs typeface="Times New Roman" pitchFamily="18" charset="0"/>
              </a:rPr>
              <a:t>51.</a:t>
            </a:r>
            <a:r>
              <a:rPr lang="ro-RO" sz="1600" dirty="0" smtClean="0">
                <a:latin typeface="Calibri" pitchFamily="34" charset="0"/>
                <a:ea typeface="Times New Roman" pitchFamily="18" charset="0"/>
                <a:cs typeface="Times New Roman" pitchFamily="18" charset="0"/>
                <a:hlinkClick r:id="rId15"/>
              </a:rPr>
              <a:t>https://secsromania.wordpress.com/2015/02/02/EU-DECID-O-CAMPANIE-PENTRU-DREPTUL-FETELOR-DE-A-SI-DECIDE-VIITORUL/</a:t>
            </a:r>
            <a:endParaRPr lang="en-US" sz="1600" dirty="0" smtClean="0">
              <a:latin typeface="Arial" pitchFamily="34" charset="0"/>
              <a:cs typeface="Arial" pitchFamily="34" charset="0"/>
            </a:endParaRPr>
          </a:p>
          <a:p>
            <a:pPr lvl="0" eaLnBrk="0" fontAlgn="base" hangingPunct="0">
              <a:spcBef>
                <a:spcPct val="0"/>
              </a:spcBef>
              <a:spcAft>
                <a:spcPct val="0"/>
              </a:spcAft>
              <a:tabLst>
                <a:tab pos="457200" algn="l"/>
              </a:tabLst>
            </a:pPr>
            <a:r>
              <a:rPr lang="ro-RO" sz="1600" dirty="0" smtClean="0">
                <a:latin typeface="Calibri" pitchFamily="34" charset="0"/>
                <a:ea typeface="Times New Roman" pitchFamily="18" charset="0"/>
                <a:cs typeface="Times New Roman" pitchFamily="18" charset="0"/>
              </a:rPr>
              <a:t>52. </a:t>
            </a:r>
            <a:r>
              <a:rPr lang="ro-RO" sz="1600" dirty="0" smtClean="0">
                <a:latin typeface="Calibri" pitchFamily="34" charset="0"/>
                <a:ea typeface="Times New Roman" pitchFamily="18" charset="0"/>
                <a:cs typeface="Times New Roman" pitchFamily="18" charset="0"/>
                <a:hlinkClick r:id="rId16"/>
              </a:rPr>
              <a:t>http://www.ippfen.org/resources/i-decide-campaign-women-and-girls-sexual-reproductive-health-rights</a:t>
            </a:r>
            <a:endParaRPr lang="en-US" sz="1600" dirty="0" smtClean="0">
              <a:latin typeface="Arial" pitchFamily="34" charset="0"/>
              <a:cs typeface="Arial" pitchFamily="34" charset="0"/>
            </a:endParaRPr>
          </a:p>
          <a:p>
            <a:pPr lvl="0" eaLnBrk="0" fontAlgn="base" hangingPunct="0">
              <a:spcBef>
                <a:spcPct val="0"/>
              </a:spcBef>
              <a:spcAft>
                <a:spcPct val="0"/>
              </a:spcAft>
              <a:tabLst>
                <a:tab pos="457200" algn="l"/>
              </a:tabLst>
            </a:pPr>
            <a:r>
              <a:rPr lang="ro-RO" sz="1600" dirty="0" smtClean="0">
                <a:latin typeface="Calibri" pitchFamily="34" charset="0"/>
                <a:ea typeface="Times New Roman" pitchFamily="18" charset="0"/>
                <a:cs typeface="Times New Roman" pitchFamily="18" charset="0"/>
              </a:rPr>
              <a:t>53. </a:t>
            </a:r>
            <a:r>
              <a:rPr lang="ro-RO" sz="1600" dirty="0" smtClean="0">
                <a:latin typeface="Calibri" pitchFamily="34" charset="0"/>
                <a:ea typeface="Times New Roman" pitchFamily="18" charset="0"/>
                <a:cs typeface="Times New Roman" pitchFamily="18" charset="0"/>
                <a:hlinkClick r:id="rId17"/>
              </a:rPr>
              <a:t>www.accept-romania.ro</a:t>
            </a:r>
            <a:endParaRPr lang="en-US" sz="1600" dirty="0" smtClean="0">
              <a:latin typeface="Arial" pitchFamily="34" charset="0"/>
              <a:cs typeface="Arial" pitchFamily="34" charset="0"/>
            </a:endParaRPr>
          </a:p>
          <a:p>
            <a:pPr lvl="0" eaLnBrk="0" fontAlgn="base" hangingPunct="0">
              <a:spcBef>
                <a:spcPct val="0"/>
              </a:spcBef>
              <a:spcAft>
                <a:spcPct val="0"/>
              </a:spcAft>
              <a:tabLst>
                <a:tab pos="457200" algn="l"/>
              </a:tabLst>
            </a:pPr>
            <a:r>
              <a:rPr lang="ro-RO" sz="1600" dirty="0" smtClean="0">
                <a:latin typeface="Calibri" pitchFamily="34" charset="0"/>
                <a:ea typeface="Times New Roman" pitchFamily="18" charset="0"/>
                <a:cs typeface="Times New Roman" pitchFamily="18" charset="0"/>
              </a:rPr>
              <a:t>54. </a:t>
            </a:r>
            <a:r>
              <a:rPr lang="ro-RO" sz="1600" dirty="0" smtClean="0">
                <a:latin typeface="Calibri" pitchFamily="34" charset="0"/>
                <a:ea typeface="Times New Roman" pitchFamily="18" charset="0"/>
                <a:cs typeface="Times New Roman" pitchFamily="18" charset="0"/>
                <a:hlinkClick r:id="rId18"/>
              </a:rPr>
              <a:t>https://secsromania.wordpress.com/2015/05/11/ONGFEST-2015/</a:t>
            </a:r>
            <a:endParaRPr lang="en-US" sz="1600" dirty="0" smtClean="0">
              <a:latin typeface="Arial" pitchFamily="34" charset="0"/>
              <a:cs typeface="Arial" pitchFamily="34" charset="0"/>
            </a:endParaRPr>
          </a:p>
          <a:p>
            <a:pPr lvl="0" eaLnBrk="0" fontAlgn="base" hangingPunct="0">
              <a:spcBef>
                <a:spcPct val="0"/>
              </a:spcBef>
              <a:spcAft>
                <a:spcPct val="0"/>
              </a:spcAft>
              <a:tabLst>
                <a:tab pos="457200" algn="l"/>
              </a:tabLst>
            </a:pPr>
            <a:r>
              <a:rPr lang="ro-RO" sz="1600" dirty="0" smtClean="0">
                <a:latin typeface="Calibri" pitchFamily="34" charset="0"/>
                <a:ea typeface="Times New Roman" pitchFamily="18" charset="0"/>
                <a:cs typeface="Times New Roman" pitchFamily="18" charset="0"/>
              </a:rPr>
              <a:t>55. </a:t>
            </a:r>
            <a:r>
              <a:rPr lang="ro-RO" sz="1600" dirty="0" smtClean="0">
                <a:latin typeface="Calibri" pitchFamily="34" charset="0"/>
                <a:ea typeface="Times New Roman" pitchFamily="18" charset="0"/>
                <a:cs typeface="Times New Roman" pitchFamily="18" charset="0"/>
                <a:hlinkClick r:id="rId19"/>
              </a:rPr>
              <a:t>https://secsromania.wordpress.com/2016/04/07/raportul-de-analiza-a-disciplinei-optionale-educatie-pentru-sanatate-componenta-educatie-sexuala/</a:t>
            </a:r>
            <a:endParaRPr lang="en-US" sz="1600" dirty="0" smtClean="0">
              <a:latin typeface="Arial" pitchFamily="34" charset="0"/>
              <a:cs typeface="Arial" pitchFamily="34" charset="0"/>
            </a:endParaRPr>
          </a:p>
          <a:p>
            <a:pPr lvl="0" eaLnBrk="0" fontAlgn="base" hangingPunct="0">
              <a:spcBef>
                <a:spcPct val="0"/>
              </a:spcBef>
              <a:spcAft>
                <a:spcPct val="0"/>
              </a:spcAft>
              <a:tabLst>
                <a:tab pos="457200" algn="l"/>
              </a:tabLst>
            </a:pPr>
            <a:r>
              <a:rPr lang="ro-RO" sz="1600" dirty="0" smtClean="0">
                <a:latin typeface="Calibri" pitchFamily="34" charset="0"/>
                <a:ea typeface="Times New Roman" pitchFamily="18" charset="0"/>
                <a:cs typeface="Times New Roman" pitchFamily="18" charset="0"/>
              </a:rPr>
              <a:t>56. www.insse.ro</a:t>
            </a:r>
            <a:endParaRPr lang="en-US" sz="1600" dirty="0" smtClean="0">
              <a:latin typeface="Arial" pitchFamily="34" charset="0"/>
              <a:cs typeface="Arial" pitchFamily="34" charset="0"/>
            </a:endParaRPr>
          </a:p>
          <a:p>
            <a:pPr lvl="0" eaLnBrk="0" fontAlgn="base" hangingPunct="0">
              <a:spcBef>
                <a:spcPct val="0"/>
              </a:spcBef>
              <a:spcAft>
                <a:spcPct val="0"/>
              </a:spcAft>
              <a:tabLst>
                <a:tab pos="457200" algn="l"/>
              </a:tabLst>
            </a:pPr>
            <a:r>
              <a:rPr lang="ro-RO" sz="1600" dirty="0" smtClean="0">
                <a:latin typeface="Calibri" pitchFamily="34" charset="0"/>
                <a:ea typeface="Times New Roman" pitchFamily="18" charset="0"/>
                <a:cs typeface="Times New Roman" pitchFamily="18" charset="0"/>
              </a:rPr>
              <a:t>57. </a:t>
            </a:r>
            <a:r>
              <a:rPr lang="ro-RO" sz="1600" dirty="0" smtClean="0">
                <a:latin typeface="Calibri" pitchFamily="34" charset="0"/>
                <a:ea typeface="Times New Roman" pitchFamily="18" charset="0"/>
                <a:cs typeface="Times New Roman" pitchFamily="18" charset="0"/>
                <a:hlinkClick r:id="rId20"/>
              </a:rPr>
              <a:t>http://www.ippfen.org/resources/barometer-2015-womens-access-modern-contraceptive-choice</a:t>
            </a:r>
            <a:endParaRPr lang="en-US" sz="1600" dirty="0" smtClean="0">
              <a:latin typeface="Arial" pitchFamily="34" charset="0"/>
              <a:cs typeface="Arial" pitchFamily="34" charset="0"/>
            </a:endParaRPr>
          </a:p>
          <a:p>
            <a:pPr lvl="0" eaLnBrk="0" fontAlgn="base" hangingPunct="0">
              <a:spcBef>
                <a:spcPct val="0"/>
              </a:spcBef>
              <a:spcAft>
                <a:spcPct val="0"/>
              </a:spcAft>
              <a:tabLst>
                <a:tab pos="457200" algn="l"/>
              </a:tabLst>
            </a:pPr>
            <a:r>
              <a:rPr lang="ro-RO" sz="1600" dirty="0" smtClean="0">
                <a:latin typeface="Calibri" pitchFamily="34" charset="0"/>
                <a:ea typeface="Times New Roman" pitchFamily="18" charset="0"/>
                <a:cs typeface="Times New Roman" pitchFamily="18" charset="0"/>
              </a:rPr>
              <a:t>58. </a:t>
            </a:r>
            <a:r>
              <a:rPr lang="ro-RO" sz="1600" dirty="0" smtClean="0">
                <a:latin typeface="Calibri" pitchFamily="34" charset="0"/>
                <a:ea typeface="Times New Roman" pitchFamily="18" charset="0"/>
                <a:cs typeface="Times New Roman" pitchFamily="18" charset="0"/>
                <a:hlinkClick r:id="rId21"/>
              </a:rPr>
              <a:t>http://www.ippfen.org/sites/default/files/Barometer_final%20version%20for%20web%20(2)_0.pdf</a:t>
            </a:r>
            <a:endParaRPr lang="en-US" sz="1600" dirty="0" smtClean="0">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04800" y="4114800"/>
            <a:ext cx="8839200" cy="2400657"/>
          </a:xfrm>
          <a:prstGeom prst="rect">
            <a:avLst/>
          </a:prstGeom>
        </p:spPr>
        <p:txBody>
          <a:bodyPr wrap="square">
            <a:spAutoFit/>
          </a:bodyPr>
          <a:lstStyle/>
          <a:p>
            <a:pPr>
              <a:buFont typeface="Wingdings" pitchFamily="2" charset="2"/>
              <a:buChar char="q"/>
            </a:pPr>
            <a:r>
              <a:rPr lang="en-US" dirty="0" smtClean="0">
                <a:latin typeface="Times New Roman" pitchFamily="18" charset="0"/>
                <a:cs typeface="Times New Roman" pitchFamily="18" charset="0"/>
              </a:rPr>
              <a:t> </a:t>
            </a:r>
            <a:r>
              <a:rPr lang="en-US" sz="1600" b="1" dirty="0" err="1" smtClean="0">
                <a:latin typeface="Times New Roman" pitchFamily="18" charset="0"/>
                <a:cs typeface="Times New Roman" pitchFamily="18" charset="0"/>
              </a:rPr>
              <a:t>Cadrul</a:t>
            </a:r>
            <a:r>
              <a:rPr lang="en-US" sz="1600" b="1" dirty="0" smtClean="0">
                <a:latin typeface="Times New Roman" pitchFamily="18" charset="0"/>
                <a:cs typeface="Times New Roman" pitchFamily="18" charset="0"/>
              </a:rPr>
              <a:t> Strategic al IPPF 2016-2022 </a:t>
            </a:r>
            <a:r>
              <a:rPr lang="en-US" sz="1600" dirty="0" smtClean="0">
                <a:latin typeface="Times New Roman" pitchFamily="18" charset="0"/>
                <a:cs typeface="Times New Roman" pitchFamily="18" charset="0"/>
              </a:rPr>
              <a:t>stabile</a:t>
            </a:r>
            <a:r>
              <a:rPr lang="ro-RO" sz="1600" dirty="0" smtClean="0">
                <a:latin typeface="Times New Roman" pitchFamily="18" charset="0"/>
                <a:cs typeface="Times New Roman" pitchFamily="18" charset="0"/>
              </a:rPr>
              <a:t>ş</a:t>
            </a:r>
            <a:r>
              <a:rPr lang="en-US" sz="1600" dirty="0" err="1" smtClean="0">
                <a:latin typeface="Times New Roman" pitchFamily="18" charset="0"/>
                <a:cs typeface="Times New Roman" pitchFamily="18" charset="0"/>
              </a:rPr>
              <a:t>te</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priorit</a:t>
            </a:r>
            <a:r>
              <a:rPr lang="ro-RO" sz="1600" dirty="0" smtClean="0">
                <a:latin typeface="Times New Roman" pitchFamily="18" charset="0"/>
                <a:cs typeface="Times New Roman" pitchFamily="18" charset="0"/>
              </a:rPr>
              <a:t>ăţ</a:t>
            </a:r>
            <a:r>
              <a:rPr lang="en-US" sz="1600" dirty="0" err="1" smtClean="0">
                <a:latin typeface="Times New Roman" pitchFamily="18" charset="0"/>
                <a:cs typeface="Times New Roman" pitchFamily="18" charset="0"/>
              </a:rPr>
              <a:t>ile</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prin</a:t>
            </a:r>
            <a:r>
              <a:rPr lang="en-US" sz="1600" dirty="0" smtClean="0">
                <a:latin typeface="Times New Roman" pitchFamily="18" charset="0"/>
                <a:cs typeface="Times New Roman" pitchFamily="18" charset="0"/>
              </a:rPr>
              <a:t> care </a:t>
            </a:r>
            <a:r>
              <a:rPr lang="en-US" sz="1600" dirty="0" err="1" smtClean="0">
                <a:latin typeface="Times New Roman" pitchFamily="18" charset="0"/>
                <a:cs typeface="Times New Roman" pitchFamily="18" charset="0"/>
              </a:rPr>
              <a:t>Federația</a:t>
            </a:r>
            <a:r>
              <a:rPr lang="en-US" sz="1600" dirty="0" smtClean="0">
                <a:latin typeface="Times New Roman" pitchFamily="18" charset="0"/>
                <a:cs typeface="Times New Roman" pitchFamily="18" charset="0"/>
              </a:rPr>
              <a:t> se </a:t>
            </a:r>
            <a:r>
              <a:rPr lang="en-US" sz="1600" dirty="0" err="1" smtClean="0">
                <a:latin typeface="Times New Roman" pitchFamily="18" charset="0"/>
                <a:cs typeface="Times New Roman" pitchFamily="18" charset="0"/>
              </a:rPr>
              <a:t>va</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ocupa</a:t>
            </a:r>
            <a:r>
              <a:rPr lang="en-US" sz="1600" dirty="0" smtClean="0">
                <a:latin typeface="Times New Roman" pitchFamily="18" charset="0"/>
                <a:cs typeface="Times New Roman" pitchFamily="18" charset="0"/>
              </a:rPr>
              <a:t> de </a:t>
            </a:r>
            <a:r>
              <a:rPr lang="en-US" sz="1600" dirty="0" err="1" smtClean="0">
                <a:latin typeface="Times New Roman" pitchFamily="18" charset="0"/>
                <a:cs typeface="Times New Roman" pitchFamily="18" charset="0"/>
              </a:rPr>
              <a:t>sănătatea</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și</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drepturile</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sexuale</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și</a:t>
            </a:r>
            <a:r>
              <a:rPr lang="en-US" sz="1600" dirty="0" smtClean="0">
                <a:latin typeface="Times New Roman" pitchFamily="18" charset="0"/>
                <a:cs typeface="Times New Roman" pitchFamily="18" charset="0"/>
              </a:rPr>
              <a:t> reproductive (SRHR) </a:t>
            </a:r>
            <a:r>
              <a:rPr lang="en-US" sz="1600" dirty="0" err="1" smtClean="0">
                <a:latin typeface="Times New Roman" pitchFamily="18" charset="0"/>
                <a:cs typeface="Times New Roman" pitchFamily="18" charset="0"/>
              </a:rPr>
              <a:t>în</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următorii</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șapte</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ani</a:t>
            </a:r>
            <a:r>
              <a:rPr lang="ro-RO" sz="1600" dirty="0" smtClean="0">
                <a:latin typeface="Times New Roman" pitchFamily="18" charset="0"/>
                <a:cs typeface="Times New Roman" pitchFamily="18" charset="0"/>
              </a:rPr>
              <a:t> (8)</a:t>
            </a:r>
            <a:r>
              <a:rPr lang="en-US" sz="1600" dirty="0" smtClean="0">
                <a:latin typeface="Times New Roman" pitchFamily="18" charset="0"/>
                <a:cs typeface="Times New Roman" pitchFamily="18" charset="0"/>
              </a:rPr>
              <a:t>. </a:t>
            </a:r>
          </a:p>
          <a:p>
            <a:pPr algn="just"/>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Acesta</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va</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ghida</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asociațiile</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naţiunilor</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membre</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și</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partenerilor</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în</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formularea</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strategiilor</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proprii</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specifice</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fiecărei</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țări</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pe</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baza</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resurselor</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și</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adaptate</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pentru</a:t>
            </a:r>
            <a:r>
              <a:rPr lang="en-US" sz="1600" dirty="0" smtClean="0">
                <a:latin typeface="Times New Roman" pitchFamily="18" charset="0"/>
                <a:cs typeface="Times New Roman" pitchFamily="18" charset="0"/>
              </a:rPr>
              <a:t> a </a:t>
            </a:r>
            <a:r>
              <a:rPr lang="en-US" sz="1600" dirty="0" err="1" smtClean="0">
                <a:latin typeface="Times New Roman" pitchFamily="18" charset="0"/>
                <a:cs typeface="Times New Roman" pitchFamily="18" charset="0"/>
              </a:rPr>
              <a:t>servi</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cele</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mai</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marginalizate</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grupuri</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în</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contexte</a:t>
            </a:r>
            <a:r>
              <a:rPr lang="en-US" sz="1600" dirty="0" smtClean="0">
                <a:latin typeface="Times New Roman" pitchFamily="18" charset="0"/>
                <a:cs typeface="Times New Roman" pitchFamily="18" charset="0"/>
              </a:rPr>
              <a:t> locale. </a:t>
            </a:r>
          </a:p>
          <a:p>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Cadrul</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ajută</a:t>
            </a:r>
            <a:r>
              <a:rPr lang="en-US" sz="1600" dirty="0" smtClean="0">
                <a:latin typeface="Times New Roman" pitchFamily="18" charset="0"/>
                <a:cs typeface="Times New Roman" pitchFamily="18" charset="0"/>
              </a:rPr>
              <a:t> la </a:t>
            </a:r>
            <a:r>
              <a:rPr lang="en-US" sz="1600" dirty="0" err="1" smtClean="0">
                <a:latin typeface="Times New Roman" pitchFamily="18" charset="0"/>
                <a:cs typeface="Times New Roman" pitchFamily="18" charset="0"/>
              </a:rPr>
              <a:t>unirea</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acțiunilor</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și</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realizărilor</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organizatiilor</a:t>
            </a:r>
            <a:r>
              <a:rPr lang="en-US" sz="1600" dirty="0" smtClean="0">
                <a:latin typeface="Times New Roman" pitchFamily="18" charset="0"/>
                <a:cs typeface="Times New Roman" pitchFamily="18" charset="0"/>
              </a:rPr>
              <a:t> care se </a:t>
            </a:r>
            <a:r>
              <a:rPr lang="en-US" sz="1600" dirty="0" err="1" smtClean="0">
                <a:latin typeface="Times New Roman" pitchFamily="18" charset="0"/>
                <a:cs typeface="Times New Roman" pitchFamily="18" charset="0"/>
              </a:rPr>
              <a:t>ocupa</a:t>
            </a:r>
            <a:r>
              <a:rPr lang="en-US" sz="1600" dirty="0" smtClean="0">
                <a:latin typeface="Times New Roman" pitchFamily="18" charset="0"/>
                <a:cs typeface="Times New Roman" pitchFamily="18" charset="0"/>
              </a:rPr>
              <a:t> cu </a:t>
            </a:r>
            <a:r>
              <a:rPr lang="en-US" sz="1600" dirty="0" err="1" smtClean="0">
                <a:latin typeface="Times New Roman" pitchFamily="18" charset="0"/>
                <a:cs typeface="Times New Roman" pitchFamily="18" charset="0"/>
              </a:rPr>
              <a:t>sănătatea</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sexuala</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și</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reproductiva</a:t>
            </a:r>
            <a:r>
              <a:rPr lang="en-US" sz="1600" dirty="0" smtClean="0">
                <a:latin typeface="Times New Roman" pitchFamily="18" charset="0"/>
                <a:cs typeface="Times New Roman" pitchFamily="18" charset="0"/>
              </a:rPr>
              <a:t> (SRH) din </a:t>
            </a:r>
            <a:r>
              <a:rPr lang="en-US" sz="1600" dirty="0" err="1" smtClean="0">
                <a:latin typeface="Times New Roman" pitchFamily="18" charset="0"/>
                <a:cs typeface="Times New Roman" pitchFamily="18" charset="0"/>
              </a:rPr>
              <a:t>întreaga</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lume</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pentru</a:t>
            </a:r>
            <a:r>
              <a:rPr lang="en-US" sz="1600" dirty="0" smtClean="0">
                <a:latin typeface="Times New Roman" pitchFamily="18" charset="0"/>
                <a:cs typeface="Times New Roman" pitchFamily="18" charset="0"/>
              </a:rPr>
              <a:t> a </a:t>
            </a:r>
            <a:r>
              <a:rPr lang="en-US" sz="1600" dirty="0" err="1" smtClean="0">
                <a:latin typeface="Times New Roman" pitchFamily="18" charset="0"/>
                <a:cs typeface="Times New Roman" pitchFamily="18" charset="0"/>
              </a:rPr>
              <a:t>realiza</a:t>
            </a:r>
            <a:r>
              <a:rPr lang="en-US" sz="1600" dirty="0" smtClean="0">
                <a:latin typeface="Times New Roman" pitchFamily="18" charset="0"/>
                <a:cs typeface="Times New Roman" pitchFamily="18" charset="0"/>
              </a:rPr>
              <a:t> o </a:t>
            </a:r>
            <a:r>
              <a:rPr lang="en-US" sz="1600" dirty="0" err="1" smtClean="0">
                <a:latin typeface="Times New Roman" pitchFamily="18" charset="0"/>
                <a:cs typeface="Times New Roman" pitchFamily="18" charset="0"/>
              </a:rPr>
              <a:t>schimbare</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radicală</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în</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sănătatea</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sexuală</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și</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reproductivă</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și</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drepturile</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în</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întreaga</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lume</a:t>
            </a:r>
            <a:r>
              <a:rPr lang="en-US" sz="1600" dirty="0" smtClean="0">
                <a:latin typeface="Times New Roman" pitchFamily="18" charset="0"/>
                <a:cs typeface="Times New Roman" pitchFamily="18" charset="0"/>
              </a:rPr>
              <a:t>.</a:t>
            </a:r>
          </a:p>
          <a:p>
            <a:endParaRPr lang="en-US" sz="2000" dirty="0"/>
          </a:p>
        </p:txBody>
      </p:sp>
      <p:sp>
        <p:nvSpPr>
          <p:cNvPr id="3" name="Rectangle 2"/>
          <p:cNvSpPr/>
          <p:nvPr/>
        </p:nvSpPr>
        <p:spPr>
          <a:xfrm>
            <a:off x="152400" y="152400"/>
            <a:ext cx="8610600" cy="1846659"/>
          </a:xfrm>
          <a:prstGeom prst="rect">
            <a:avLst/>
          </a:prstGeom>
        </p:spPr>
        <p:txBody>
          <a:bodyPr wrap="square">
            <a:spAutoFit/>
          </a:bodyPr>
          <a:lstStyle/>
          <a:p>
            <a:pPr algn="just">
              <a:buFont typeface="Wingdings" pitchFamily="2" charset="2"/>
              <a:buChar char="q"/>
            </a:pPr>
            <a:r>
              <a:rPr lang="ro-RO" dirty="0" smtClean="0">
                <a:solidFill>
                  <a:srgbClr val="7030A0"/>
                </a:solidFill>
                <a:latin typeface="Times New Roman" pitchFamily="18" charset="0"/>
                <a:cs typeface="Times New Roman" pitchFamily="18" charset="0"/>
              </a:rPr>
              <a:t> </a:t>
            </a:r>
            <a:r>
              <a:rPr lang="ro-RO" sz="1600" dirty="0" smtClean="0">
                <a:latin typeface="Times New Roman" pitchFamily="18" charset="0"/>
                <a:cs typeface="Times New Roman" pitchFamily="18" charset="0"/>
              </a:rPr>
              <a:t>În cadrul </a:t>
            </a:r>
            <a:r>
              <a:rPr lang="ro-RO" sz="1600" b="1" dirty="0" smtClean="0">
                <a:latin typeface="Times New Roman" pitchFamily="18" charset="0"/>
                <a:cs typeface="Times New Roman" pitchFamily="18" charset="0"/>
              </a:rPr>
              <a:t>Raportului anual IPPF</a:t>
            </a:r>
            <a:r>
              <a:rPr lang="ro-RO" sz="1600" dirty="0" smtClean="0">
                <a:latin typeface="Times New Roman" pitchFamily="18" charset="0"/>
                <a:cs typeface="Times New Roman" pitchFamily="18" charset="0"/>
              </a:rPr>
              <a:t> pe </a:t>
            </a:r>
            <a:r>
              <a:rPr lang="ro-RO" sz="1600" b="1" dirty="0" smtClean="0">
                <a:latin typeface="Times New Roman" pitchFamily="18" charset="0"/>
                <a:cs typeface="Times New Roman" pitchFamily="18" charset="0"/>
              </a:rPr>
              <a:t>2015</a:t>
            </a:r>
            <a:r>
              <a:rPr lang="ro-RO" sz="1600" dirty="0" smtClean="0">
                <a:latin typeface="Times New Roman" pitchFamily="18" charset="0"/>
                <a:cs typeface="Times New Roman" pitchFamily="18" charset="0"/>
              </a:rPr>
              <a:t> </a:t>
            </a:r>
            <a:r>
              <a:rPr lang="ro-RO" sz="1600" b="1" dirty="0" smtClean="0">
                <a:latin typeface="Times New Roman" pitchFamily="18" charset="0"/>
                <a:cs typeface="Times New Roman" pitchFamily="18" charset="0"/>
              </a:rPr>
              <a:t>(Federația Internațională a Planificării Familiale – International Planned Parenthood Federation) </a:t>
            </a:r>
            <a:r>
              <a:rPr lang="ro-RO" sz="1600" dirty="0" smtClean="0">
                <a:latin typeface="Times New Roman" pitchFamily="18" charset="0"/>
                <a:cs typeface="Times New Roman" pitchFamily="18" charset="0"/>
              </a:rPr>
              <a:t>s-a specificat faptul că asociațiile membre din Europa și Asia Centrală au furnizat servicii de sănătate sexuală și reproductivă în comunități pentru a schimba viața tinerilor, pentru punerea în aplicare a angajamentelor în domeniul sănătății și drepturilor sexuale și reproductive și egalitatea de gen, esențială pentru activitatea membrilor (6). În 2015, membrii federației au adus schimbări politice esențiale pentru a asigura o mai mare egalitate și de combatere a discriminării. </a:t>
            </a:r>
            <a:endParaRPr lang="en-US" sz="1600" dirty="0"/>
          </a:p>
        </p:txBody>
      </p:sp>
      <p:sp>
        <p:nvSpPr>
          <p:cNvPr id="4" name="Rectangle 3"/>
          <p:cNvSpPr/>
          <p:nvPr/>
        </p:nvSpPr>
        <p:spPr>
          <a:xfrm>
            <a:off x="304800" y="2133600"/>
            <a:ext cx="8458200" cy="1815882"/>
          </a:xfrm>
          <a:prstGeom prst="rect">
            <a:avLst/>
          </a:prstGeom>
        </p:spPr>
        <p:txBody>
          <a:bodyPr wrap="square">
            <a:spAutoFit/>
          </a:bodyPr>
          <a:lstStyle/>
          <a:p>
            <a:pPr algn="just">
              <a:buFont typeface="Wingdings" pitchFamily="2" charset="2"/>
              <a:buChar char="q"/>
            </a:pPr>
            <a:r>
              <a:rPr lang="en-US" sz="1600" dirty="0" smtClean="0">
                <a:solidFill>
                  <a:srgbClr val="7030A0"/>
                </a:solidFill>
                <a:latin typeface="Times New Roman" pitchFamily="18" charset="0"/>
                <a:cs typeface="Times New Roman" pitchFamily="18" charset="0"/>
              </a:rPr>
              <a:t>   </a:t>
            </a:r>
            <a:r>
              <a:rPr lang="ro-RO" sz="1600" dirty="0" smtClean="0">
                <a:latin typeface="Times New Roman" pitchFamily="18" charset="0"/>
                <a:cs typeface="Times New Roman" pitchFamily="18" charset="0"/>
              </a:rPr>
              <a:t>IPPF a lansat în mai 2016 campania globală pentru o mai bună calitate a Educației Sexuale (CSE) pentru a promova drepturile omului la tineri: drepturile tinerilor la educație, orientare sexuală, etc. (7).</a:t>
            </a:r>
            <a:endParaRPr lang="en-US" sz="1600" dirty="0" smtClean="0">
              <a:latin typeface="Times New Roman" pitchFamily="18" charset="0"/>
              <a:cs typeface="Times New Roman" pitchFamily="18" charset="0"/>
            </a:endParaRPr>
          </a:p>
          <a:p>
            <a:pPr algn="just"/>
            <a:r>
              <a:rPr lang="en-US" sz="1600" dirty="0" smtClean="0">
                <a:latin typeface="Times New Roman" pitchFamily="18" charset="0"/>
                <a:cs typeface="Times New Roman" pitchFamily="18" charset="0"/>
              </a:rPr>
              <a:t>      </a:t>
            </a:r>
            <a:r>
              <a:rPr lang="ro-RO" sz="1600" dirty="0" smtClean="0">
                <a:latin typeface="Times New Roman" pitchFamily="18" charset="0"/>
                <a:cs typeface="Times New Roman" pitchFamily="18" charset="0"/>
              </a:rPr>
              <a:t>Campania - </a:t>
            </a:r>
            <a:r>
              <a:rPr lang="ro-RO" sz="1600" i="1" dirty="0" smtClean="0">
                <a:latin typeface="Times New Roman" pitchFamily="18" charset="0"/>
                <a:cs typeface="Times New Roman" pitchFamily="18" charset="0"/>
              </a:rPr>
              <a:t>Le știi, le deții! Drepturile sexuale contează!</a:t>
            </a:r>
            <a:r>
              <a:rPr lang="ro-RO" sz="1600" dirty="0" smtClean="0">
                <a:latin typeface="Times New Roman" pitchFamily="18" charset="0"/>
                <a:cs typeface="Times New Roman" pitchFamily="18" charset="0"/>
              </a:rPr>
              <a:t> - a fost lansată la un eveniment în timpul Women Deliver de la Copenhaga</a:t>
            </a:r>
            <a:r>
              <a:rPr lang="en-US" sz="1600" dirty="0" smtClean="0">
                <a:latin typeface="Times New Roman" pitchFamily="18" charset="0"/>
                <a:cs typeface="Times New Roman" pitchFamily="18" charset="0"/>
              </a:rPr>
              <a:t> </a:t>
            </a:r>
            <a:r>
              <a:rPr lang="ro-RO" sz="1600" dirty="0" smtClean="0">
                <a:latin typeface="Times New Roman" pitchFamily="18" charset="0"/>
                <a:cs typeface="Times New Roman" pitchFamily="18" charset="0"/>
              </a:rPr>
              <a:t>(7) și scoate în evidență faptul că educația sexuală din întreaga lume este o informație "prea puțină, prea târzie și prea biologică" și acoperă rareori complet, științific</a:t>
            </a:r>
            <a:r>
              <a:rPr lang="en-US" sz="1600" dirty="0" smtClean="0">
                <a:latin typeface="Times New Roman" pitchFamily="18" charset="0"/>
                <a:cs typeface="Times New Roman" pitchFamily="18" charset="0"/>
              </a:rPr>
              <a:t>,</a:t>
            </a:r>
            <a:r>
              <a:rPr lang="ro-RO" sz="1600" dirty="0" smtClean="0">
                <a:latin typeface="Times New Roman" pitchFamily="18" charset="0"/>
                <a:cs typeface="Times New Roman" pitchFamily="18" charset="0"/>
              </a:rPr>
              <a:t> informațiile  sau aspectele personale, emoționale și culturale ale tinerilor.</a:t>
            </a:r>
            <a:endParaRPr lang="en-US" sz="1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762000"/>
            <a:ext cx="8839200" cy="4247317"/>
          </a:xfrm>
          <a:prstGeom prst="rect">
            <a:avLst/>
          </a:prstGeom>
        </p:spPr>
        <p:txBody>
          <a:bodyPr wrap="square">
            <a:spAutoFit/>
          </a:bodyPr>
          <a:lstStyle/>
          <a:p>
            <a:pPr algn="just">
              <a:buFont typeface="Wingdings" pitchFamily="2" charset="2"/>
              <a:buChar char="q"/>
            </a:pPr>
            <a:r>
              <a:rPr lang="en-US" dirty="0" smtClean="0">
                <a:solidFill>
                  <a:srgbClr val="7030A0"/>
                </a:solidFill>
                <a:latin typeface="Times New Roman" pitchFamily="18" charset="0"/>
                <a:cs typeface="Times New Roman" pitchFamily="18" charset="0"/>
              </a:rPr>
              <a:t>     </a:t>
            </a:r>
            <a:r>
              <a:rPr lang="ro-RO" dirty="0" smtClean="0">
                <a:latin typeface="Times New Roman" pitchFamily="18" charset="0"/>
                <a:cs typeface="Times New Roman" pitchFamily="18" charset="0"/>
              </a:rPr>
              <a:t>În aprilie </a:t>
            </a:r>
            <a:r>
              <a:rPr lang="ro-RO" b="1" dirty="0" smtClean="0">
                <a:latin typeface="Times New Roman" pitchFamily="18" charset="0"/>
                <a:cs typeface="Times New Roman" pitchFamily="18" charset="0"/>
              </a:rPr>
              <a:t>2016</a:t>
            </a:r>
            <a:r>
              <a:rPr lang="ro-RO" dirty="0" smtClean="0">
                <a:latin typeface="Times New Roman" pitchFamily="18" charset="0"/>
                <a:cs typeface="Times New Roman" pitchFamily="18" charset="0"/>
              </a:rPr>
              <a:t>, la </a:t>
            </a:r>
            <a:r>
              <a:rPr lang="ro-RO" i="1" dirty="0" smtClean="0">
                <a:latin typeface="Times New Roman" pitchFamily="18" charset="0"/>
                <a:cs typeface="Times New Roman" pitchFamily="18" charset="0"/>
              </a:rPr>
              <a:t>Comisia Națiunilor Unite pentru Populație și Dezvoltare </a:t>
            </a:r>
            <a:r>
              <a:rPr lang="ro-RO" dirty="0" smtClean="0">
                <a:latin typeface="Times New Roman" pitchFamily="18" charset="0"/>
                <a:cs typeface="Times New Roman" pitchFamily="18" charset="0"/>
              </a:rPr>
              <a:t>(CPD), guvernele din întreaga lume au </a:t>
            </a:r>
            <a:r>
              <a:rPr lang="en-US" dirty="0" smtClean="0">
                <a:latin typeface="Times New Roman" pitchFamily="18" charset="0"/>
                <a:cs typeface="Times New Roman" pitchFamily="18" charset="0"/>
              </a:rPr>
              <a:t>ho</a:t>
            </a:r>
            <a:r>
              <a:rPr lang="ro-RO" dirty="0" smtClean="0">
                <a:latin typeface="Times New Roman" pitchFamily="18" charset="0"/>
                <a:cs typeface="Times New Roman" pitchFamily="18" charset="0"/>
              </a:rPr>
              <a:t>tărât să realizeze, în cadrul Conferinței Internaționale pentru Populație și Dezvoltare (CIPD), </a:t>
            </a:r>
            <a:r>
              <a:rPr lang="ro-RO" u="sng" dirty="0" smtClean="0">
                <a:latin typeface="Times New Roman" pitchFamily="18" charset="0"/>
                <a:cs typeface="Times New Roman" pitchFamily="18" charset="0"/>
              </a:rPr>
              <a:t>Programul de acțiune pentru îmbunătățirea vieții femeilor și fetelor </a:t>
            </a:r>
            <a:r>
              <a:rPr lang="ro-RO" dirty="0" smtClean="0">
                <a:latin typeface="Times New Roman" pitchFamily="18" charset="0"/>
                <a:cs typeface="Times New Roman" pitchFamily="18" charset="0"/>
              </a:rPr>
              <a:t>(9). Rezoluția pe tema CPD din acest an  a fost "Consolidarea bazei de dovezi demografice pentru Agenda pentru Dezvoltare Durabilă 2030”.</a:t>
            </a:r>
            <a:endParaRPr lang="en-US" dirty="0" smtClean="0">
              <a:latin typeface="Times New Roman" pitchFamily="18" charset="0"/>
              <a:cs typeface="Times New Roman" pitchFamily="18" charset="0"/>
            </a:endParaRPr>
          </a:p>
          <a:p>
            <a:pPr algn="just"/>
            <a:endParaRPr lang="en-US" dirty="0" smtClean="0">
              <a:latin typeface="Times New Roman" pitchFamily="18" charset="0"/>
              <a:cs typeface="Times New Roman" pitchFamily="18" charset="0"/>
            </a:endParaRPr>
          </a:p>
          <a:p>
            <a:pPr algn="just"/>
            <a:r>
              <a:rPr lang="en-US" b="1" dirty="0" smtClean="0">
                <a:latin typeface="Times New Roman" pitchFamily="18" charset="0"/>
                <a:cs typeface="Times New Roman" pitchFamily="18" charset="0"/>
              </a:rPr>
              <a:t>        </a:t>
            </a:r>
            <a:r>
              <a:rPr lang="ro-RO" b="1" dirty="0" smtClean="0">
                <a:latin typeface="Times New Roman" pitchFamily="18" charset="0"/>
                <a:cs typeface="Times New Roman" pitchFamily="18" charset="0"/>
              </a:rPr>
              <a:t>IPPF </a:t>
            </a:r>
            <a:r>
              <a:rPr lang="en-US" dirty="0" smtClean="0">
                <a:latin typeface="Times New Roman" pitchFamily="18" charset="0"/>
                <a:cs typeface="Times New Roman" pitchFamily="18" charset="0"/>
              </a:rPr>
              <a:t>a </a:t>
            </a:r>
            <a:r>
              <a:rPr lang="en-US" dirty="0" err="1" smtClean="0">
                <a:latin typeface="Times New Roman" pitchFamily="18" charset="0"/>
                <a:cs typeface="Times New Roman" pitchFamily="18" charset="0"/>
              </a:rPr>
              <a:t>subliniat</a:t>
            </a:r>
            <a:r>
              <a:rPr lang="en-US" dirty="0" smtClean="0">
                <a:latin typeface="Times New Roman" pitchFamily="18" charset="0"/>
                <a:cs typeface="Times New Roman" pitchFamily="18" charset="0"/>
              </a:rPr>
              <a:t> </a:t>
            </a:r>
            <a:r>
              <a:rPr lang="ro-RO" dirty="0" smtClean="0">
                <a:latin typeface="Times New Roman" pitchFamily="18" charset="0"/>
                <a:cs typeface="Times New Roman" pitchFamily="18" charset="0"/>
              </a:rPr>
              <a:t>necesitatea abordării inegalităților persistente și a discriminării (9), având în vedere încălcările și discriminarea drepturilor omului, inclusiv discriminarea pe motive de sex, vârstă, rasă, orientare sexuală, identitatea de gen și handicap. S-au utilizat date statistice  din toate țările membre, cu privire la fetele de 10-14 ani și femeile peste 49 (9).</a:t>
            </a:r>
            <a:endParaRPr lang="en-US" dirty="0" smtClean="0">
              <a:latin typeface="Times New Roman" pitchFamily="18" charset="0"/>
              <a:cs typeface="Times New Roman" pitchFamily="18" charset="0"/>
            </a:endParaRP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       </a:t>
            </a:r>
            <a:r>
              <a:rPr lang="ro-RO" dirty="0" smtClean="0">
                <a:latin typeface="Times New Roman" pitchFamily="18" charset="0"/>
                <a:cs typeface="Times New Roman" pitchFamily="18" charset="0"/>
              </a:rPr>
              <a:t>Guvernele au adoptat, de asemenea, o a doua rezoluție - </a:t>
            </a:r>
            <a:r>
              <a:rPr lang="ro-RO" i="1" dirty="0" smtClean="0">
                <a:latin typeface="Times New Roman" pitchFamily="18" charset="0"/>
                <a:cs typeface="Times New Roman" pitchFamily="18" charset="0"/>
              </a:rPr>
              <a:t>"Organizarea viitoare și metodele de lucru ale Comisiei pentru Populație și Dezvoltare" </a:t>
            </a:r>
            <a:r>
              <a:rPr lang="ro-RO" dirty="0" smtClean="0">
                <a:latin typeface="Times New Roman" pitchFamily="18" charset="0"/>
                <a:cs typeface="Times New Roman" pitchFamily="18" charset="0"/>
              </a:rPr>
              <a:t>- în care s-au angajat să asigure rolul central al DPC în urmărirea punerii în aplicare a Programului de acțiune al CIPD la nivel național, regional și internațional. </a:t>
            </a:r>
            <a:endParaRPr lang="en-US"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 y="381000"/>
            <a:ext cx="8991600" cy="5539978"/>
          </a:xfrm>
          <a:prstGeom prst="rect">
            <a:avLst/>
          </a:prstGeom>
        </p:spPr>
        <p:txBody>
          <a:bodyPr wrap="square">
            <a:spAutoFit/>
          </a:bodyPr>
          <a:lstStyle/>
          <a:p>
            <a:pPr lvl="0" indent="457200" algn="just" fontAlgn="base">
              <a:spcBef>
                <a:spcPct val="0"/>
              </a:spcBef>
              <a:spcAft>
                <a:spcPct val="0"/>
              </a:spcAft>
              <a:buFont typeface="Wingdings" pitchFamily="2" charset="2"/>
              <a:buChar char="q"/>
            </a:pPr>
            <a:r>
              <a:rPr lang="ro-RO" b="1" dirty="0" smtClean="0">
                <a:latin typeface="Times New Roman" pitchFamily="18" charset="0"/>
                <a:ea typeface="Times New Roman" pitchFamily="18" charset="0"/>
                <a:cs typeface="Times New Roman" pitchFamily="18" charset="0"/>
              </a:rPr>
              <a:t>IPPF (Federația Internațională a Planificării Familiale – International Planned Parenthood Federation)</a:t>
            </a:r>
            <a:r>
              <a:rPr lang="ro-RO" dirty="0" smtClean="0">
                <a:latin typeface="Times New Roman" pitchFamily="18" charset="0"/>
                <a:ea typeface="Times New Roman" pitchFamily="18" charset="0"/>
                <a:cs typeface="Times New Roman" pitchFamily="18" charset="0"/>
              </a:rPr>
              <a:t> a lansat </a:t>
            </a:r>
            <a:r>
              <a:rPr lang="ro-RO" i="1" dirty="0" smtClean="0">
                <a:latin typeface="Times New Roman" pitchFamily="18" charset="0"/>
                <a:ea typeface="Times New Roman" pitchFamily="18" charset="0"/>
                <a:cs typeface="Times New Roman" pitchFamily="18" charset="0"/>
              </a:rPr>
              <a:t>Vission 2020, From Choice, a world of possibilities (Viziunea 2020, Prin Alegere, o lume a posibilităților)</a:t>
            </a:r>
            <a:r>
              <a:rPr lang="ro-RO" dirty="0" smtClean="0">
                <a:latin typeface="Times New Roman" pitchFamily="18" charset="0"/>
                <a:ea typeface="Times New Roman" pitchFamily="18" charset="0"/>
                <a:cs typeface="Times New Roman" pitchFamily="18" charset="0"/>
              </a:rPr>
              <a:t>, un plan global în cadrul Millennium Development Goals (10, 11), avand ca obiective:</a:t>
            </a:r>
          </a:p>
          <a:p>
            <a:pPr lvl="0" indent="457200" algn="just" fontAlgn="base">
              <a:spcBef>
                <a:spcPct val="0"/>
              </a:spcBef>
              <a:spcAft>
                <a:spcPct val="0"/>
              </a:spcAft>
            </a:pPr>
            <a:endParaRPr lang="en-US" sz="1200" dirty="0" smtClean="0">
              <a:latin typeface="Times New Roman" pitchFamily="18" charset="0"/>
              <a:cs typeface="Times New Roman" pitchFamily="18" charset="0"/>
            </a:endParaRPr>
          </a:p>
          <a:p>
            <a:pPr lvl="0" algn="just" eaLnBrk="0" fontAlgn="base" hangingPunct="0">
              <a:spcBef>
                <a:spcPct val="0"/>
              </a:spcBef>
              <a:spcAft>
                <a:spcPct val="0"/>
              </a:spcAft>
              <a:buFontTx/>
              <a:buChar char="•"/>
            </a:pPr>
            <a:r>
              <a:rPr lang="ro-RO" dirty="0" smtClean="0">
                <a:latin typeface="Times New Roman" pitchFamily="18" charset="0"/>
                <a:ea typeface="Times New Roman" pitchFamily="18" charset="0"/>
                <a:cs typeface="Times New Roman" pitchFamily="18" charset="0"/>
              </a:rPr>
              <a:t> Stabilirea până în 2015 a unui nou cadru internațional de dezvoltare care include  sănătatea și drepturile sexuale și reproductive ca priorități esențiale. </a:t>
            </a:r>
            <a:endParaRPr lang="en-US" sz="1200" dirty="0" smtClean="0">
              <a:latin typeface="Times New Roman" pitchFamily="18" charset="0"/>
              <a:cs typeface="Times New Roman" pitchFamily="18" charset="0"/>
            </a:endParaRPr>
          </a:p>
          <a:p>
            <a:pPr lvl="0" algn="just" eaLnBrk="0" fontAlgn="base" hangingPunct="0">
              <a:spcBef>
                <a:spcPct val="0"/>
              </a:spcBef>
              <a:spcAft>
                <a:spcPct val="0"/>
              </a:spcAft>
              <a:buFontTx/>
              <a:buChar char="•"/>
            </a:pPr>
            <a:r>
              <a:rPr lang="ro-RO" dirty="0" smtClean="0">
                <a:latin typeface="Times New Roman" pitchFamily="18" charset="0"/>
                <a:ea typeface="Times New Roman" pitchFamily="18" charset="0"/>
                <a:cs typeface="Times New Roman" pitchFamily="18" charset="0"/>
              </a:rPr>
              <a:t> Creșterea accesului la sănătatea și drepturile sexual și reproductive pentru a închide prăpastia dintre cele mai bogtate și mai sărace țări cu 50% până în 2020. </a:t>
            </a:r>
            <a:endParaRPr lang="en-US" sz="1200" dirty="0" smtClean="0">
              <a:latin typeface="Times New Roman" pitchFamily="18" charset="0"/>
              <a:cs typeface="Times New Roman" pitchFamily="18" charset="0"/>
            </a:endParaRPr>
          </a:p>
          <a:p>
            <a:pPr lvl="0" algn="just" eaLnBrk="0" fontAlgn="base" hangingPunct="0">
              <a:spcBef>
                <a:spcPct val="0"/>
              </a:spcBef>
              <a:spcAft>
                <a:spcPct val="0"/>
              </a:spcAft>
              <a:buFontTx/>
              <a:buChar char="•"/>
            </a:pPr>
            <a:r>
              <a:rPr lang="ro-RO" dirty="0" smtClean="0">
                <a:latin typeface="Times New Roman" pitchFamily="18" charset="0"/>
                <a:ea typeface="Times New Roman" pitchFamily="18" charset="0"/>
                <a:cs typeface="Times New Roman" pitchFamily="18" charset="0"/>
              </a:rPr>
              <a:t> Eliminarea  tuturor formelor de discriminare împotriva femeilor și fetelor pentru realizarea de facto a egalității de oportunitate atât la femei cât și la bărbați până în 2020. </a:t>
            </a:r>
            <a:endParaRPr lang="en-US" sz="1200" dirty="0" smtClean="0">
              <a:latin typeface="Times New Roman" pitchFamily="18" charset="0"/>
              <a:cs typeface="Times New Roman" pitchFamily="18" charset="0"/>
            </a:endParaRPr>
          </a:p>
          <a:p>
            <a:pPr lvl="0" algn="just" eaLnBrk="0" fontAlgn="base" hangingPunct="0">
              <a:spcBef>
                <a:spcPct val="0"/>
              </a:spcBef>
              <a:spcAft>
                <a:spcPct val="0"/>
              </a:spcAft>
              <a:buFontTx/>
              <a:buChar char="•"/>
            </a:pPr>
            <a:r>
              <a:rPr lang="ro-RO" dirty="0" smtClean="0">
                <a:latin typeface="Times New Roman" pitchFamily="18" charset="0"/>
                <a:ea typeface="Times New Roman" pitchFamily="18" charset="0"/>
                <a:cs typeface="Times New Roman" pitchFamily="18" charset="0"/>
              </a:rPr>
              <a:t> Recunoașterea drepturilor sexual și reproductiv ca drepturi ale omului până în 2020. </a:t>
            </a:r>
            <a:endParaRPr lang="en-US" sz="1200" dirty="0" smtClean="0">
              <a:latin typeface="Times New Roman" pitchFamily="18" charset="0"/>
              <a:cs typeface="Times New Roman" pitchFamily="18" charset="0"/>
            </a:endParaRPr>
          </a:p>
          <a:p>
            <a:pPr lvl="0" algn="just" eaLnBrk="0" fontAlgn="base" hangingPunct="0">
              <a:spcBef>
                <a:spcPct val="0"/>
              </a:spcBef>
              <a:spcAft>
                <a:spcPct val="0"/>
              </a:spcAft>
              <a:buFontTx/>
              <a:buChar char="•"/>
            </a:pPr>
            <a:r>
              <a:rPr lang="ro-RO" dirty="0" smtClean="0">
                <a:latin typeface="Times New Roman" pitchFamily="18" charset="0"/>
                <a:ea typeface="Times New Roman" pitchFamily="18" charset="0"/>
                <a:cs typeface="Times New Roman" pitchFamily="18" charset="0"/>
              </a:rPr>
              <a:t> Impolicarea tinerilor în toate deciziile politice care le afectează viața. </a:t>
            </a:r>
            <a:endParaRPr lang="en-US" sz="1200" dirty="0" smtClean="0">
              <a:latin typeface="Times New Roman" pitchFamily="18" charset="0"/>
              <a:cs typeface="Times New Roman" pitchFamily="18" charset="0"/>
            </a:endParaRPr>
          </a:p>
          <a:p>
            <a:pPr lvl="0" algn="just" eaLnBrk="0" fontAlgn="base" hangingPunct="0">
              <a:spcBef>
                <a:spcPct val="0"/>
              </a:spcBef>
              <a:spcAft>
                <a:spcPct val="0"/>
              </a:spcAft>
              <a:buFontTx/>
              <a:buChar char="•"/>
            </a:pPr>
            <a:r>
              <a:rPr lang="ro-RO" dirty="0" smtClean="0">
                <a:latin typeface="Times New Roman" pitchFamily="18" charset="0"/>
                <a:ea typeface="Times New Roman" pitchFamily="18" charset="0"/>
                <a:cs typeface="Times New Roman" pitchFamily="18" charset="0"/>
              </a:rPr>
              <a:t> Furnizarea serviciilor comprehensive și integrate de sănătate sexuala și reproductivă și a serviciilor HIV cu un sistem public, privat și non-profit de sănătate până în 2020. </a:t>
            </a:r>
            <a:endParaRPr lang="en-US" sz="1200" dirty="0" smtClean="0">
              <a:latin typeface="Times New Roman" pitchFamily="18" charset="0"/>
              <a:cs typeface="Times New Roman" pitchFamily="18" charset="0"/>
            </a:endParaRPr>
          </a:p>
          <a:p>
            <a:pPr lvl="0" algn="just" eaLnBrk="0" fontAlgn="base" hangingPunct="0">
              <a:spcBef>
                <a:spcPct val="0"/>
              </a:spcBef>
              <a:spcAft>
                <a:spcPct val="0"/>
              </a:spcAft>
              <a:buFontTx/>
              <a:buChar char="•"/>
            </a:pPr>
            <a:r>
              <a:rPr lang="ro-RO" dirty="0" smtClean="0">
                <a:latin typeface="Times New Roman" pitchFamily="18" charset="0"/>
                <a:ea typeface="Times New Roman" pitchFamily="18" charset="0"/>
                <a:cs typeface="Times New Roman" pitchFamily="18" charset="0"/>
              </a:rPr>
              <a:t> Reducerea cu cel puțin 50% a nevoilor nesatisfăcute pentru planificarea familiala până în 2020.</a:t>
            </a:r>
            <a:endParaRPr lang="en-US" sz="1200" dirty="0" smtClean="0">
              <a:latin typeface="Times New Roman" pitchFamily="18" charset="0"/>
              <a:cs typeface="Times New Roman" pitchFamily="18" charset="0"/>
            </a:endParaRPr>
          </a:p>
          <a:p>
            <a:pPr lvl="0" algn="just" eaLnBrk="0" fontAlgn="base" hangingPunct="0">
              <a:spcBef>
                <a:spcPct val="0"/>
              </a:spcBef>
              <a:spcAft>
                <a:spcPct val="0"/>
              </a:spcAft>
              <a:buFontTx/>
              <a:buChar char="•"/>
            </a:pPr>
            <a:r>
              <a:rPr lang="ro-RO" dirty="0" smtClean="0">
                <a:latin typeface="Times New Roman" pitchFamily="18" charset="0"/>
                <a:ea typeface="Times New Roman" pitchFamily="18" charset="0"/>
                <a:cs typeface="Times New Roman" pitchFamily="18" charset="0"/>
              </a:rPr>
              <a:t> Elaborarea unei educații sexuale comprehensive disponibile pentru toți până în 2020. </a:t>
            </a:r>
            <a:endParaRPr lang="en-US" sz="1200" dirty="0" smtClean="0">
              <a:latin typeface="Times New Roman" pitchFamily="18" charset="0"/>
              <a:cs typeface="Times New Roman" pitchFamily="18" charset="0"/>
            </a:endParaRPr>
          </a:p>
          <a:p>
            <a:pPr lvl="0" algn="just" eaLnBrk="0" fontAlgn="base" hangingPunct="0">
              <a:spcBef>
                <a:spcPct val="0"/>
              </a:spcBef>
              <a:spcAft>
                <a:spcPct val="0"/>
              </a:spcAft>
              <a:buFontTx/>
              <a:buChar char="•"/>
            </a:pPr>
            <a:r>
              <a:rPr lang="ro-RO" dirty="0" smtClean="0">
                <a:latin typeface="Times New Roman" pitchFamily="18" charset="0"/>
                <a:ea typeface="Times New Roman" pitchFamily="18" charset="0"/>
                <a:cs typeface="Times New Roman" pitchFamily="18" charset="0"/>
              </a:rPr>
              <a:t> Reducerea mortalității materne datorate avortului în condiții nesigure cu 75% până în 2020. </a:t>
            </a:r>
            <a:endParaRPr lang="en-US" sz="1200" dirty="0" smtClean="0">
              <a:latin typeface="Times New Roman" pitchFamily="18" charset="0"/>
              <a:cs typeface="Times New Roman" pitchFamily="18" charset="0"/>
            </a:endParaRPr>
          </a:p>
          <a:p>
            <a:pPr lvl="0" algn="just" eaLnBrk="0" fontAlgn="base" hangingPunct="0">
              <a:spcBef>
                <a:spcPct val="0"/>
              </a:spcBef>
              <a:spcAft>
                <a:spcPct val="0"/>
              </a:spcAft>
              <a:buFontTx/>
              <a:buChar char="•"/>
            </a:pPr>
            <a:r>
              <a:rPr lang="ro-RO" dirty="0" smtClean="0">
                <a:latin typeface="Times New Roman" pitchFamily="18" charset="0"/>
                <a:ea typeface="Times New Roman" pitchFamily="18" charset="0"/>
                <a:cs typeface="Times New Roman" pitchFamily="18" charset="0"/>
              </a:rPr>
              <a:t> Alocarea de resurse suficiente pentru realizarea țintelor de mai sus până în 2020 (11). </a:t>
            </a:r>
            <a:endParaRPr lang="ro-RO" sz="3200" dirty="0" smtClean="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2514600"/>
            <a:ext cx="8305800" cy="1754326"/>
          </a:xfrm>
          <a:prstGeom prst="rect">
            <a:avLst/>
          </a:prstGeom>
        </p:spPr>
        <p:txBody>
          <a:bodyPr wrap="square">
            <a:spAutoFit/>
          </a:bodyPr>
          <a:lstStyle/>
          <a:p>
            <a:pPr algn="just">
              <a:buFont typeface="Wingdings" pitchFamily="2" charset="2"/>
              <a:buChar char="q"/>
            </a:pPr>
            <a:r>
              <a:rPr lang="ro-RO" dirty="0" smtClean="0"/>
              <a:t> </a:t>
            </a:r>
            <a:r>
              <a:rPr lang="ro-RO" dirty="0" smtClean="0">
                <a:latin typeface="Times New Roman" pitchFamily="18" charset="0"/>
                <a:cs typeface="Times New Roman" pitchFamily="18" charset="0"/>
              </a:rPr>
              <a:t>Divizia pentru Populație a Departamentului de Afaceri Economice și Sociale al Secretariatului Națiunilor Unite oferă actualizări periodice ale indicatorilor de planificare familială, în vederea monitorizării globale a accesului universal la sănătatea sexuală și reproductivă. Raportul, bazat pe modele de estimări și proiecții ale indicatorilor de planificare a familiei și un infochart sunt toate disponibile pe website-ul Diviziei la </a:t>
            </a:r>
            <a:r>
              <a:rPr lang="ro-RO" u="sng" dirty="0" smtClean="0">
                <a:latin typeface="Times New Roman" pitchFamily="18" charset="0"/>
                <a:cs typeface="Times New Roman" pitchFamily="18" charset="0"/>
                <a:hlinkClick r:id="rId2"/>
              </a:rPr>
              <a:t>www.unpopulation.org</a:t>
            </a:r>
            <a:r>
              <a:rPr lang="ro-RO" u="sng" dirty="0" smtClean="0">
                <a:latin typeface="Times New Roman" pitchFamily="18" charset="0"/>
                <a:cs typeface="Times New Roman" pitchFamily="18" charset="0"/>
              </a:rPr>
              <a:t> </a:t>
            </a:r>
            <a:r>
              <a:rPr lang="ro-RO" dirty="0" smtClean="0">
                <a:latin typeface="Times New Roman" pitchFamily="18" charset="0"/>
                <a:cs typeface="Times New Roman" pitchFamily="18" charset="0"/>
              </a:rPr>
              <a:t>(13).</a:t>
            </a:r>
            <a:endParaRPr lang="en-US" dirty="0">
              <a:latin typeface="Times New Roman" pitchFamily="18" charset="0"/>
              <a:cs typeface="Times New Roman" pitchFamily="18" charset="0"/>
            </a:endParaRPr>
          </a:p>
        </p:txBody>
      </p:sp>
      <p:sp>
        <p:nvSpPr>
          <p:cNvPr id="5" name="Rectangle 4"/>
          <p:cNvSpPr/>
          <p:nvPr/>
        </p:nvSpPr>
        <p:spPr>
          <a:xfrm>
            <a:off x="533400" y="4419600"/>
            <a:ext cx="8077200" cy="2800767"/>
          </a:xfrm>
          <a:prstGeom prst="rect">
            <a:avLst/>
          </a:prstGeom>
        </p:spPr>
        <p:txBody>
          <a:bodyPr wrap="square">
            <a:spAutoFit/>
          </a:bodyPr>
          <a:lstStyle/>
          <a:p>
            <a:pPr lvl="0" eaLnBrk="0" fontAlgn="base" hangingPunct="0">
              <a:spcBef>
                <a:spcPct val="0"/>
              </a:spcBef>
              <a:spcAft>
                <a:spcPct val="0"/>
              </a:spcAft>
            </a:pPr>
            <a:endParaRPr lang="ro-RO" b="1" dirty="0" smtClean="0">
              <a:latin typeface="Times New Roman" pitchFamily="18" charset="0"/>
              <a:ea typeface="Times New Roman" pitchFamily="18" charset="0"/>
              <a:cs typeface="Times New Roman" pitchFamily="18" charset="0"/>
            </a:endParaRPr>
          </a:p>
          <a:p>
            <a:pPr lvl="0" algn="just" eaLnBrk="0" fontAlgn="base" hangingPunct="0">
              <a:spcBef>
                <a:spcPct val="0"/>
              </a:spcBef>
              <a:spcAft>
                <a:spcPct val="0"/>
              </a:spcAft>
              <a:buFont typeface="Wingdings" pitchFamily="2" charset="2"/>
              <a:buChar char="q"/>
            </a:pPr>
            <a:r>
              <a:rPr lang="ro-RO" dirty="0" smtClean="0"/>
              <a:t> </a:t>
            </a:r>
            <a:r>
              <a:rPr lang="en-US" dirty="0" smtClean="0">
                <a:latin typeface="Times New Roman" pitchFamily="18" charset="0"/>
                <a:ea typeface="Times New Roman" pitchFamily="18" charset="0"/>
                <a:cs typeface="Times New Roman" pitchFamily="18" charset="0"/>
              </a:rPr>
              <a:t>La 12 </a:t>
            </a:r>
            <a:r>
              <a:rPr lang="en-US" dirty="0" err="1" smtClean="0">
                <a:latin typeface="Times New Roman" pitchFamily="18" charset="0"/>
                <a:ea typeface="Times New Roman" pitchFamily="18" charset="0"/>
                <a:cs typeface="Times New Roman" pitchFamily="18" charset="0"/>
              </a:rPr>
              <a:t>martie</a:t>
            </a:r>
            <a:r>
              <a:rPr lang="en-US" dirty="0" smtClean="0">
                <a:latin typeface="Times New Roman" pitchFamily="18" charset="0"/>
                <a:ea typeface="Times New Roman" pitchFamily="18" charset="0"/>
                <a:cs typeface="Times New Roman" pitchFamily="18" charset="0"/>
              </a:rPr>
              <a:t> </a:t>
            </a:r>
            <a:r>
              <a:rPr lang="en-US" b="1" dirty="0" smtClean="0">
                <a:latin typeface="Times New Roman" pitchFamily="18" charset="0"/>
                <a:ea typeface="Times New Roman" pitchFamily="18" charset="0"/>
                <a:cs typeface="Times New Roman" pitchFamily="18" charset="0"/>
              </a:rPr>
              <a:t>2014</a:t>
            </a:r>
            <a:r>
              <a:rPr lang="en-US" dirty="0" smtClean="0">
                <a:latin typeface="Times New Roman" pitchFamily="18" charset="0"/>
                <a:ea typeface="Times New Roman" pitchFamily="18" charset="0"/>
                <a:cs typeface="Times New Roman" pitchFamily="18" charset="0"/>
              </a:rPr>
              <a:t>, OMS a </a:t>
            </a:r>
            <a:r>
              <a:rPr lang="en-US" dirty="0" err="1" smtClean="0">
                <a:latin typeface="Times New Roman" pitchFamily="18" charset="0"/>
                <a:ea typeface="Times New Roman" pitchFamily="18" charset="0"/>
                <a:cs typeface="Times New Roman" pitchFamily="18" charset="0"/>
              </a:rPr>
              <a:t>convocat</a:t>
            </a:r>
            <a:r>
              <a:rPr lang="en-US" dirty="0" smtClean="0">
                <a:latin typeface="Times New Roman" pitchFamily="18" charset="0"/>
                <a:ea typeface="Times New Roman" pitchFamily="18" charset="0"/>
                <a:cs typeface="Times New Roman" pitchFamily="18" charset="0"/>
              </a:rPr>
              <a:t> o </a:t>
            </a:r>
            <a:r>
              <a:rPr lang="en-US" dirty="0" err="1" smtClean="0">
                <a:latin typeface="Times New Roman" pitchFamily="18" charset="0"/>
                <a:ea typeface="Times New Roman" pitchFamily="18" charset="0"/>
                <a:cs typeface="Times New Roman" pitchFamily="18" charset="0"/>
              </a:rPr>
              <a:t>reuniune</a:t>
            </a:r>
            <a:r>
              <a:rPr lang="en-US" dirty="0" smtClean="0">
                <a:latin typeface="Times New Roman" pitchFamily="18" charset="0"/>
                <a:ea typeface="Times New Roman" pitchFamily="18" charset="0"/>
                <a:cs typeface="Times New Roman" pitchFamily="18" charset="0"/>
              </a:rPr>
              <a:t> a </a:t>
            </a:r>
            <a:r>
              <a:rPr lang="en-US" dirty="0" err="1" smtClean="0">
                <a:latin typeface="Times New Roman" pitchFamily="18" charset="0"/>
                <a:ea typeface="Times New Roman" pitchFamily="18" charset="0"/>
                <a:cs typeface="Times New Roman" pitchFamily="18" charset="0"/>
              </a:rPr>
              <a:t>Grupului</a:t>
            </a:r>
            <a:r>
              <a:rPr lang="en-US" dirty="0" smtClean="0">
                <a:latin typeface="Times New Roman" pitchFamily="18" charset="0"/>
                <a:ea typeface="Times New Roman" pitchFamily="18" charset="0"/>
                <a:cs typeface="Times New Roman" pitchFamily="18" charset="0"/>
              </a:rPr>
              <a:t> de </a:t>
            </a:r>
            <a:r>
              <a:rPr lang="en-US" dirty="0" err="1" smtClean="0">
                <a:latin typeface="Times New Roman" pitchFamily="18" charset="0"/>
                <a:ea typeface="Times New Roman" pitchFamily="18" charset="0"/>
                <a:cs typeface="Times New Roman" pitchFamily="18" charset="0"/>
              </a:rPr>
              <a:t>Dezvoltare</a:t>
            </a:r>
            <a:r>
              <a:rPr lang="en-US" dirty="0" smtClean="0">
                <a:latin typeface="Times New Roman" pitchFamily="18" charset="0"/>
                <a:ea typeface="Times New Roman" pitchFamily="18" charset="0"/>
                <a:cs typeface="Times New Roman" pitchFamily="18" charset="0"/>
              </a:rPr>
              <a:t> a </a:t>
            </a:r>
            <a:r>
              <a:rPr lang="en-US" dirty="0" err="1" smtClean="0">
                <a:latin typeface="Times New Roman" pitchFamily="18" charset="0"/>
                <a:ea typeface="Times New Roman" pitchFamily="18" charset="0"/>
                <a:cs typeface="Times New Roman" pitchFamily="18" charset="0"/>
              </a:rPr>
              <a:t>Ghidurilor</a:t>
            </a:r>
            <a:r>
              <a:rPr lang="en-US" dirty="0" smtClean="0">
                <a:latin typeface="Times New Roman" pitchFamily="18" charset="0"/>
                <a:ea typeface="Times New Roman" pitchFamily="18" charset="0"/>
                <a:cs typeface="Times New Roman" pitchFamily="18" charset="0"/>
              </a:rPr>
              <a:t> (GDG) care </a:t>
            </a:r>
            <a:r>
              <a:rPr lang="en-US" dirty="0" err="1" smtClean="0">
                <a:latin typeface="Times New Roman" pitchFamily="18" charset="0"/>
                <a:ea typeface="Times New Roman" pitchFamily="18" charset="0"/>
                <a:cs typeface="Times New Roman" pitchFamily="18" charset="0"/>
              </a:rPr>
              <a:t>cuprinde</a:t>
            </a:r>
            <a:r>
              <a:rPr lang="en-US" dirty="0" smtClean="0">
                <a:latin typeface="Times New Roman" pitchFamily="18" charset="0"/>
                <a:ea typeface="Times New Roman" pitchFamily="18" charset="0"/>
                <a:cs typeface="Times New Roman" pitchFamily="18" charset="0"/>
              </a:rPr>
              <a:t> 52 de </a:t>
            </a:r>
            <a:r>
              <a:rPr lang="en-US" dirty="0" err="1" smtClean="0">
                <a:latin typeface="Times New Roman" pitchFamily="18" charset="0"/>
                <a:ea typeface="Times New Roman" pitchFamily="18" charset="0"/>
                <a:cs typeface="Times New Roman" pitchFamily="18" charset="0"/>
              </a:rPr>
              <a:t>persoane</a:t>
            </a:r>
            <a:r>
              <a:rPr lang="en-US" dirty="0" smtClean="0">
                <a:latin typeface="Times New Roman" pitchFamily="18" charset="0"/>
                <a:ea typeface="Times New Roman" pitchFamily="18" charset="0"/>
                <a:cs typeface="Times New Roman" pitchFamily="18" charset="0"/>
              </a:rPr>
              <a:t> din 24 </a:t>
            </a:r>
            <a:r>
              <a:rPr lang="en-US" dirty="0" err="1" smtClean="0">
                <a:latin typeface="Times New Roman" pitchFamily="18" charset="0"/>
                <a:ea typeface="Times New Roman" pitchFamily="18" charset="0"/>
                <a:cs typeface="Times New Roman" pitchFamily="18" charset="0"/>
              </a:rPr>
              <a:t>ţări</a:t>
            </a:r>
            <a:r>
              <a:rPr lang="en-US" dirty="0" smtClean="0">
                <a:latin typeface="Times New Roman" pitchFamily="18" charset="0"/>
                <a:ea typeface="Times New Roman" pitchFamily="18" charset="0"/>
                <a:cs typeface="Times New Roman" pitchFamily="18" charset="0"/>
              </a:rPr>
              <a:t>, </a:t>
            </a:r>
            <a:r>
              <a:rPr lang="en-US" dirty="0" err="1" smtClean="0">
                <a:latin typeface="Times New Roman" pitchFamily="18" charset="0"/>
                <a:ea typeface="Times New Roman" pitchFamily="18" charset="0"/>
                <a:cs typeface="Times New Roman" pitchFamily="18" charset="0"/>
              </a:rPr>
              <a:t>inclusiv</a:t>
            </a:r>
            <a:r>
              <a:rPr lang="en-US" dirty="0" smtClean="0">
                <a:latin typeface="Times New Roman" pitchFamily="18" charset="0"/>
                <a:ea typeface="Times New Roman" pitchFamily="18" charset="0"/>
                <a:cs typeface="Times New Roman" pitchFamily="18" charset="0"/>
              </a:rPr>
              <a:t> </a:t>
            </a:r>
            <a:r>
              <a:rPr lang="en-US" dirty="0" err="1" smtClean="0">
                <a:latin typeface="Times New Roman" pitchFamily="18" charset="0"/>
                <a:ea typeface="Times New Roman" pitchFamily="18" charset="0"/>
                <a:cs typeface="Times New Roman" pitchFamily="18" charset="0"/>
              </a:rPr>
              <a:t>experți</a:t>
            </a:r>
            <a:r>
              <a:rPr lang="en-US" dirty="0" smtClean="0">
                <a:latin typeface="Times New Roman" pitchFamily="18" charset="0"/>
                <a:ea typeface="Times New Roman" pitchFamily="18" charset="0"/>
                <a:cs typeface="Times New Roman" pitchFamily="18" charset="0"/>
              </a:rPr>
              <a:t> </a:t>
            </a:r>
            <a:r>
              <a:rPr lang="en-US" dirty="0" err="1" smtClean="0">
                <a:latin typeface="Times New Roman" pitchFamily="18" charset="0"/>
                <a:ea typeface="Times New Roman" pitchFamily="18" charset="0"/>
                <a:cs typeface="Times New Roman" pitchFamily="18" charset="0"/>
              </a:rPr>
              <a:t>în</a:t>
            </a:r>
            <a:r>
              <a:rPr lang="en-US" dirty="0" smtClean="0">
                <a:latin typeface="Times New Roman" pitchFamily="18" charset="0"/>
                <a:ea typeface="Times New Roman" pitchFamily="18" charset="0"/>
                <a:cs typeface="Times New Roman" pitchFamily="18" charset="0"/>
              </a:rPr>
              <a:t> </a:t>
            </a:r>
            <a:r>
              <a:rPr lang="en-US" dirty="0" err="1" smtClean="0">
                <a:latin typeface="Times New Roman" pitchFamily="18" charset="0"/>
                <a:ea typeface="Times New Roman" pitchFamily="18" charset="0"/>
                <a:cs typeface="Times New Roman" pitchFamily="18" charset="0"/>
              </a:rPr>
              <a:t>planificarea</a:t>
            </a:r>
            <a:r>
              <a:rPr lang="en-US" dirty="0" smtClean="0">
                <a:latin typeface="Times New Roman" pitchFamily="18" charset="0"/>
                <a:ea typeface="Times New Roman" pitchFamily="18" charset="0"/>
                <a:cs typeface="Times New Roman" pitchFamily="18" charset="0"/>
              </a:rPr>
              <a:t> </a:t>
            </a:r>
            <a:r>
              <a:rPr lang="en-US" dirty="0" err="1" smtClean="0">
                <a:latin typeface="Times New Roman" pitchFamily="18" charset="0"/>
                <a:ea typeface="Times New Roman" pitchFamily="18" charset="0"/>
                <a:cs typeface="Times New Roman" pitchFamily="18" charset="0"/>
              </a:rPr>
              <a:t>familială</a:t>
            </a:r>
            <a:r>
              <a:rPr lang="en-US" dirty="0" smtClean="0">
                <a:latin typeface="Times New Roman" pitchFamily="18" charset="0"/>
                <a:ea typeface="Times New Roman" pitchFamily="18" charset="0"/>
                <a:cs typeface="Times New Roman" pitchFamily="18" charset="0"/>
              </a:rPr>
              <a:t> </a:t>
            </a:r>
            <a:r>
              <a:rPr lang="en-US" dirty="0" err="1" smtClean="0">
                <a:latin typeface="Times New Roman" pitchFamily="18" charset="0"/>
                <a:ea typeface="Times New Roman" pitchFamily="18" charset="0"/>
                <a:cs typeface="Times New Roman" pitchFamily="18" charset="0"/>
              </a:rPr>
              <a:t>internațională</a:t>
            </a:r>
            <a:r>
              <a:rPr lang="en-US" dirty="0" smtClean="0">
                <a:latin typeface="Times New Roman" pitchFamily="18" charset="0"/>
                <a:ea typeface="Times New Roman" pitchFamily="18" charset="0"/>
                <a:cs typeface="Times New Roman" pitchFamily="18" charset="0"/>
              </a:rPr>
              <a:t> </a:t>
            </a:r>
            <a:r>
              <a:rPr lang="en-US" dirty="0" err="1" smtClean="0">
                <a:latin typeface="Times New Roman" pitchFamily="18" charset="0"/>
                <a:ea typeface="Times New Roman" pitchFamily="18" charset="0"/>
                <a:cs typeface="Times New Roman" pitchFamily="18" charset="0"/>
              </a:rPr>
              <a:t>și</a:t>
            </a:r>
            <a:r>
              <a:rPr lang="en-US" dirty="0" smtClean="0">
                <a:latin typeface="Times New Roman" pitchFamily="18" charset="0"/>
                <a:ea typeface="Times New Roman" pitchFamily="18" charset="0"/>
                <a:cs typeface="Times New Roman" pitchFamily="18" charset="0"/>
              </a:rPr>
              <a:t> HIV, </a:t>
            </a:r>
            <a:r>
              <a:rPr lang="en-US" dirty="0" err="1" smtClean="0">
                <a:latin typeface="Times New Roman" pitchFamily="18" charset="0"/>
                <a:ea typeface="Times New Roman" pitchFamily="18" charset="0"/>
                <a:cs typeface="Times New Roman" pitchFamily="18" charset="0"/>
              </a:rPr>
              <a:t>clinicieni</a:t>
            </a:r>
            <a:r>
              <a:rPr lang="en-US" dirty="0" smtClean="0">
                <a:latin typeface="Times New Roman" pitchFamily="18" charset="0"/>
                <a:ea typeface="Times New Roman" pitchFamily="18" charset="0"/>
                <a:cs typeface="Times New Roman" pitchFamily="18" charset="0"/>
              </a:rPr>
              <a:t>, </a:t>
            </a:r>
            <a:r>
              <a:rPr lang="en-US" dirty="0" err="1" smtClean="0">
                <a:latin typeface="Times New Roman" pitchFamily="18" charset="0"/>
                <a:ea typeface="Times New Roman" pitchFamily="18" charset="0"/>
                <a:cs typeface="Times New Roman" pitchFamily="18" charset="0"/>
              </a:rPr>
              <a:t>epidemiologi</a:t>
            </a:r>
            <a:r>
              <a:rPr lang="en-US" dirty="0" smtClean="0">
                <a:latin typeface="Times New Roman" pitchFamily="18" charset="0"/>
                <a:ea typeface="Times New Roman" pitchFamily="18" charset="0"/>
                <a:cs typeface="Times New Roman" pitchFamily="18" charset="0"/>
              </a:rPr>
              <a:t>, </a:t>
            </a:r>
            <a:r>
              <a:rPr lang="en-US" dirty="0" err="1" smtClean="0">
                <a:latin typeface="Times New Roman" pitchFamily="18" charset="0"/>
                <a:ea typeface="Times New Roman" pitchFamily="18" charset="0"/>
                <a:cs typeface="Times New Roman" pitchFamily="18" charset="0"/>
              </a:rPr>
              <a:t>cercetători</a:t>
            </a:r>
            <a:r>
              <a:rPr lang="en-US" dirty="0" smtClean="0">
                <a:latin typeface="Times New Roman" pitchFamily="18" charset="0"/>
                <a:ea typeface="Times New Roman" pitchFamily="18" charset="0"/>
                <a:cs typeface="Times New Roman" pitchFamily="18" charset="0"/>
              </a:rPr>
              <a:t>, </a:t>
            </a:r>
            <a:r>
              <a:rPr lang="en-US" dirty="0" err="1" smtClean="0">
                <a:latin typeface="Times New Roman" pitchFamily="18" charset="0"/>
                <a:ea typeface="Times New Roman" pitchFamily="18" charset="0"/>
                <a:cs typeface="Times New Roman" pitchFamily="18" charset="0"/>
              </a:rPr>
              <a:t>managerii</a:t>
            </a:r>
            <a:r>
              <a:rPr lang="en-US" dirty="0" smtClean="0">
                <a:latin typeface="Times New Roman" pitchFamily="18" charset="0"/>
                <a:ea typeface="Times New Roman" pitchFamily="18" charset="0"/>
                <a:cs typeface="Times New Roman" pitchFamily="18" charset="0"/>
              </a:rPr>
              <a:t> de </a:t>
            </a:r>
            <a:r>
              <a:rPr lang="en-US" dirty="0" err="1" smtClean="0">
                <a:latin typeface="Times New Roman" pitchFamily="18" charset="0"/>
                <a:ea typeface="Times New Roman" pitchFamily="18" charset="0"/>
                <a:cs typeface="Times New Roman" pitchFamily="18" charset="0"/>
              </a:rPr>
              <a:t>programe</a:t>
            </a:r>
            <a:r>
              <a:rPr lang="en-US" dirty="0" smtClean="0">
                <a:latin typeface="Times New Roman" pitchFamily="18" charset="0"/>
                <a:ea typeface="Times New Roman" pitchFamily="18" charset="0"/>
                <a:cs typeface="Times New Roman" pitchFamily="18" charset="0"/>
              </a:rPr>
              <a:t>, </a:t>
            </a:r>
            <a:r>
              <a:rPr lang="en-US" dirty="0" err="1" smtClean="0">
                <a:latin typeface="Times New Roman" pitchFamily="18" charset="0"/>
                <a:ea typeface="Times New Roman" pitchFamily="18" charset="0"/>
                <a:cs typeface="Times New Roman" pitchFamily="18" charset="0"/>
              </a:rPr>
              <a:t>factori</a:t>
            </a:r>
            <a:r>
              <a:rPr lang="en-US" dirty="0" smtClean="0">
                <a:latin typeface="Times New Roman" pitchFamily="18" charset="0"/>
                <a:ea typeface="Times New Roman" pitchFamily="18" charset="0"/>
                <a:cs typeface="Times New Roman" pitchFamily="18" charset="0"/>
              </a:rPr>
              <a:t> de </a:t>
            </a:r>
            <a:r>
              <a:rPr lang="en-US" dirty="0" err="1" smtClean="0">
                <a:latin typeface="Times New Roman" pitchFamily="18" charset="0"/>
                <a:ea typeface="Times New Roman" pitchFamily="18" charset="0"/>
                <a:cs typeface="Times New Roman" pitchFamily="18" charset="0"/>
              </a:rPr>
              <a:t>decizie</a:t>
            </a:r>
            <a:r>
              <a:rPr lang="en-US" dirty="0" smtClean="0">
                <a:latin typeface="Times New Roman" pitchFamily="18" charset="0"/>
                <a:ea typeface="Times New Roman" pitchFamily="18" charset="0"/>
                <a:cs typeface="Times New Roman" pitchFamily="18" charset="0"/>
              </a:rPr>
              <a:t>, de </a:t>
            </a:r>
            <a:r>
              <a:rPr lang="en-US" dirty="0" err="1" smtClean="0">
                <a:latin typeface="Times New Roman" pitchFamily="18" charset="0"/>
                <a:ea typeface="Times New Roman" pitchFamily="18" charset="0"/>
                <a:cs typeface="Times New Roman" pitchFamily="18" charset="0"/>
              </a:rPr>
              <a:t>metodologi</a:t>
            </a:r>
            <a:r>
              <a:rPr lang="en-US" dirty="0" smtClean="0">
                <a:latin typeface="Times New Roman" pitchFamily="18" charset="0"/>
                <a:ea typeface="Times New Roman" pitchFamily="18" charset="0"/>
                <a:cs typeface="Times New Roman" pitchFamily="18" charset="0"/>
              </a:rPr>
              <a:t> de </a:t>
            </a:r>
            <a:r>
              <a:rPr lang="en-US" dirty="0" err="1" smtClean="0">
                <a:latin typeface="Times New Roman" pitchFamily="18" charset="0"/>
                <a:ea typeface="Times New Roman" pitchFamily="18" charset="0"/>
                <a:cs typeface="Times New Roman" pitchFamily="18" charset="0"/>
              </a:rPr>
              <a:t>ghiduri</a:t>
            </a:r>
            <a:r>
              <a:rPr lang="en-US" dirty="0" smtClean="0">
                <a:latin typeface="Times New Roman" pitchFamily="18" charset="0"/>
                <a:ea typeface="Times New Roman" pitchFamily="18" charset="0"/>
                <a:cs typeface="Times New Roman" pitchFamily="18" charset="0"/>
              </a:rPr>
              <a:t>, </a:t>
            </a:r>
            <a:r>
              <a:rPr lang="en-US" dirty="0" err="1" smtClean="0">
                <a:latin typeface="Times New Roman" pitchFamily="18" charset="0"/>
                <a:ea typeface="Times New Roman" pitchFamily="18" charset="0"/>
                <a:cs typeface="Times New Roman" pitchFamily="18" charset="0"/>
              </a:rPr>
              <a:t>biologi</a:t>
            </a:r>
            <a:r>
              <a:rPr lang="en-US" dirty="0" smtClean="0">
                <a:latin typeface="Times New Roman" pitchFamily="18" charset="0"/>
                <a:ea typeface="Times New Roman" pitchFamily="18" charset="0"/>
                <a:cs typeface="Times New Roman" pitchFamily="18" charset="0"/>
              </a:rPr>
              <a:t> </a:t>
            </a:r>
            <a:r>
              <a:rPr lang="en-US" dirty="0" err="1" smtClean="0">
                <a:latin typeface="Times New Roman" pitchFamily="18" charset="0"/>
                <a:ea typeface="Times New Roman" pitchFamily="18" charset="0"/>
                <a:cs typeface="Times New Roman" pitchFamily="18" charset="0"/>
              </a:rPr>
              <a:t>specialişti</a:t>
            </a:r>
            <a:r>
              <a:rPr lang="en-US" dirty="0" smtClean="0">
                <a:latin typeface="Times New Roman" pitchFamily="18" charset="0"/>
                <a:ea typeface="Times New Roman" pitchFamily="18" charset="0"/>
                <a:cs typeface="Times New Roman" pitchFamily="18" charset="0"/>
              </a:rPr>
              <a:t> </a:t>
            </a:r>
            <a:r>
              <a:rPr lang="en-US" dirty="0" err="1" smtClean="0">
                <a:latin typeface="Times New Roman" pitchFamily="18" charset="0"/>
                <a:ea typeface="Times New Roman" pitchFamily="18" charset="0"/>
                <a:cs typeface="Times New Roman" pitchFamily="18" charset="0"/>
              </a:rPr>
              <a:t>în</a:t>
            </a:r>
            <a:r>
              <a:rPr lang="en-US" dirty="0" smtClean="0">
                <a:latin typeface="Times New Roman" pitchFamily="18" charset="0"/>
                <a:ea typeface="Times New Roman" pitchFamily="18" charset="0"/>
                <a:cs typeface="Times New Roman" pitchFamily="18" charset="0"/>
              </a:rPr>
              <a:t> </a:t>
            </a:r>
            <a:r>
              <a:rPr lang="en-US" dirty="0" err="1" smtClean="0">
                <a:latin typeface="Times New Roman" pitchFamily="18" charset="0"/>
                <a:ea typeface="Times New Roman" pitchFamily="18" charset="0"/>
                <a:cs typeface="Times New Roman" pitchFamily="18" charset="0"/>
              </a:rPr>
              <a:t>reproducere</a:t>
            </a:r>
            <a:r>
              <a:rPr lang="en-US" dirty="0" smtClean="0">
                <a:latin typeface="Times New Roman" pitchFamily="18" charset="0"/>
                <a:ea typeface="Times New Roman" pitchFamily="18" charset="0"/>
                <a:cs typeface="Times New Roman" pitchFamily="18" charset="0"/>
              </a:rPr>
              <a:t> </a:t>
            </a:r>
            <a:r>
              <a:rPr lang="en-US" dirty="0" err="1" smtClean="0">
                <a:latin typeface="Times New Roman" pitchFamily="18" charset="0"/>
                <a:ea typeface="Times New Roman" pitchFamily="18" charset="0"/>
                <a:cs typeface="Times New Roman" pitchFamily="18" charset="0"/>
              </a:rPr>
              <a:t>și</a:t>
            </a:r>
            <a:r>
              <a:rPr lang="en-US" dirty="0" smtClean="0">
                <a:latin typeface="Times New Roman" pitchFamily="18" charset="0"/>
                <a:ea typeface="Times New Roman" pitchFamily="18" charset="0"/>
                <a:cs typeface="Times New Roman" pitchFamily="18" charset="0"/>
              </a:rPr>
              <a:t> </a:t>
            </a:r>
            <a:r>
              <a:rPr lang="en-US" dirty="0" err="1" smtClean="0">
                <a:latin typeface="Times New Roman" pitchFamily="18" charset="0"/>
                <a:ea typeface="Times New Roman" pitchFamily="18" charset="0"/>
                <a:cs typeface="Times New Roman" pitchFamily="18" charset="0"/>
              </a:rPr>
              <a:t>farmacolog</a:t>
            </a:r>
            <a:r>
              <a:rPr lang="ro-RO" dirty="0" smtClean="0">
                <a:latin typeface="Times New Roman" pitchFamily="18" charset="0"/>
                <a:ea typeface="Times New Roman" pitchFamily="18" charset="0"/>
                <a:cs typeface="Times New Roman" pitchFamily="18" charset="0"/>
              </a:rPr>
              <a:t>i</a:t>
            </a:r>
            <a:r>
              <a:rPr lang="en-US" dirty="0" smtClean="0">
                <a:latin typeface="Times New Roman" pitchFamily="18" charset="0"/>
                <a:ea typeface="Times New Roman" pitchFamily="18" charset="0"/>
                <a:cs typeface="Times New Roman" pitchFamily="18" charset="0"/>
              </a:rPr>
              <a:t>, </a:t>
            </a:r>
            <a:r>
              <a:rPr lang="en-US" dirty="0" err="1" smtClean="0">
                <a:latin typeface="Times New Roman" pitchFamily="18" charset="0"/>
                <a:ea typeface="Times New Roman" pitchFamily="18" charset="0"/>
                <a:cs typeface="Times New Roman" pitchFamily="18" charset="0"/>
              </a:rPr>
              <a:t>pentru</a:t>
            </a:r>
            <a:r>
              <a:rPr lang="en-US" dirty="0" smtClean="0">
                <a:latin typeface="Times New Roman" pitchFamily="18" charset="0"/>
                <a:ea typeface="Times New Roman" pitchFamily="18" charset="0"/>
                <a:cs typeface="Times New Roman" pitchFamily="18" charset="0"/>
              </a:rPr>
              <a:t> </a:t>
            </a:r>
            <a:r>
              <a:rPr lang="en-US" dirty="0" err="1" smtClean="0">
                <a:latin typeface="Times New Roman" pitchFamily="18" charset="0"/>
                <a:ea typeface="Times New Roman" pitchFamily="18" charset="0"/>
                <a:cs typeface="Times New Roman" pitchFamily="18" charset="0"/>
              </a:rPr>
              <a:t>revizuirea</a:t>
            </a:r>
            <a:r>
              <a:rPr lang="en-US" dirty="0" smtClean="0">
                <a:latin typeface="Times New Roman" pitchFamily="18" charset="0"/>
                <a:ea typeface="Times New Roman" pitchFamily="18" charset="0"/>
                <a:cs typeface="Times New Roman" pitchFamily="18" charset="0"/>
              </a:rPr>
              <a:t> </a:t>
            </a:r>
            <a:r>
              <a:rPr lang="en-US" i="1" dirty="0" err="1" smtClean="0">
                <a:latin typeface="Times New Roman" pitchFamily="18" charset="0"/>
                <a:ea typeface="Times New Roman" pitchFamily="18" charset="0"/>
                <a:cs typeface="Times New Roman" pitchFamily="18" charset="0"/>
              </a:rPr>
              <a:t>Criteriilor</a:t>
            </a:r>
            <a:r>
              <a:rPr lang="en-US" i="1" dirty="0" smtClean="0">
                <a:latin typeface="Times New Roman" pitchFamily="18" charset="0"/>
                <a:ea typeface="Times New Roman" pitchFamily="18" charset="0"/>
                <a:cs typeface="Times New Roman" pitchFamily="18" charset="0"/>
              </a:rPr>
              <a:t> de </a:t>
            </a:r>
            <a:r>
              <a:rPr lang="en-US" i="1" dirty="0" err="1" smtClean="0">
                <a:latin typeface="Times New Roman" pitchFamily="18" charset="0"/>
                <a:ea typeface="Times New Roman" pitchFamily="18" charset="0"/>
                <a:cs typeface="Times New Roman" pitchFamily="18" charset="0"/>
              </a:rPr>
              <a:t>eligibilitate</a:t>
            </a:r>
            <a:r>
              <a:rPr lang="en-US" i="1" dirty="0" smtClean="0">
                <a:latin typeface="Times New Roman" pitchFamily="18" charset="0"/>
                <a:ea typeface="Times New Roman" pitchFamily="18" charset="0"/>
                <a:cs typeface="Times New Roman" pitchFamily="18" charset="0"/>
              </a:rPr>
              <a:t>  </a:t>
            </a:r>
            <a:r>
              <a:rPr lang="en-US" i="1" dirty="0" err="1" smtClean="0">
                <a:latin typeface="Times New Roman" pitchFamily="18" charset="0"/>
                <a:ea typeface="Times New Roman" pitchFamily="18" charset="0"/>
                <a:cs typeface="Times New Roman" pitchFamily="18" charset="0"/>
              </a:rPr>
              <a:t>medicale</a:t>
            </a:r>
            <a:r>
              <a:rPr lang="en-US" i="1" dirty="0" smtClean="0">
                <a:latin typeface="Times New Roman" pitchFamily="18" charset="0"/>
                <a:ea typeface="Times New Roman" pitchFamily="18" charset="0"/>
                <a:cs typeface="Times New Roman" pitchFamily="18" charset="0"/>
              </a:rPr>
              <a:t> </a:t>
            </a:r>
            <a:r>
              <a:rPr lang="en-US" i="1" dirty="0" err="1" smtClean="0">
                <a:latin typeface="Times New Roman" pitchFamily="18" charset="0"/>
                <a:ea typeface="Times New Roman" pitchFamily="18" charset="0"/>
                <a:cs typeface="Times New Roman" pitchFamily="18" charset="0"/>
              </a:rPr>
              <a:t>pentru</a:t>
            </a:r>
            <a:r>
              <a:rPr lang="en-US" i="1" dirty="0" smtClean="0">
                <a:latin typeface="Times New Roman" pitchFamily="18" charset="0"/>
                <a:ea typeface="Times New Roman" pitchFamily="18" charset="0"/>
                <a:cs typeface="Times New Roman" pitchFamily="18" charset="0"/>
              </a:rPr>
              <a:t> </a:t>
            </a:r>
            <a:r>
              <a:rPr lang="en-US" i="1" dirty="0" err="1" smtClean="0">
                <a:latin typeface="Times New Roman" pitchFamily="18" charset="0"/>
                <a:ea typeface="Times New Roman" pitchFamily="18" charset="0"/>
                <a:cs typeface="Times New Roman" pitchFamily="18" charset="0"/>
              </a:rPr>
              <a:t>utilizarea</a:t>
            </a:r>
            <a:r>
              <a:rPr lang="en-US" i="1" dirty="0" smtClean="0">
                <a:latin typeface="Times New Roman" pitchFamily="18" charset="0"/>
                <a:ea typeface="Times New Roman" pitchFamily="18" charset="0"/>
                <a:cs typeface="Times New Roman" pitchFamily="18" charset="0"/>
              </a:rPr>
              <a:t> </a:t>
            </a:r>
            <a:r>
              <a:rPr lang="en-US" i="1" dirty="0" err="1" smtClean="0">
                <a:latin typeface="Times New Roman" pitchFamily="18" charset="0"/>
                <a:ea typeface="Times New Roman" pitchFamily="18" charset="0"/>
                <a:cs typeface="Times New Roman" pitchFamily="18" charset="0"/>
              </a:rPr>
              <a:t>contraceptivelor</a:t>
            </a:r>
            <a:r>
              <a:rPr lang="en-US" dirty="0" smtClean="0">
                <a:latin typeface="Times New Roman" pitchFamily="18" charset="0"/>
                <a:ea typeface="Times New Roman" pitchFamily="18" charset="0"/>
                <a:cs typeface="Times New Roman" pitchFamily="18" charset="0"/>
              </a:rPr>
              <a:t>, a </a:t>
            </a:r>
            <a:r>
              <a:rPr lang="en-US" dirty="0" err="1" smtClean="0">
                <a:latin typeface="Times New Roman" pitchFamily="18" charset="0"/>
                <a:ea typeface="Times New Roman" pitchFamily="18" charset="0"/>
                <a:cs typeface="Times New Roman" pitchFamily="18" charset="0"/>
              </a:rPr>
              <a:t>patra</a:t>
            </a:r>
            <a:r>
              <a:rPr lang="en-US" dirty="0" smtClean="0">
                <a:latin typeface="Times New Roman" pitchFamily="18" charset="0"/>
                <a:ea typeface="Times New Roman" pitchFamily="18" charset="0"/>
                <a:cs typeface="Times New Roman" pitchFamily="18" charset="0"/>
              </a:rPr>
              <a:t> </a:t>
            </a:r>
            <a:r>
              <a:rPr lang="en-US" dirty="0" err="1" smtClean="0">
                <a:latin typeface="Times New Roman" pitchFamily="18" charset="0"/>
                <a:ea typeface="Times New Roman" pitchFamily="18" charset="0"/>
                <a:cs typeface="Times New Roman" pitchFamily="18" charset="0"/>
              </a:rPr>
              <a:t>ediție</a:t>
            </a:r>
            <a:r>
              <a:rPr lang="en-US" dirty="0" smtClean="0">
                <a:latin typeface="Times New Roman" pitchFamily="18" charset="0"/>
                <a:ea typeface="Times New Roman" pitchFamily="18" charset="0"/>
                <a:cs typeface="Times New Roman" pitchFamily="18" charset="0"/>
              </a:rPr>
              <a:t> de </a:t>
            </a:r>
            <a:r>
              <a:rPr lang="en-US" dirty="0" err="1" smtClean="0">
                <a:latin typeface="Times New Roman" pitchFamily="18" charset="0"/>
                <a:ea typeface="Times New Roman" pitchFamily="18" charset="0"/>
                <a:cs typeface="Times New Roman" pitchFamily="18" charset="0"/>
              </a:rPr>
              <a:t>ghiduri</a:t>
            </a:r>
            <a:r>
              <a:rPr lang="en-US" dirty="0" smtClean="0">
                <a:latin typeface="Times New Roman" pitchFamily="18" charset="0"/>
                <a:ea typeface="Times New Roman" pitchFamily="18" charset="0"/>
                <a:cs typeface="Times New Roman" pitchFamily="18" charset="0"/>
              </a:rPr>
              <a:t> (</a:t>
            </a:r>
            <a:r>
              <a:rPr lang="en-US" dirty="0" smtClean="0">
                <a:latin typeface="Times New Roman" pitchFamily="18" charset="0"/>
                <a:cs typeface="Times New Roman" pitchFamily="18" charset="0"/>
              </a:rPr>
              <a:t>Medical eligibility criteria</a:t>
            </a:r>
            <a:r>
              <a:rPr lang="ro-RO" dirty="0" smtClean="0">
                <a:latin typeface="Times New Roman" pitchFamily="18" charset="0"/>
                <a:cs typeface="Times New Roman" pitchFamily="18" charset="0"/>
              </a:rPr>
              <a:t> - </a:t>
            </a:r>
            <a:r>
              <a:rPr lang="en-US" dirty="0" smtClean="0">
                <a:latin typeface="Times New Roman" pitchFamily="18" charset="0"/>
                <a:ea typeface="Times New Roman" pitchFamily="18" charset="0"/>
                <a:cs typeface="Times New Roman" pitchFamily="18" charset="0"/>
              </a:rPr>
              <a:t>MEC)</a:t>
            </a:r>
            <a:r>
              <a:rPr lang="ro-RO" dirty="0" smtClean="0">
                <a:latin typeface="Times New Roman" pitchFamily="18" charset="0"/>
                <a:ea typeface="Times New Roman" pitchFamily="18" charset="0"/>
                <a:cs typeface="Times New Roman" pitchFamily="18" charset="0"/>
              </a:rPr>
              <a:t> (14)</a:t>
            </a:r>
            <a:r>
              <a:rPr lang="en-US" dirty="0" smtClean="0">
                <a:latin typeface="Times New Roman" pitchFamily="18" charset="0"/>
                <a:ea typeface="Times New Roman" pitchFamily="18" charset="0"/>
                <a:cs typeface="Times New Roman" pitchFamily="18" charset="0"/>
              </a:rPr>
              <a:t>.</a:t>
            </a:r>
            <a:endParaRPr lang="en-US" b="1" dirty="0" smtClean="0">
              <a:solidFill>
                <a:srgbClr val="7030A0"/>
              </a:solidFill>
              <a:latin typeface="Times New Roman" pitchFamily="18" charset="0"/>
              <a:ea typeface="Times New Roman" pitchFamily="18" charset="0"/>
              <a:cs typeface="Times New Roman" pitchFamily="18" charset="0"/>
            </a:endParaRPr>
          </a:p>
          <a:p>
            <a:pPr lvl="0" algn="just" eaLnBrk="0" fontAlgn="base" hangingPunct="0">
              <a:spcBef>
                <a:spcPct val="0"/>
              </a:spcBef>
              <a:spcAft>
                <a:spcPct val="0"/>
              </a:spcAft>
            </a:pPr>
            <a:endParaRPr lang="en-US" sz="3200" dirty="0" smtClean="0">
              <a:solidFill>
                <a:srgbClr val="7030A0"/>
              </a:solidFill>
              <a:latin typeface="Arial" pitchFamily="34" charset="0"/>
            </a:endParaRPr>
          </a:p>
        </p:txBody>
      </p:sp>
      <p:sp>
        <p:nvSpPr>
          <p:cNvPr id="6" name="Rectangle 5"/>
          <p:cNvSpPr/>
          <p:nvPr/>
        </p:nvSpPr>
        <p:spPr>
          <a:xfrm>
            <a:off x="533400" y="228600"/>
            <a:ext cx="8077200" cy="1754326"/>
          </a:xfrm>
          <a:prstGeom prst="rect">
            <a:avLst/>
          </a:prstGeom>
        </p:spPr>
        <p:txBody>
          <a:bodyPr wrap="square">
            <a:spAutoFit/>
          </a:bodyPr>
          <a:lstStyle/>
          <a:p>
            <a:pPr lvl="0" eaLnBrk="0" fontAlgn="base" hangingPunct="0">
              <a:spcBef>
                <a:spcPct val="0"/>
              </a:spcBef>
              <a:spcAft>
                <a:spcPct val="0"/>
              </a:spcAft>
              <a:buFont typeface="Wingdings" pitchFamily="2" charset="2"/>
              <a:buChar char="q"/>
            </a:pPr>
            <a:r>
              <a:rPr lang="ro-RO" b="1" dirty="0" smtClean="0">
                <a:latin typeface="Times New Roman" pitchFamily="18" charset="0"/>
                <a:ea typeface="Times New Roman" pitchFamily="18" charset="0"/>
                <a:cs typeface="Times New Roman" pitchFamily="18" charset="0"/>
              </a:rPr>
              <a:t> Conform UNECE Regional Report – ICPD Beyond 2014  </a:t>
            </a:r>
            <a:r>
              <a:rPr lang="ro-RO" dirty="0" smtClean="0">
                <a:latin typeface="Times New Roman" pitchFamily="18" charset="0"/>
                <a:ea typeface="Times New Roman" pitchFamily="18" charset="0"/>
                <a:cs typeface="Times New Roman" pitchFamily="18" charset="0"/>
              </a:rPr>
              <a:t>(United Nations Economic Commission For Europe  - International Conference on Population and Development), deşi în ultimii 20 de ani, proporţia mamelor adolescente a scăzut şi este relativ mică (sub 5% dintre copii fiind născuţi de către mame adolescente), există direfenţe semnificative între regiuni: cel mai ridicat procentaj îl deţine Georgia (13%),  iar cel mai scăzut, Elveţia  (2%) (12)</a:t>
            </a:r>
            <a:r>
              <a:rPr lang="en-US" dirty="0" smtClean="0">
                <a:latin typeface="Times New Roman" pitchFamily="18" charset="0"/>
                <a:ea typeface="Times New Roman" pitchFamily="18" charset="0"/>
                <a:cs typeface="Times New Roman" pitchFamily="18" charset="0"/>
              </a:rPr>
              <a:t>. </a:t>
            </a:r>
            <a:endParaRPr lang="ro-RO" dirty="0" smtClean="0">
              <a:latin typeface="Times New Roman" pitchFamily="18" charset="0"/>
              <a:ea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52400" y="762000"/>
            <a:ext cx="8839200" cy="5632311"/>
          </a:xfrm>
          <a:prstGeom prst="rect">
            <a:avLst/>
          </a:prstGeom>
        </p:spPr>
        <p:txBody>
          <a:bodyPr wrap="square">
            <a:spAutoFit/>
          </a:bodyPr>
          <a:lstStyle/>
          <a:p>
            <a:pPr algn="just">
              <a:buFont typeface="Wingdings" pitchFamily="2" charset="2"/>
              <a:buChar char="q"/>
            </a:pPr>
            <a:r>
              <a:rPr lang="ro-RO" dirty="0" smtClean="0">
                <a:latin typeface="Times New Roman" pitchFamily="18" charset="0"/>
                <a:ea typeface="Times New Roman" pitchFamily="18" charset="0"/>
                <a:cs typeface="Times New Roman" pitchFamily="18" charset="0"/>
              </a:rPr>
              <a:t> </a:t>
            </a:r>
            <a:r>
              <a:rPr lang="ro-RO"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Recomandări</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privind</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utilizarea</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metodelor</a:t>
            </a:r>
            <a:r>
              <a:rPr lang="en-US" sz="2000" dirty="0" smtClean="0">
                <a:latin typeface="Times New Roman" pitchFamily="18" charset="0"/>
                <a:ea typeface="Times New Roman" pitchFamily="18" charset="0"/>
                <a:cs typeface="Times New Roman" pitchFamily="18" charset="0"/>
              </a:rPr>
              <a:t> contraceptive </a:t>
            </a:r>
            <a:r>
              <a:rPr lang="en-US" sz="2000" dirty="0" err="1" smtClean="0">
                <a:latin typeface="Times New Roman" pitchFamily="18" charset="0"/>
                <a:ea typeface="Times New Roman" pitchFamily="18" charset="0"/>
                <a:cs typeface="Times New Roman" pitchFamily="18" charset="0"/>
              </a:rPr>
              <a:t>hormonale</a:t>
            </a:r>
            <a:r>
              <a:rPr lang="en-US" sz="2000" dirty="0" smtClean="0">
                <a:latin typeface="Times New Roman" pitchFamily="18" charset="0"/>
                <a:ea typeface="Times New Roman" pitchFamily="18" charset="0"/>
                <a:cs typeface="Times New Roman" pitchFamily="18" charset="0"/>
              </a:rPr>
              <a:t> de </a:t>
            </a:r>
            <a:r>
              <a:rPr lang="en-US" sz="2000" dirty="0" err="1" smtClean="0">
                <a:latin typeface="Times New Roman" pitchFamily="18" charset="0"/>
                <a:ea typeface="Times New Roman" pitchFamily="18" charset="0"/>
                <a:cs typeface="Times New Roman" pitchFamily="18" charset="0"/>
              </a:rPr>
              <a:t>către</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femei</a:t>
            </a:r>
            <a:r>
              <a:rPr lang="en-US" sz="2000" dirty="0" smtClean="0">
                <a:latin typeface="Times New Roman" pitchFamily="18" charset="0"/>
                <a:ea typeface="Times New Roman" pitchFamily="18" charset="0"/>
                <a:cs typeface="Times New Roman" pitchFamily="18" charset="0"/>
              </a:rPr>
              <a:t> cu </a:t>
            </a:r>
            <a:r>
              <a:rPr lang="en-US" sz="2000" dirty="0" err="1" smtClean="0">
                <a:latin typeface="Times New Roman" pitchFamily="18" charset="0"/>
                <a:ea typeface="Times New Roman" pitchFamily="18" charset="0"/>
                <a:cs typeface="Times New Roman" pitchFamily="18" charset="0"/>
              </a:rPr>
              <a:t>risc</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ridicat</a:t>
            </a:r>
            <a:r>
              <a:rPr lang="en-US" sz="2000" dirty="0" smtClean="0">
                <a:latin typeface="Times New Roman" pitchFamily="18" charset="0"/>
                <a:ea typeface="Times New Roman" pitchFamily="18" charset="0"/>
                <a:cs typeface="Times New Roman" pitchFamily="18" charset="0"/>
              </a:rPr>
              <a:t> de HIV, care </a:t>
            </a:r>
            <a:r>
              <a:rPr lang="en-US" sz="2000" dirty="0" err="1" smtClean="0">
                <a:latin typeface="Times New Roman" pitchFamily="18" charset="0"/>
                <a:ea typeface="Times New Roman" pitchFamily="18" charset="0"/>
                <a:cs typeface="Times New Roman" pitchFamily="18" charset="0"/>
              </a:rPr>
              <a:t>sunt</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infectate</a:t>
            </a:r>
            <a:r>
              <a:rPr lang="en-US" sz="2000" dirty="0" smtClean="0">
                <a:latin typeface="Times New Roman" pitchFamily="18" charset="0"/>
                <a:ea typeface="Times New Roman" pitchFamily="18" charset="0"/>
                <a:cs typeface="Times New Roman" pitchFamily="18" charset="0"/>
              </a:rPr>
              <a:t> cu HIV, </a:t>
            </a:r>
            <a:r>
              <a:rPr lang="en-US" sz="2000" dirty="0" err="1" smtClean="0">
                <a:latin typeface="Times New Roman" pitchFamily="18" charset="0"/>
                <a:ea typeface="Times New Roman" pitchFamily="18" charset="0"/>
                <a:cs typeface="Times New Roman" pitchFamily="18" charset="0"/>
              </a:rPr>
              <a:t>inclusiv</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femei</a:t>
            </a:r>
            <a:r>
              <a:rPr lang="en-US" sz="2000" dirty="0" smtClean="0">
                <a:latin typeface="Times New Roman" pitchFamily="18" charset="0"/>
                <a:ea typeface="Times New Roman" pitchFamily="18" charset="0"/>
                <a:cs typeface="Times New Roman" pitchFamily="18" charset="0"/>
              </a:rPr>
              <a:t> care </a:t>
            </a:r>
            <a:r>
              <a:rPr lang="en-US" sz="2000" dirty="0" err="1" smtClean="0">
                <a:latin typeface="Times New Roman" pitchFamily="18" charset="0"/>
                <a:ea typeface="Times New Roman" pitchFamily="18" charset="0"/>
                <a:cs typeface="Times New Roman" pitchFamily="18" charset="0"/>
              </a:rPr>
              <a:t>iau</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terapie</a:t>
            </a:r>
            <a:r>
              <a:rPr lang="en-US" sz="2000" dirty="0" smtClean="0">
                <a:latin typeface="Times New Roman" pitchFamily="18" charset="0"/>
                <a:ea typeface="Times New Roman" pitchFamily="18" charset="0"/>
                <a:cs typeface="Times New Roman" pitchFamily="18" charset="0"/>
              </a:rPr>
              <a:t> antiretroviral</a:t>
            </a:r>
            <a:r>
              <a:rPr lang="ro-RO" sz="2000" dirty="0" smtClean="0">
                <a:latin typeface="Times New Roman" pitchFamily="18" charset="0"/>
                <a:ea typeface="Times New Roman" pitchFamily="18" charset="0"/>
                <a:cs typeface="Times New Roman" pitchFamily="18" charset="0"/>
              </a:rPr>
              <a:t>ă</a:t>
            </a:r>
            <a:r>
              <a:rPr lang="en-US" sz="2000" dirty="0" smtClean="0">
                <a:latin typeface="Times New Roman" pitchFamily="18" charset="0"/>
                <a:ea typeface="Times New Roman" pitchFamily="18" charset="0"/>
                <a:cs typeface="Times New Roman" pitchFamily="18" charset="0"/>
              </a:rPr>
              <a:t> (ART), au </a:t>
            </a:r>
            <a:r>
              <a:rPr lang="en-US" sz="2000" dirty="0" err="1" smtClean="0">
                <a:latin typeface="Times New Roman" pitchFamily="18" charset="0"/>
                <a:ea typeface="Times New Roman" pitchFamily="18" charset="0"/>
                <a:cs typeface="Times New Roman" pitchFamily="18" charset="0"/>
              </a:rPr>
              <a:t>fost</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printre</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subiectele</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analizate</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în</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cadrul</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acestei</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reuniuni</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Având</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în</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vedere</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importanța</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sănătății</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publice</a:t>
            </a:r>
            <a:r>
              <a:rPr lang="en-US" sz="2000" dirty="0" smtClean="0">
                <a:latin typeface="Times New Roman" pitchFamily="18" charset="0"/>
                <a:ea typeface="Times New Roman" pitchFamily="18" charset="0"/>
                <a:cs typeface="Times New Roman" pitchFamily="18" charset="0"/>
              </a:rPr>
              <a:t> a </a:t>
            </a:r>
            <a:r>
              <a:rPr lang="en-US" sz="2000" dirty="0" err="1" smtClean="0">
                <a:latin typeface="Times New Roman" pitchFamily="18" charset="0"/>
                <a:ea typeface="Times New Roman" pitchFamily="18" charset="0"/>
                <a:cs typeface="Times New Roman" pitchFamily="18" charset="0"/>
              </a:rPr>
              <a:t>acestui</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subiect</a:t>
            </a:r>
            <a:r>
              <a:rPr lang="en-US" sz="2000" dirty="0" smtClean="0">
                <a:latin typeface="Times New Roman" pitchFamily="18" charset="0"/>
                <a:ea typeface="Times New Roman" pitchFamily="18" charset="0"/>
                <a:cs typeface="Times New Roman" pitchFamily="18" charset="0"/>
              </a:rPr>
              <a:t>, la </a:t>
            </a:r>
            <a:r>
              <a:rPr lang="en-US" sz="2000" dirty="0" err="1" smtClean="0">
                <a:latin typeface="Times New Roman" pitchFamily="18" charset="0"/>
                <a:ea typeface="Times New Roman" pitchFamily="18" charset="0"/>
                <a:cs typeface="Times New Roman" pitchFamily="18" charset="0"/>
              </a:rPr>
              <a:t>încurajarea</a:t>
            </a:r>
            <a:r>
              <a:rPr lang="en-US" sz="2000" dirty="0" smtClean="0">
                <a:latin typeface="Times New Roman" pitchFamily="18" charset="0"/>
                <a:ea typeface="Times New Roman" pitchFamily="18" charset="0"/>
                <a:cs typeface="Times New Roman" pitchFamily="18" charset="0"/>
              </a:rPr>
              <a:t> GDG, </a:t>
            </a:r>
            <a:r>
              <a:rPr lang="en-US" sz="2000" b="1" u="sng" dirty="0" err="1" smtClean="0">
                <a:latin typeface="Times New Roman" pitchFamily="18" charset="0"/>
                <a:ea typeface="Times New Roman" pitchFamily="18" charset="0"/>
                <a:cs typeface="Times New Roman" pitchFamily="18" charset="0"/>
              </a:rPr>
              <a:t>Organizația</a:t>
            </a:r>
            <a:r>
              <a:rPr lang="en-US" sz="2000" b="1" u="sng" dirty="0" smtClean="0">
                <a:latin typeface="Times New Roman" pitchFamily="18" charset="0"/>
                <a:ea typeface="Times New Roman" pitchFamily="18" charset="0"/>
                <a:cs typeface="Times New Roman" pitchFamily="18" charset="0"/>
              </a:rPr>
              <a:t> </a:t>
            </a:r>
            <a:r>
              <a:rPr lang="en-US" sz="2000" b="1" u="sng" dirty="0" err="1" smtClean="0">
                <a:latin typeface="Times New Roman" pitchFamily="18" charset="0"/>
                <a:ea typeface="Times New Roman" pitchFamily="18" charset="0"/>
                <a:cs typeface="Times New Roman" pitchFamily="18" charset="0"/>
              </a:rPr>
              <a:t>Mondială</a:t>
            </a:r>
            <a:r>
              <a:rPr lang="en-US" sz="2000" b="1" u="sng" dirty="0" smtClean="0">
                <a:latin typeface="Times New Roman" pitchFamily="18" charset="0"/>
                <a:ea typeface="Times New Roman" pitchFamily="18" charset="0"/>
                <a:cs typeface="Times New Roman" pitchFamily="18" charset="0"/>
              </a:rPr>
              <a:t> a </a:t>
            </a:r>
            <a:r>
              <a:rPr lang="en-US" sz="2000" b="1" u="sng" dirty="0" err="1" smtClean="0">
                <a:latin typeface="Times New Roman" pitchFamily="18" charset="0"/>
                <a:ea typeface="Times New Roman" pitchFamily="18" charset="0"/>
                <a:cs typeface="Times New Roman" pitchFamily="18" charset="0"/>
              </a:rPr>
              <a:t>Sănătății</a:t>
            </a:r>
            <a:r>
              <a:rPr lang="en-US" sz="2000" b="1" u="sng" dirty="0" smtClean="0">
                <a:latin typeface="Times New Roman" pitchFamily="18" charset="0"/>
                <a:ea typeface="Times New Roman" pitchFamily="18" charset="0"/>
                <a:cs typeface="Times New Roman" pitchFamily="18" charset="0"/>
              </a:rPr>
              <a:t> </a:t>
            </a:r>
            <a:r>
              <a:rPr lang="en-US" sz="2000" b="1" u="sng" dirty="0" err="1" smtClean="0">
                <a:latin typeface="Times New Roman" pitchFamily="18" charset="0"/>
                <a:ea typeface="Times New Roman" pitchFamily="18" charset="0"/>
                <a:cs typeface="Times New Roman" pitchFamily="18" charset="0"/>
              </a:rPr>
              <a:t>emite</a:t>
            </a:r>
            <a:r>
              <a:rPr lang="en-US" sz="2000" b="1" u="sng" dirty="0" smtClean="0">
                <a:latin typeface="Times New Roman" pitchFamily="18" charset="0"/>
                <a:ea typeface="Times New Roman" pitchFamily="18" charset="0"/>
                <a:cs typeface="Times New Roman" pitchFamily="18" charset="0"/>
              </a:rPr>
              <a:t> un </a:t>
            </a:r>
            <a:r>
              <a:rPr lang="en-US" sz="2000" b="1" u="sng" dirty="0" err="1" smtClean="0">
                <a:latin typeface="Times New Roman" pitchFamily="18" charset="0"/>
                <a:ea typeface="Times New Roman" pitchFamily="18" charset="0"/>
                <a:cs typeface="Times New Roman" pitchFamily="18" charset="0"/>
              </a:rPr>
              <a:t>ghid</a:t>
            </a:r>
            <a:r>
              <a:rPr lang="en-US" sz="2000" b="1" u="sng" dirty="0" smtClean="0">
                <a:latin typeface="Times New Roman" pitchFamily="18" charset="0"/>
                <a:ea typeface="Times New Roman" pitchFamily="18" charset="0"/>
                <a:cs typeface="Times New Roman" pitchFamily="18" charset="0"/>
              </a:rPr>
              <a:t> </a:t>
            </a:r>
            <a:r>
              <a:rPr lang="en-US" sz="2000" b="1" u="sng" dirty="0" err="1" smtClean="0">
                <a:latin typeface="Times New Roman" pitchFamily="18" charset="0"/>
                <a:ea typeface="Times New Roman" pitchFamily="18" charset="0"/>
                <a:cs typeface="Times New Roman" pitchFamily="18" charset="0"/>
              </a:rPr>
              <a:t>propriu</a:t>
            </a:r>
            <a:r>
              <a:rPr lang="en-US" sz="2000" b="1" u="sng" dirty="0" smtClean="0">
                <a:latin typeface="Times New Roman" pitchFamily="18" charset="0"/>
                <a:ea typeface="Times New Roman" pitchFamily="18" charset="0"/>
                <a:cs typeface="Times New Roman" pitchFamily="18" charset="0"/>
              </a:rPr>
              <a:t> de contraceptive </a:t>
            </a:r>
            <a:r>
              <a:rPr lang="en-US" sz="2000" b="1" u="sng" dirty="0" err="1" smtClean="0">
                <a:latin typeface="Times New Roman" pitchFamily="18" charset="0"/>
                <a:ea typeface="Times New Roman" pitchFamily="18" charset="0"/>
                <a:cs typeface="Times New Roman" pitchFamily="18" charset="0"/>
              </a:rPr>
              <a:t>eligibile</a:t>
            </a:r>
            <a:r>
              <a:rPr lang="en-US" sz="2000" b="1" u="sng" dirty="0" smtClean="0">
                <a:latin typeface="Times New Roman" pitchFamily="18" charset="0"/>
                <a:ea typeface="Times New Roman" pitchFamily="18" charset="0"/>
                <a:cs typeface="Times New Roman" pitchFamily="18" charset="0"/>
              </a:rPr>
              <a:t> </a:t>
            </a:r>
            <a:r>
              <a:rPr lang="en-US" sz="2000" b="1" u="sng" dirty="0" err="1" smtClean="0">
                <a:latin typeface="Times New Roman" pitchFamily="18" charset="0"/>
                <a:ea typeface="Times New Roman" pitchFamily="18" charset="0"/>
                <a:cs typeface="Times New Roman" pitchFamily="18" charset="0"/>
              </a:rPr>
              <a:t>pentru</a:t>
            </a:r>
            <a:r>
              <a:rPr lang="en-US" sz="2000" b="1" u="sng" dirty="0" smtClean="0">
                <a:latin typeface="Times New Roman" pitchFamily="18" charset="0"/>
                <a:ea typeface="Times New Roman" pitchFamily="18" charset="0"/>
                <a:cs typeface="Times New Roman" pitchFamily="18" charset="0"/>
              </a:rPr>
              <a:t> </a:t>
            </a:r>
            <a:r>
              <a:rPr lang="en-US" sz="2000" b="1" u="sng" dirty="0" err="1" smtClean="0">
                <a:latin typeface="Times New Roman" pitchFamily="18" charset="0"/>
                <a:ea typeface="Times New Roman" pitchFamily="18" charset="0"/>
                <a:cs typeface="Times New Roman" pitchFamily="18" charset="0"/>
              </a:rPr>
              <a:t>femeile</a:t>
            </a:r>
            <a:r>
              <a:rPr lang="en-US" sz="2000" b="1" u="sng" dirty="0" smtClean="0">
                <a:latin typeface="Times New Roman" pitchFamily="18" charset="0"/>
                <a:ea typeface="Times New Roman" pitchFamily="18" charset="0"/>
                <a:cs typeface="Times New Roman" pitchFamily="18" charset="0"/>
              </a:rPr>
              <a:t> cu </a:t>
            </a:r>
            <a:r>
              <a:rPr lang="en-US" sz="2000" b="1" u="sng" dirty="0" err="1" smtClean="0">
                <a:latin typeface="Times New Roman" pitchFamily="18" charset="0"/>
                <a:ea typeface="Times New Roman" pitchFamily="18" charset="0"/>
                <a:cs typeface="Times New Roman" pitchFamily="18" charset="0"/>
              </a:rPr>
              <a:t>risc</a:t>
            </a:r>
            <a:r>
              <a:rPr lang="en-US" sz="2000" b="1" u="sng" dirty="0" smtClean="0">
                <a:latin typeface="Times New Roman" pitchFamily="18" charset="0"/>
                <a:ea typeface="Times New Roman" pitchFamily="18" charset="0"/>
                <a:cs typeface="Times New Roman" pitchFamily="18" charset="0"/>
              </a:rPr>
              <a:t> </a:t>
            </a:r>
            <a:r>
              <a:rPr lang="en-US" sz="2000" b="1" u="sng" dirty="0" err="1" smtClean="0">
                <a:latin typeface="Times New Roman" pitchFamily="18" charset="0"/>
                <a:ea typeface="Times New Roman" pitchFamily="18" charset="0"/>
                <a:cs typeface="Times New Roman" pitchFamily="18" charset="0"/>
              </a:rPr>
              <a:t>ridicat</a:t>
            </a:r>
            <a:r>
              <a:rPr lang="en-US" sz="2000" b="1" u="sng" dirty="0" smtClean="0">
                <a:latin typeface="Times New Roman" pitchFamily="18" charset="0"/>
                <a:ea typeface="Times New Roman" pitchFamily="18" charset="0"/>
                <a:cs typeface="Times New Roman" pitchFamily="18" charset="0"/>
              </a:rPr>
              <a:t> de HIV </a:t>
            </a:r>
            <a:r>
              <a:rPr lang="ro-RO" sz="2000" b="1" u="sng" dirty="0" smtClean="0">
                <a:latin typeface="Times New Roman" pitchFamily="18" charset="0"/>
                <a:ea typeface="Times New Roman" pitchFamily="18" charset="0"/>
                <a:cs typeface="Times New Roman" pitchFamily="18" charset="0"/>
              </a:rPr>
              <a:t>ş</a:t>
            </a:r>
            <a:r>
              <a:rPr lang="en-US" sz="2000" b="1" u="sng" dirty="0" err="1" smtClean="0">
                <a:latin typeface="Times New Roman" pitchFamily="18" charset="0"/>
                <a:ea typeface="Times New Roman" pitchFamily="18" charset="0"/>
                <a:cs typeface="Times New Roman" pitchFamily="18" charset="0"/>
              </a:rPr>
              <a:t>i</a:t>
            </a:r>
            <a:r>
              <a:rPr lang="en-US" sz="2000" b="1" u="sng" dirty="0" smtClean="0">
                <a:latin typeface="Times New Roman" pitchFamily="18" charset="0"/>
                <a:ea typeface="Times New Roman" pitchFamily="18" charset="0"/>
                <a:cs typeface="Times New Roman" pitchFamily="18" charset="0"/>
              </a:rPr>
              <a:t> </a:t>
            </a:r>
            <a:r>
              <a:rPr lang="en-US" sz="2000" b="1" u="sng" dirty="0" err="1" smtClean="0">
                <a:latin typeface="Times New Roman" pitchFamily="18" charset="0"/>
                <a:ea typeface="Times New Roman" pitchFamily="18" charset="0"/>
                <a:cs typeface="Times New Roman" pitchFamily="18" charset="0"/>
              </a:rPr>
              <a:t>femei</a:t>
            </a:r>
            <a:r>
              <a:rPr lang="en-US" sz="2000" b="1" u="sng" dirty="0" smtClean="0">
                <a:latin typeface="Times New Roman" pitchFamily="18" charset="0"/>
                <a:ea typeface="Times New Roman" pitchFamily="18" charset="0"/>
                <a:cs typeface="Times New Roman" pitchFamily="18" charset="0"/>
              </a:rPr>
              <a:t> care </a:t>
            </a:r>
            <a:r>
              <a:rPr lang="en-US" sz="2000" b="1" u="sng" dirty="0" err="1" smtClean="0">
                <a:latin typeface="Times New Roman" pitchFamily="18" charset="0"/>
                <a:ea typeface="Times New Roman" pitchFamily="18" charset="0"/>
                <a:cs typeface="Times New Roman" pitchFamily="18" charset="0"/>
              </a:rPr>
              <a:t>tr</a:t>
            </a:r>
            <a:r>
              <a:rPr lang="ro-RO" sz="2000" b="1" u="sng" dirty="0" smtClean="0">
                <a:latin typeface="Times New Roman" pitchFamily="18" charset="0"/>
                <a:ea typeface="Times New Roman" pitchFamily="18" charset="0"/>
                <a:cs typeface="Times New Roman" pitchFamily="18" charset="0"/>
              </a:rPr>
              <a:t>ă</a:t>
            </a:r>
            <a:r>
              <a:rPr lang="en-US" sz="2000" b="1" u="sng" dirty="0" err="1" smtClean="0">
                <a:latin typeface="Times New Roman" pitchFamily="18" charset="0"/>
                <a:ea typeface="Times New Roman" pitchFamily="18" charset="0"/>
                <a:cs typeface="Times New Roman" pitchFamily="18" charset="0"/>
              </a:rPr>
              <a:t>iesc</a:t>
            </a:r>
            <a:r>
              <a:rPr lang="en-US" sz="2000" b="1" u="sng" dirty="0" smtClean="0">
                <a:latin typeface="Times New Roman" pitchFamily="18" charset="0"/>
                <a:ea typeface="Times New Roman" pitchFamily="18" charset="0"/>
                <a:cs typeface="Times New Roman" pitchFamily="18" charset="0"/>
              </a:rPr>
              <a:t> cu HIV, </a:t>
            </a:r>
            <a:r>
              <a:rPr lang="en-US" sz="2000" b="1" u="sng" dirty="0" err="1" smtClean="0">
                <a:latin typeface="Times New Roman" pitchFamily="18" charset="0"/>
                <a:ea typeface="Times New Roman" pitchFamily="18" charset="0"/>
                <a:cs typeface="Times New Roman" pitchFamily="18" charset="0"/>
              </a:rPr>
              <a:t>înainte</a:t>
            </a:r>
            <a:r>
              <a:rPr lang="en-US" sz="2000" b="1" u="sng" dirty="0" smtClean="0">
                <a:latin typeface="Times New Roman" pitchFamily="18" charset="0"/>
                <a:ea typeface="Times New Roman" pitchFamily="18" charset="0"/>
                <a:cs typeface="Times New Roman" pitchFamily="18" charset="0"/>
              </a:rPr>
              <a:t> de </a:t>
            </a:r>
            <a:r>
              <a:rPr lang="en-US" sz="2000" b="1" u="sng" dirty="0" err="1" smtClean="0">
                <a:latin typeface="Times New Roman" pitchFamily="18" charset="0"/>
                <a:ea typeface="Times New Roman" pitchFamily="18" charset="0"/>
                <a:cs typeface="Times New Roman" pitchFamily="18" charset="0"/>
              </a:rPr>
              <a:t>întreaga</a:t>
            </a:r>
            <a:r>
              <a:rPr lang="en-US" sz="2000" b="1" u="sng" dirty="0" smtClean="0">
                <a:latin typeface="Times New Roman" pitchFamily="18" charset="0"/>
                <a:ea typeface="Times New Roman" pitchFamily="18" charset="0"/>
                <a:cs typeface="Times New Roman" pitchFamily="18" charset="0"/>
              </a:rPr>
              <a:t> </a:t>
            </a:r>
            <a:r>
              <a:rPr lang="en-US" sz="2000" b="1" u="sng" dirty="0" err="1" smtClean="0">
                <a:latin typeface="Times New Roman" pitchFamily="18" charset="0"/>
                <a:ea typeface="Times New Roman" pitchFamily="18" charset="0"/>
                <a:cs typeface="Times New Roman" pitchFamily="18" charset="0"/>
              </a:rPr>
              <a:t>revizuire</a:t>
            </a:r>
            <a:r>
              <a:rPr lang="en-US" sz="2000" b="1" u="sng" dirty="0" smtClean="0">
                <a:latin typeface="Times New Roman" pitchFamily="18" charset="0"/>
                <a:ea typeface="Times New Roman" pitchFamily="18" charset="0"/>
                <a:cs typeface="Times New Roman" pitchFamily="18" charset="0"/>
              </a:rPr>
              <a:t> a </a:t>
            </a:r>
            <a:r>
              <a:rPr lang="en-US" sz="2000" b="1" u="sng" dirty="0" err="1" smtClean="0">
                <a:latin typeface="Times New Roman" pitchFamily="18" charset="0"/>
                <a:ea typeface="Times New Roman" pitchFamily="18" charset="0"/>
                <a:cs typeface="Times New Roman" pitchFamily="18" charset="0"/>
              </a:rPr>
              <a:t>ghidurilor</a:t>
            </a:r>
            <a:r>
              <a:rPr lang="en-US" sz="2000" b="1" u="sng" dirty="0" smtClean="0">
                <a:latin typeface="Times New Roman" pitchFamily="18" charset="0"/>
                <a:ea typeface="Times New Roman" pitchFamily="18" charset="0"/>
                <a:cs typeface="Times New Roman" pitchFamily="18" charset="0"/>
              </a:rPr>
              <a:t>. </a:t>
            </a:r>
            <a:r>
              <a:rPr lang="ro-RO" sz="2000" b="1" u="sng" dirty="0" smtClean="0">
                <a:latin typeface="Times New Roman" pitchFamily="18" charset="0"/>
                <a:ea typeface="Times New Roman" pitchFamily="18" charset="0"/>
                <a:cs typeface="Times New Roman" pitchFamily="18" charset="0"/>
              </a:rPr>
              <a:t>(</a:t>
            </a:r>
            <a:r>
              <a:rPr lang="en-US" b="1" u="sng" dirty="0" smtClean="0">
                <a:latin typeface="Times New Roman" pitchFamily="18" charset="0"/>
                <a:ea typeface="Times New Roman" pitchFamily="18" charset="0"/>
                <a:cs typeface="Times New Roman" pitchFamily="18" charset="0"/>
              </a:rPr>
              <a:t>A </a:t>
            </a:r>
            <a:r>
              <a:rPr lang="en-US" b="1" u="sng" dirty="0" err="1" smtClean="0">
                <a:latin typeface="Times New Roman" pitchFamily="18" charset="0"/>
                <a:ea typeface="Times New Roman" pitchFamily="18" charset="0"/>
                <a:cs typeface="Times New Roman" pitchFamily="18" charset="0"/>
              </a:rPr>
              <a:t>cincea</a:t>
            </a:r>
            <a:r>
              <a:rPr lang="en-US" b="1" u="sng" dirty="0" smtClean="0">
                <a:latin typeface="Times New Roman" pitchFamily="18" charset="0"/>
                <a:ea typeface="Times New Roman" pitchFamily="18" charset="0"/>
                <a:cs typeface="Times New Roman" pitchFamily="18" charset="0"/>
              </a:rPr>
              <a:t> </a:t>
            </a:r>
            <a:r>
              <a:rPr lang="en-US" b="1" u="sng" dirty="0" err="1" smtClean="0">
                <a:latin typeface="Times New Roman" pitchFamily="18" charset="0"/>
                <a:ea typeface="Times New Roman" pitchFamily="18" charset="0"/>
                <a:cs typeface="Times New Roman" pitchFamily="18" charset="0"/>
              </a:rPr>
              <a:t>ediție</a:t>
            </a:r>
            <a:r>
              <a:rPr lang="en-US" b="1" u="sng" dirty="0" smtClean="0">
                <a:latin typeface="Times New Roman" pitchFamily="18" charset="0"/>
                <a:ea typeface="Times New Roman" pitchFamily="18" charset="0"/>
                <a:cs typeface="Times New Roman" pitchFamily="18" charset="0"/>
              </a:rPr>
              <a:t> </a:t>
            </a:r>
            <a:r>
              <a:rPr lang="en-US" b="1" u="sng" dirty="0" err="1" smtClean="0">
                <a:latin typeface="Times New Roman" pitchFamily="18" charset="0"/>
                <a:ea typeface="Times New Roman" pitchFamily="18" charset="0"/>
                <a:cs typeface="Times New Roman" pitchFamily="18" charset="0"/>
              </a:rPr>
              <a:t>revizuită</a:t>
            </a:r>
            <a:r>
              <a:rPr lang="en-US" b="1" u="sng" dirty="0" smtClean="0">
                <a:latin typeface="Times New Roman" pitchFamily="18" charset="0"/>
                <a:ea typeface="Times New Roman" pitchFamily="18" charset="0"/>
                <a:cs typeface="Times New Roman" pitchFamily="18" charset="0"/>
              </a:rPr>
              <a:t> a MEC </a:t>
            </a:r>
            <a:r>
              <a:rPr lang="ro-RO" b="1" u="sng" dirty="0" smtClean="0">
                <a:latin typeface="Times New Roman" pitchFamily="18" charset="0"/>
                <a:ea typeface="Times New Roman" pitchFamily="18" charset="0"/>
                <a:cs typeface="Times New Roman" pitchFamily="18" charset="0"/>
              </a:rPr>
              <a:t>a fost</a:t>
            </a:r>
            <a:r>
              <a:rPr lang="en-US" b="1" u="sng" dirty="0" smtClean="0">
                <a:latin typeface="Times New Roman" pitchFamily="18" charset="0"/>
                <a:ea typeface="Times New Roman" pitchFamily="18" charset="0"/>
                <a:cs typeface="Times New Roman" pitchFamily="18" charset="0"/>
              </a:rPr>
              <a:t> </a:t>
            </a:r>
            <a:r>
              <a:rPr lang="en-US" b="1" u="sng" dirty="0" err="1" smtClean="0">
                <a:latin typeface="Times New Roman" pitchFamily="18" charset="0"/>
                <a:ea typeface="Times New Roman" pitchFamily="18" charset="0"/>
                <a:cs typeface="Times New Roman" pitchFamily="18" charset="0"/>
              </a:rPr>
              <a:t>finalizată</a:t>
            </a:r>
            <a:r>
              <a:rPr lang="en-US" b="1" u="sng" dirty="0" smtClean="0">
                <a:latin typeface="Times New Roman" pitchFamily="18" charset="0"/>
                <a:ea typeface="Times New Roman" pitchFamily="18" charset="0"/>
                <a:cs typeface="Times New Roman" pitchFamily="18" charset="0"/>
              </a:rPr>
              <a:t> </a:t>
            </a:r>
            <a:r>
              <a:rPr lang="en-US" b="1" u="sng" dirty="0" err="1" smtClean="0">
                <a:latin typeface="Times New Roman" pitchFamily="18" charset="0"/>
                <a:ea typeface="Times New Roman" pitchFamily="18" charset="0"/>
                <a:cs typeface="Times New Roman" pitchFamily="18" charset="0"/>
              </a:rPr>
              <a:t>în</a:t>
            </a:r>
            <a:r>
              <a:rPr lang="en-US" b="1" u="sng" dirty="0" smtClean="0">
                <a:latin typeface="Times New Roman" pitchFamily="18" charset="0"/>
                <a:ea typeface="Times New Roman" pitchFamily="18" charset="0"/>
                <a:cs typeface="Times New Roman" pitchFamily="18" charset="0"/>
              </a:rPr>
              <a:t> 2015</a:t>
            </a:r>
            <a:r>
              <a:rPr lang="ro-RO" b="1" u="sng" dirty="0" smtClean="0">
                <a:latin typeface="Times New Roman" pitchFamily="18" charset="0"/>
                <a:ea typeface="Times New Roman" pitchFamily="18" charset="0"/>
                <a:cs typeface="Times New Roman" pitchFamily="18" charset="0"/>
              </a:rPr>
              <a:t>)</a:t>
            </a:r>
            <a:r>
              <a:rPr lang="ro-RO" b="1" dirty="0" smtClean="0">
                <a:latin typeface="Times New Roman" pitchFamily="18" charset="0"/>
                <a:ea typeface="Times New Roman" pitchFamily="18" charset="0"/>
                <a:cs typeface="Times New Roman" pitchFamily="18" charset="0"/>
              </a:rPr>
              <a:t>  </a:t>
            </a:r>
            <a:r>
              <a:rPr lang="ro-RO" dirty="0" smtClean="0">
                <a:latin typeface="Times New Roman" pitchFamily="18" charset="0"/>
                <a:ea typeface="Times New Roman" pitchFamily="18" charset="0"/>
                <a:cs typeface="Times New Roman" pitchFamily="18" charset="0"/>
              </a:rPr>
              <a:t>(15)</a:t>
            </a:r>
            <a:r>
              <a:rPr lang="en-US" b="1" dirty="0" smtClean="0">
                <a:latin typeface="Times New Roman" pitchFamily="18" charset="0"/>
                <a:ea typeface="Times New Roman" pitchFamily="18" charset="0"/>
                <a:cs typeface="Times New Roman" pitchFamily="18" charset="0"/>
              </a:rPr>
              <a:t>.</a:t>
            </a:r>
            <a:endParaRPr lang="ro-RO" b="1" dirty="0" smtClean="0">
              <a:latin typeface="Times New Roman" pitchFamily="18" charset="0"/>
              <a:ea typeface="Times New Roman" pitchFamily="18" charset="0"/>
              <a:cs typeface="Times New Roman" pitchFamily="18" charset="0"/>
            </a:endParaRPr>
          </a:p>
          <a:p>
            <a:pPr algn="just">
              <a:buFont typeface="Wingdings" pitchFamily="2" charset="2"/>
              <a:buChar char="q"/>
            </a:pPr>
            <a:endParaRPr lang="ro-RO" sz="2000" b="1" u="sng" dirty="0">
              <a:latin typeface="Times New Roman" pitchFamily="18" charset="0"/>
              <a:cs typeface="Times New Roman" pitchFamily="18" charset="0"/>
            </a:endParaRPr>
          </a:p>
          <a:p>
            <a:pPr algn="just">
              <a:buFont typeface="Wingdings" pitchFamily="2" charset="2"/>
              <a:buChar char="q"/>
            </a:pPr>
            <a:endParaRPr lang="ro-RO" sz="2000" b="1" u="sng" dirty="0" smtClean="0">
              <a:latin typeface="Times New Roman" pitchFamily="18" charset="0"/>
              <a:cs typeface="Times New Roman" pitchFamily="18" charset="0"/>
            </a:endParaRPr>
          </a:p>
          <a:p>
            <a:pPr algn="just">
              <a:buFont typeface="Wingdings" pitchFamily="2" charset="2"/>
              <a:buChar char="q"/>
            </a:pPr>
            <a:endParaRPr lang="ro-RO" sz="2000" b="1" u="sng" dirty="0">
              <a:latin typeface="Times New Roman" pitchFamily="18" charset="0"/>
              <a:cs typeface="Times New Roman" pitchFamily="18" charset="0"/>
            </a:endParaRPr>
          </a:p>
          <a:p>
            <a:pPr algn="just">
              <a:buFont typeface="Wingdings" pitchFamily="2" charset="2"/>
              <a:buChar char="q"/>
            </a:pPr>
            <a:endParaRPr lang="ro-RO" sz="2000" b="1" u="sng" dirty="0" smtClean="0">
              <a:latin typeface="Times New Roman" pitchFamily="18" charset="0"/>
              <a:cs typeface="Times New Roman" pitchFamily="18" charset="0"/>
            </a:endParaRPr>
          </a:p>
          <a:p>
            <a:pPr algn="just">
              <a:buFont typeface="Wingdings" pitchFamily="2" charset="2"/>
              <a:buChar char="q"/>
            </a:pPr>
            <a:endParaRPr lang="ro-RO" sz="2000" b="1" u="sng" dirty="0">
              <a:latin typeface="Times New Roman" pitchFamily="18" charset="0"/>
              <a:cs typeface="Times New Roman" pitchFamily="18" charset="0"/>
            </a:endParaRPr>
          </a:p>
          <a:p>
            <a:pPr algn="just">
              <a:buFont typeface="Wingdings" pitchFamily="2" charset="2"/>
              <a:buChar char="q"/>
            </a:pPr>
            <a:r>
              <a:rPr lang="ro-RO" sz="2000" dirty="0">
                <a:latin typeface="Times New Roman" pitchFamily="18" charset="0"/>
                <a:cs typeface="Times New Roman" pitchFamily="18" charset="0"/>
              </a:rPr>
              <a:t>OMS a definit </a:t>
            </a:r>
            <a:r>
              <a:rPr lang="ro-RO" sz="2000" i="1" dirty="0">
                <a:latin typeface="Times New Roman" pitchFamily="18" charset="0"/>
                <a:cs typeface="Times New Roman" pitchFamily="18" charset="0"/>
              </a:rPr>
              <a:t>Criteriile de eligibilitate medicală pentru utilizarea contraceptivelor MEC (Medical eligibility criteria)</a:t>
            </a:r>
            <a:r>
              <a:rPr lang="ro-RO" sz="2000" dirty="0">
                <a:latin typeface="Times New Roman" pitchFamily="18" charset="0"/>
                <a:cs typeface="Times New Roman" pitchFamily="18" charset="0"/>
              </a:rPr>
              <a:t>, care oferă recomandări cu privire la utilizarea diferitelor metode contraceptive de către femei și bărbați, cu orientări specifice cu privire la cine poate folosi în condiții de siguranță </a:t>
            </a:r>
            <a:r>
              <a:rPr lang="ro-RO" sz="2000" dirty="0" smtClean="0">
                <a:latin typeface="Times New Roman" pitchFamily="18" charset="0"/>
                <a:cs typeface="Times New Roman" pitchFamily="18" charset="0"/>
              </a:rPr>
              <a:t>(14).</a:t>
            </a:r>
            <a:endParaRPr lang="ro-RO" sz="2000" dirty="0">
              <a:latin typeface="Times New Roman" pitchFamily="18" charset="0"/>
              <a:ea typeface="Times New Roman" pitchFamily="18" charset="0"/>
              <a:cs typeface="Times New Roman" pitchFamily="18" charset="0"/>
            </a:endParaRPr>
          </a:p>
          <a:p>
            <a:pPr algn="just"/>
            <a:endParaRPr lang="en-US" sz="2000" b="1" u="sng"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1414</TotalTime>
  <Words>9294</Words>
  <Application>Microsoft Office PowerPoint</Application>
  <PresentationFormat>On-screen Show (4:3)</PresentationFormat>
  <Paragraphs>927</Paragraphs>
  <Slides>45</Slides>
  <Notes>0</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Emilia Alexandru</dc:creator>
  <cp:lastModifiedBy>user</cp:lastModifiedBy>
  <cp:revision>131</cp:revision>
  <dcterms:created xsi:type="dcterms:W3CDTF">2006-08-16T00:00:00Z</dcterms:created>
  <dcterms:modified xsi:type="dcterms:W3CDTF">2016-08-09T10:29:33Z</dcterms:modified>
</cp:coreProperties>
</file>